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92" r:id="rId13"/>
    <p:sldId id="293" r:id="rId14"/>
    <p:sldId id="294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91" r:id="rId38"/>
    <p:sldId id="290" r:id="rId39"/>
    <p:sldId id="289" r:id="rId4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7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83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9820" y="6404293"/>
            <a:ext cx="263980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osher@cmu.ed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support/download" TargetMode="External"/><Relationship Id="rId2" Type="http://schemas.openxmlformats.org/officeDocument/2006/relationships/hyperlink" Target="https://zoom.us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zoom.us/download2" TargetMode="External"/><Relationship Id="rId4" Type="http://schemas.openxmlformats.org/officeDocument/2006/relationships/hyperlink" Target="https://zoom.us/download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Zoom Orientation</a:t>
            </a:r>
          </a:p>
        </p:txBody>
      </p:sp>
      <p:sp>
        <p:nvSpPr>
          <p:cNvPr id="95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r>
              <a:rPr dirty="0"/>
              <a:t>For Study Leaders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1"/>
          <p:cNvSpPr txBox="1">
            <a:spLocks noGrp="1"/>
          </p:cNvSpPr>
          <p:nvPr>
            <p:ph type="title"/>
          </p:nvPr>
        </p:nvSpPr>
        <p:spPr>
          <a:xfrm>
            <a:off x="823022" y="334848"/>
            <a:ext cx="10772986" cy="513632"/>
          </a:xfrm>
          <a:prstGeom prst="rect">
            <a:avLst/>
          </a:prstGeom>
        </p:spPr>
        <p:txBody>
          <a:bodyPr/>
          <a:lstStyle>
            <a:lvl1pPr defTabSz="569854">
              <a:defRPr sz="2788" b="1"/>
            </a:lvl1pPr>
          </a:lstStyle>
          <a:p>
            <a:r>
              <a:t>Before the first class</a:t>
            </a:r>
          </a:p>
        </p:txBody>
      </p:sp>
      <p:sp>
        <p:nvSpPr>
          <p:cNvPr id="127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967804"/>
            <a:ext cx="10515600" cy="4351339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B050"/>
                </a:solidFill>
              </a:defRPr>
            </a:pPr>
            <a:r>
              <a:t>Practice</a:t>
            </a:r>
            <a:r>
              <a:rPr>
                <a:solidFill>
                  <a:srgbClr val="000000"/>
                </a:solidFill>
              </a:rPr>
              <a:t> </a:t>
            </a:r>
          </a:p>
          <a:p>
            <a:pPr>
              <a:defRPr>
                <a:solidFill>
                  <a:srgbClr val="1F4E79"/>
                </a:solidFill>
              </a:defRPr>
            </a:pPr>
            <a:r>
              <a:t>Practice</a:t>
            </a:r>
            <a:r>
              <a:rPr>
                <a:solidFill>
                  <a:srgbClr val="000000"/>
                </a:solidFill>
              </a:rPr>
              <a:t> by yourself</a:t>
            </a:r>
          </a:p>
          <a:p>
            <a:pPr>
              <a:defRPr>
                <a:solidFill>
                  <a:srgbClr val="7030A0"/>
                </a:solidFill>
              </a:defRPr>
            </a:pPr>
            <a:r>
              <a:t>Practice</a:t>
            </a:r>
            <a:r>
              <a:rPr>
                <a:solidFill>
                  <a:srgbClr val="000000"/>
                </a:solidFill>
              </a:rPr>
              <a:t> with someone else that is not on the same computer</a:t>
            </a:r>
          </a:p>
          <a:p>
            <a:endParaRPr>
              <a:solidFill>
                <a:srgbClr val="000000"/>
              </a:solidFill>
            </a:endParaRPr>
          </a:p>
          <a:p>
            <a:r>
              <a:t>Take a Zoom SL Training Class as many times as you want – we want you to feel comfortable.  Just ask.</a:t>
            </a:r>
          </a:p>
          <a:p>
            <a:r>
              <a:t>Need more Review? the Zoom help center has training videos. This one: “Host and co-host controls in a meeting” is especially relevant.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1"/>
          <p:cNvSpPr txBox="1">
            <a:spLocks noGrp="1"/>
          </p:cNvSpPr>
          <p:nvPr>
            <p:ph type="title"/>
          </p:nvPr>
        </p:nvSpPr>
        <p:spPr>
          <a:xfrm>
            <a:off x="838200" y="365123"/>
            <a:ext cx="10515600" cy="2621558"/>
          </a:xfrm>
          <a:prstGeom prst="rect">
            <a:avLst/>
          </a:prstGeom>
        </p:spPr>
        <p:txBody>
          <a:bodyPr/>
          <a:lstStyle/>
          <a:p>
            <a:r>
              <a:t>You should get your Zoom code and password the day before class is to start.</a:t>
            </a:r>
            <a:br/>
            <a:br/>
            <a:r>
              <a:t>		</a:t>
            </a:r>
            <a:r>
              <a:rPr>
                <a:solidFill>
                  <a:srgbClr val="2E75B6"/>
                </a:solidFill>
              </a:rPr>
              <a:t>123 4567 890         Class3842</a:t>
            </a:r>
          </a:p>
        </p:txBody>
      </p:sp>
      <p:sp>
        <p:nvSpPr>
          <p:cNvPr id="130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838200" y="3614315"/>
            <a:ext cx="10515600" cy="2562650"/>
          </a:xfrm>
          <a:prstGeom prst="rect">
            <a:avLst/>
          </a:prstGeom>
        </p:spPr>
        <p:txBody>
          <a:bodyPr/>
          <a:lstStyle/>
          <a:p>
            <a:r>
              <a:t>If you haven’t received the name of your Zoom Helper, contact the office to find out who it is.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09" y="138024"/>
            <a:ext cx="11020799" cy="1043274"/>
          </a:xfrm>
        </p:spPr>
        <p:txBody>
          <a:bodyPr/>
          <a:lstStyle/>
          <a:p>
            <a:r>
              <a:rPr lang="en-US" dirty="0"/>
              <a:t>Day of your class – </a:t>
            </a:r>
            <a:r>
              <a:rPr lang="en-US" sz="4000" b="1" dirty="0">
                <a:solidFill>
                  <a:srgbClr val="FF0000"/>
                </a:solidFill>
              </a:rPr>
              <a:t>HOW TO GET INTO ZOOM</a:t>
            </a:r>
            <a:r>
              <a:rPr lang="en-US" sz="40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9188" y="1433496"/>
            <a:ext cx="10515600" cy="5509403"/>
          </a:xfrm>
        </p:spPr>
        <p:txBody>
          <a:bodyPr/>
          <a:lstStyle/>
          <a:p>
            <a:r>
              <a:rPr lang="en-US" sz="2400" dirty="0">
                <a:solidFill>
                  <a:srgbClr val="7030A0"/>
                </a:solidFill>
              </a:rPr>
              <a:t>If you just click on the URL you were given you won’t end up as the Host!!!</a:t>
            </a:r>
          </a:p>
          <a:p>
            <a:endParaRPr lang="en-US" sz="1800" dirty="0"/>
          </a:p>
          <a:p>
            <a:r>
              <a:rPr lang="en-US" dirty="0"/>
              <a:t>Just before your class is to start…...</a:t>
            </a:r>
          </a:p>
          <a:p>
            <a:pPr marL="1009650" lvl="1" indent="-514350">
              <a:buFont typeface="+mj-lt"/>
              <a:buAutoNum type="arabicPeriod"/>
            </a:pPr>
            <a:r>
              <a:rPr lang="en-US" dirty="0"/>
              <a:t>Go to </a:t>
            </a:r>
            <a:r>
              <a:rPr lang="en-US" u="sng" dirty="0"/>
              <a:t>Zoom.us</a:t>
            </a:r>
            <a:r>
              <a:rPr lang="en-US" dirty="0"/>
              <a:t>…..</a:t>
            </a:r>
          </a:p>
          <a:p>
            <a:pPr marL="1009650" lvl="1" indent="-514350">
              <a:buFont typeface="+mj-lt"/>
              <a:buAutoNum type="arabicPeriod"/>
            </a:pPr>
            <a:endParaRPr lang="en-US" sz="1100" dirty="0"/>
          </a:p>
          <a:p>
            <a:pPr marL="495300" lvl="1" indent="0">
              <a:buNone/>
            </a:pPr>
            <a:endParaRPr lang="en-US" sz="100" dirty="0"/>
          </a:p>
          <a:p>
            <a:pPr marL="1009650" lvl="1" indent="-514350">
              <a:buFont typeface="+mj-lt"/>
              <a:buAutoNum type="arabicPeriod" startAt="2"/>
            </a:pPr>
            <a:r>
              <a:rPr lang="en-US" dirty="0"/>
              <a:t>….. then go to My Account</a:t>
            </a:r>
          </a:p>
          <a:p>
            <a:pPr marL="495300" lvl="1" indent="0">
              <a:buNone/>
            </a:pPr>
            <a:endParaRPr lang="en-US" sz="1100" dirty="0"/>
          </a:p>
          <a:p>
            <a:pPr marL="1009650" lvl="1" indent="-514350">
              <a:buFont typeface="+mj-lt"/>
              <a:buAutoNum type="arabicPeriod" startAt="3"/>
            </a:pPr>
            <a:endParaRPr lang="en-US" dirty="0"/>
          </a:p>
          <a:p>
            <a:pPr marL="1009650" lvl="1" indent="-514350">
              <a:buFont typeface="+mj-lt"/>
              <a:buAutoNum type="arabicPeriod" startAt="3"/>
            </a:pPr>
            <a:r>
              <a:rPr lang="en-US" dirty="0"/>
              <a:t>When Account Profile opens, check to be sure Osher is the Account Owner</a:t>
            </a:r>
          </a:p>
          <a:p>
            <a:endParaRPr lang="en-US" dirty="0"/>
          </a:p>
          <a:p>
            <a:pPr marL="1520188" lvl="2" indent="-514350">
              <a:buFont typeface="+mj-lt"/>
              <a:buAutoNum type="arabicPeriod" startAt="4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988" y="3380106"/>
            <a:ext cx="4908162" cy="11646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973" y="5515182"/>
            <a:ext cx="5457645" cy="94483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734280" y="3968212"/>
            <a:ext cx="3834712" cy="66136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5-Point Star 5"/>
          <p:cNvSpPr/>
          <p:nvPr/>
        </p:nvSpPr>
        <p:spPr>
          <a:xfrm>
            <a:off x="311988" y="976296"/>
            <a:ext cx="914400" cy="914400"/>
          </a:xfrm>
          <a:prstGeom prst="star5">
            <a:avLst/>
          </a:prstGeom>
          <a:solidFill>
            <a:srgbClr val="7030A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5739887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/>
              <a:t>If Osher is not the account owner go back to My Account and sign out and sign back in using the email you gave the Osher Office.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Now you must go to Join a Meeting…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…to enter you meeting ID codes.</a:t>
            </a:r>
          </a:p>
          <a:p>
            <a:endParaRPr lang="en-US" dirty="0"/>
          </a:p>
          <a:p>
            <a:pPr marL="3657600" lvl="8" indent="0">
              <a:buNone/>
            </a:pPr>
            <a:r>
              <a:rPr lang="en-US" dirty="0"/>
              <a:t>                                                       </a:t>
            </a:r>
          </a:p>
          <a:p>
            <a:pPr lvl="8"/>
            <a:endParaRPr lang="en-US" dirty="0"/>
          </a:p>
          <a:p>
            <a:pPr marL="3657600" lvl="8" indent="0">
              <a:buNone/>
            </a:pPr>
            <a:r>
              <a:rPr lang="en-US" dirty="0"/>
              <a:t>                                                             click on join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192" y="2977453"/>
            <a:ext cx="4084608" cy="96922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0509848" y="2489468"/>
            <a:ext cx="273171" cy="1053113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981" y="4374941"/>
            <a:ext cx="2959446" cy="172141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5822246" y="4212882"/>
            <a:ext cx="840809" cy="755933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8701180" y="5506895"/>
            <a:ext cx="1120141" cy="232547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Arrow Connector 13"/>
          <p:cNvCxnSpPr/>
          <p:nvPr/>
        </p:nvCxnSpPr>
        <p:spPr>
          <a:xfrm>
            <a:off x="6487064" y="3301042"/>
            <a:ext cx="1055297" cy="267911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Day of your class – </a:t>
            </a:r>
            <a:r>
              <a:rPr lang="en-US" sz="3600" b="1" dirty="0">
                <a:solidFill>
                  <a:srgbClr val="FF0000"/>
                </a:solidFill>
              </a:rPr>
              <a:t>HOW TO GET INTO ZOOM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1467208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13761" y="1599948"/>
            <a:ext cx="11426480" cy="455331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You are almost there….</a:t>
            </a:r>
          </a:p>
          <a:p>
            <a:pPr marL="0" indent="0">
              <a:buNone/>
            </a:pPr>
            <a:r>
              <a:rPr lang="en-US" dirty="0"/>
              <a:t>         	7.  Click on Open Zoom Meeting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8. Once your screen is open</a:t>
            </a:r>
          </a:p>
          <a:p>
            <a:pPr marL="0" indent="0">
              <a:buNone/>
            </a:pPr>
            <a:r>
              <a:rPr lang="en-US" dirty="0"/>
              <a:t>                           a)Enter Full Screen, b) Unmute, Start Video, and c) check for</a:t>
            </a:r>
          </a:p>
          <a:p>
            <a:pPr marL="0" indent="0">
              <a:buNone/>
            </a:pPr>
            <a:r>
              <a:rPr lang="en-US" dirty="0"/>
              <a:t>		        the Security shield – YOU ARE NOW GOOD TO GO…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643" y="1623646"/>
            <a:ext cx="4728567" cy="223910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1906971" y="3249283"/>
            <a:ext cx="1077769" cy="1591901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53" y="2892724"/>
            <a:ext cx="1460519" cy="349353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44750" y="4341122"/>
            <a:ext cx="1063924" cy="261606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  Your Name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290204" y="4539209"/>
            <a:ext cx="2194519" cy="1476557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Arrow Connector 17"/>
          <p:cNvCxnSpPr/>
          <p:nvPr/>
        </p:nvCxnSpPr>
        <p:spPr>
          <a:xfrm>
            <a:off x="6427001" y="2352543"/>
            <a:ext cx="2728501" cy="298642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Arrow Connector 20"/>
          <p:cNvCxnSpPr/>
          <p:nvPr/>
        </p:nvCxnSpPr>
        <p:spPr>
          <a:xfrm>
            <a:off x="5112736" y="5138370"/>
            <a:ext cx="735973" cy="877396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360" y="6087227"/>
            <a:ext cx="7371019" cy="299035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>
            <a:off x="2036696" y="6236744"/>
            <a:ext cx="1918513" cy="16314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Straight Arrow Connector 36"/>
          <p:cNvCxnSpPr/>
          <p:nvPr/>
        </p:nvCxnSpPr>
        <p:spPr>
          <a:xfrm>
            <a:off x="4713134" y="5761597"/>
            <a:ext cx="88904" cy="306323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Day of your class – </a:t>
            </a:r>
            <a:r>
              <a:rPr lang="en-US" sz="3600" b="1" dirty="0">
                <a:solidFill>
                  <a:srgbClr val="FF0000"/>
                </a:solidFill>
              </a:rPr>
              <a:t>HOW TO GET INTO ZOOM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1076482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Day of your Zoom class</a:t>
            </a:r>
            <a:r>
              <a:rPr lang="en-US" dirty="0"/>
              <a:t> </a:t>
            </a:r>
            <a:r>
              <a:rPr lang="en-US" dirty="0" err="1"/>
              <a:t>cont</a:t>
            </a:r>
            <a:r>
              <a:rPr lang="en-US" dirty="0"/>
              <a:t>…..</a:t>
            </a:r>
            <a:endParaRPr dirty="0"/>
          </a:p>
        </p:txBody>
      </p:sp>
      <p:sp>
        <p:nvSpPr>
          <p:cNvPr id="133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You should be able to log in 15 minutes before the start of class</a:t>
            </a:r>
          </a:p>
          <a:p>
            <a:endParaRPr/>
          </a:p>
          <a:p>
            <a:r>
              <a:t>Check to be sure you are the Host or Co-host</a:t>
            </a:r>
          </a:p>
          <a:p>
            <a:pPr marL="685800" lvl="1" indent="-228600">
              <a:spcBef>
                <a:spcPts val="500"/>
              </a:spcBef>
              <a:defRPr sz="2400"/>
            </a:pPr>
            <a:r>
              <a:t>You will see the </a:t>
            </a:r>
            <a:r>
              <a:rPr>
                <a:solidFill>
                  <a:srgbClr val="00B050"/>
                </a:solidFill>
              </a:rPr>
              <a:t>“Security” </a:t>
            </a:r>
            <a:r>
              <a:t>shield in the tool bar if you are</a:t>
            </a:r>
          </a:p>
          <a:p>
            <a:pPr marL="685800" lvl="1" indent="-228600">
              <a:spcBef>
                <a:spcPts val="500"/>
              </a:spcBef>
              <a:defRPr sz="2400"/>
            </a:pPr>
            <a:r>
              <a:t>Contact the office at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osher@cmu.edu</a:t>
            </a:r>
            <a:r>
              <a:t> if you are not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Day of your Zoom class cont.….</a:t>
            </a:r>
          </a:p>
        </p:txBody>
      </p:sp>
      <p:sp>
        <p:nvSpPr>
          <p:cNvPr id="136" name="Content Placeholder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7030A0"/>
                </a:solidFill>
              </a:defRPr>
            </a:pPr>
            <a:r>
              <a:rPr dirty="0"/>
              <a:t>You have a Zoom Helper</a:t>
            </a:r>
            <a:r>
              <a:rPr dirty="0">
                <a:solidFill>
                  <a:srgbClr val="000000"/>
                </a:solidFill>
              </a:rPr>
              <a:t>:</a:t>
            </a:r>
          </a:p>
          <a:p>
            <a:pPr marL="685800" lvl="1" indent="-228600">
              <a:spcBef>
                <a:spcPts val="500"/>
              </a:spcBef>
              <a:defRPr sz="2400"/>
            </a:pPr>
            <a:r>
              <a:rPr dirty="0"/>
              <a:t>If you don’t know who your Zoom Helper is– ask the class if a helper is present and then </a:t>
            </a:r>
            <a:r>
              <a:rPr b="1" dirty="0"/>
              <a:t>make them a co-host</a:t>
            </a:r>
            <a:r>
              <a:rPr dirty="0"/>
              <a:t>.  Do this by going to Participants and click on the three dots – pick “Make co-host” next to the name of the person who will be your helper.</a:t>
            </a:r>
          </a:p>
          <a:p>
            <a:pPr marL="685800" lvl="1" indent="-228600">
              <a:spcBef>
                <a:spcPts val="500"/>
              </a:spcBef>
              <a:defRPr sz="2400"/>
            </a:pPr>
            <a:endParaRPr dirty="0"/>
          </a:p>
          <a:p>
            <a:pPr marL="685800" lvl="1" indent="-228600">
              <a:spcBef>
                <a:spcPts val="500"/>
              </a:spcBef>
              <a:defRPr sz="2400"/>
            </a:pPr>
            <a:r>
              <a:rPr dirty="0"/>
              <a:t>Tell your Zoom Helper what you want them to do:</a:t>
            </a:r>
            <a:r>
              <a:rPr lang="en-US" dirty="0"/>
              <a:t> (some suggestions)</a:t>
            </a:r>
            <a:endParaRPr dirty="0"/>
          </a:p>
          <a:p>
            <a:pPr marL="1143000" lvl="2" indent="-228600">
              <a:spcBef>
                <a:spcPts val="500"/>
              </a:spcBef>
              <a:defRPr sz="2000">
                <a:solidFill>
                  <a:srgbClr val="7030A0"/>
                </a:solidFill>
              </a:defRPr>
            </a:pPr>
            <a:r>
              <a:rPr dirty="0"/>
              <a:t>Mute people</a:t>
            </a:r>
          </a:p>
          <a:p>
            <a:pPr marL="1143000" lvl="2" indent="-228600">
              <a:spcBef>
                <a:spcPts val="500"/>
              </a:spcBef>
              <a:defRPr sz="2000">
                <a:solidFill>
                  <a:srgbClr val="7030A0"/>
                </a:solidFill>
              </a:defRPr>
            </a:pPr>
            <a:r>
              <a:rPr dirty="0"/>
              <a:t>Take chat questions</a:t>
            </a:r>
          </a:p>
          <a:p>
            <a:pPr marL="1143000" lvl="2" indent="-228600">
              <a:spcBef>
                <a:spcPts val="500"/>
              </a:spcBef>
              <a:defRPr sz="2000">
                <a:solidFill>
                  <a:srgbClr val="7030A0"/>
                </a:solidFill>
              </a:defRPr>
            </a:pPr>
            <a:r>
              <a:rPr dirty="0"/>
              <a:t>Let you know when it is time for a break</a:t>
            </a:r>
          </a:p>
          <a:p>
            <a:pPr marL="1143000" lvl="2" indent="-228600">
              <a:spcBef>
                <a:spcPts val="500"/>
              </a:spcBef>
              <a:defRPr sz="2000">
                <a:solidFill>
                  <a:srgbClr val="7030A0"/>
                </a:solidFill>
              </a:defRPr>
            </a:pPr>
            <a:r>
              <a:rPr dirty="0"/>
              <a:t>Let you know when you have 10 minutes left of class time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Day of your Zoom class cont.….</a:t>
            </a:r>
          </a:p>
        </p:txBody>
      </p:sp>
      <p:sp>
        <p:nvSpPr>
          <p:cNvPr id="139" name="Content Placeholder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dirty="0"/>
              <a:t>Some students don’t have a microphone or a camera </a:t>
            </a:r>
            <a:r>
              <a:rPr lang="en-US" dirty="0"/>
              <a:t>in their system </a:t>
            </a:r>
            <a:r>
              <a:rPr dirty="0"/>
              <a:t>– they can only see and hear the course from their end, you’ll only see their name.</a:t>
            </a:r>
            <a:r>
              <a:rPr lang="en-US" dirty="0"/>
              <a:t>  To confirm this, go to Participants – find their name – if there is no microphone or video icon then you’ll know.</a:t>
            </a:r>
            <a:endParaRPr dirty="0"/>
          </a:p>
          <a:p>
            <a:pPr marL="0" indent="0">
              <a:buSzTx/>
              <a:buNone/>
            </a:pPr>
            <a:endParaRPr dirty="0"/>
          </a:p>
          <a:p>
            <a:r>
              <a:rPr dirty="0"/>
              <a:t>Decide if you want people to join your course once you’ve started.</a:t>
            </a:r>
          </a:p>
          <a:p>
            <a:pPr marL="685800" lvl="1" indent="-228600">
              <a:spcBef>
                <a:spcPts val="500"/>
              </a:spcBef>
              <a:defRPr sz="2400"/>
            </a:pPr>
            <a:r>
              <a:rPr dirty="0"/>
              <a:t>If you don’t want interruptions, lock the course (under security button) after you have given your class reminders</a:t>
            </a:r>
          </a:p>
          <a:p>
            <a:pPr marL="685800" lvl="1" indent="-228600">
              <a:spcBef>
                <a:spcPts val="500"/>
              </a:spcBef>
              <a:defRPr sz="2400"/>
            </a:pPr>
            <a:r>
              <a:rPr dirty="0"/>
              <a:t>If you plan on locking each time</a:t>
            </a:r>
            <a:r>
              <a:rPr lang="en-US" dirty="0"/>
              <a:t> we suggest that </a:t>
            </a:r>
            <a:r>
              <a:rPr dirty="0"/>
              <a:t>in your introductory email to your students </a:t>
            </a:r>
            <a:r>
              <a:rPr lang="en-US" dirty="0"/>
              <a:t>you </a:t>
            </a:r>
            <a:r>
              <a:rPr dirty="0"/>
              <a:t>advise them you will be locking the class after 10 minutes, so please come early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About the Zoom License</a:t>
            </a:r>
          </a:p>
        </p:txBody>
      </p:sp>
      <p:sp>
        <p:nvSpPr>
          <p:cNvPr id="142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6313" indent="-226313" defTabSz="905255">
              <a:lnSpc>
                <a:spcPct val="72000"/>
              </a:lnSpc>
              <a:spcBef>
                <a:spcPts val="900"/>
              </a:spcBef>
              <a:defRPr sz="2400"/>
            </a:pPr>
            <a:r>
              <a:rPr dirty="0"/>
              <a:t>You should have accepted our Zoom license invite – once on you’ll stay on from term to term</a:t>
            </a:r>
          </a:p>
          <a:p>
            <a:pPr marL="226313" indent="-226313" defTabSz="905255">
              <a:lnSpc>
                <a:spcPct val="72000"/>
              </a:lnSpc>
              <a:spcBef>
                <a:spcPts val="900"/>
              </a:spcBef>
              <a:defRPr sz="2400"/>
            </a:pPr>
            <a:r>
              <a:rPr dirty="0"/>
              <a:t>Osher at CMU has:</a:t>
            </a:r>
          </a:p>
          <a:p>
            <a:pPr marL="678941" lvl="1" indent="-226313" defTabSz="905255">
              <a:lnSpc>
                <a:spcPct val="72000"/>
              </a:lnSpc>
              <a:spcBef>
                <a:spcPts val="400"/>
              </a:spcBef>
              <a:defRPr sz="2100"/>
            </a:pPr>
            <a:r>
              <a:rPr dirty="0"/>
              <a:t>40 Zoom licenses</a:t>
            </a:r>
          </a:p>
          <a:p>
            <a:pPr marL="678941" lvl="1" indent="-226313" defTabSz="905255">
              <a:lnSpc>
                <a:spcPct val="72000"/>
              </a:lnSpc>
              <a:spcBef>
                <a:spcPts val="400"/>
              </a:spcBef>
              <a:defRPr sz="2100"/>
            </a:pPr>
            <a:r>
              <a:rPr dirty="0"/>
              <a:t>1 Webinar license</a:t>
            </a:r>
          </a:p>
          <a:p>
            <a:pPr marL="678941" lvl="1" indent="-226313" defTabSz="905255">
              <a:lnSpc>
                <a:spcPct val="72000"/>
              </a:lnSpc>
              <a:spcBef>
                <a:spcPts val="400"/>
              </a:spcBef>
              <a:defRPr sz="2100"/>
            </a:pPr>
            <a:r>
              <a:rPr dirty="0"/>
              <a:t>3 time slots for classes to be held</a:t>
            </a:r>
            <a:endParaRPr lang="en-US" dirty="0"/>
          </a:p>
          <a:p>
            <a:pPr marL="678941" lvl="1" indent="-226313" defTabSz="905255">
              <a:lnSpc>
                <a:spcPct val="72000"/>
              </a:lnSpc>
              <a:spcBef>
                <a:spcPts val="400"/>
              </a:spcBef>
              <a:defRPr sz="2100"/>
            </a:pPr>
            <a:r>
              <a:rPr lang="en-US" dirty="0"/>
              <a:t>½ hour between each class – 15 minutes to get in and started and 15 to get out</a:t>
            </a:r>
            <a:endParaRPr dirty="0"/>
          </a:p>
          <a:p>
            <a:pPr marL="678941" lvl="1" indent="-226313" defTabSz="905255">
              <a:lnSpc>
                <a:spcPct val="72000"/>
              </a:lnSpc>
              <a:spcBef>
                <a:spcPts val="400"/>
              </a:spcBef>
              <a:defRPr sz="1000"/>
            </a:pPr>
            <a:endParaRPr dirty="0"/>
          </a:p>
          <a:p>
            <a:pPr marL="226313" indent="-226313" defTabSz="905255">
              <a:lnSpc>
                <a:spcPct val="72000"/>
              </a:lnSpc>
              <a:spcBef>
                <a:spcPts val="900"/>
              </a:spcBef>
              <a:defRPr sz="2400"/>
            </a:pPr>
            <a:r>
              <a:rPr dirty="0"/>
              <a:t>At the beginning of each term, all scheduled Study Leaders who are not already on our license will receive a Zoom invitation.</a:t>
            </a:r>
          </a:p>
          <a:p>
            <a:pPr marL="0" lvl="1" indent="452627" defTabSz="905255">
              <a:lnSpc>
                <a:spcPct val="72000"/>
              </a:lnSpc>
              <a:spcBef>
                <a:spcPts val="400"/>
              </a:spcBef>
              <a:buSzTx/>
              <a:buNone/>
              <a:defRPr sz="1600"/>
            </a:pPr>
            <a:endParaRPr dirty="0"/>
          </a:p>
          <a:p>
            <a:pPr marL="226313" indent="-226313" defTabSz="905255">
              <a:lnSpc>
                <a:spcPct val="72000"/>
              </a:lnSpc>
              <a:spcBef>
                <a:spcPts val="900"/>
              </a:spcBef>
              <a:defRPr sz="2400"/>
            </a:pPr>
            <a:r>
              <a:rPr dirty="0"/>
              <a:t>If someone already as a Zoom account of their own OR a “.</a:t>
            </a:r>
            <a:r>
              <a:rPr dirty="0" err="1"/>
              <a:t>edu</a:t>
            </a:r>
            <a:r>
              <a:rPr dirty="0"/>
              <a:t>” Zoom account they can use their own BUT will have to set up their own course and email the codes to the office.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1"/>
          <p:cNvSpPr txBox="1">
            <a:spLocks noGrp="1"/>
          </p:cNvSpPr>
          <p:nvPr>
            <p:ph type="title"/>
          </p:nvPr>
        </p:nvSpPr>
        <p:spPr>
          <a:xfrm>
            <a:off x="293913" y="343353"/>
            <a:ext cx="10515601" cy="1325564"/>
          </a:xfrm>
          <a:prstGeom prst="rect">
            <a:avLst/>
          </a:prstGeom>
        </p:spPr>
        <p:txBody>
          <a:bodyPr/>
          <a:lstStyle/>
          <a:p>
            <a:r>
              <a:t>Zoom License continued…..</a:t>
            </a:r>
          </a:p>
        </p:txBody>
      </p:sp>
      <p:sp>
        <p:nvSpPr>
          <p:cNvPr id="145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85800" lvl="1" indent="-228600">
              <a:spcBef>
                <a:spcPts val="500"/>
              </a:spcBef>
              <a:defRPr sz="2400"/>
            </a:pPr>
            <a:r>
              <a:t>When a SL accepts our invitation they come on as a “basic” license</a:t>
            </a:r>
          </a:p>
          <a:p>
            <a:pPr marL="685800" lvl="1" indent="-228600">
              <a:spcBef>
                <a:spcPts val="500"/>
              </a:spcBef>
              <a:defRPr sz="2400"/>
            </a:pPr>
            <a:endParaRPr/>
          </a:p>
          <a:p>
            <a:pPr marL="685800" lvl="1" indent="-228600">
              <a:spcBef>
                <a:spcPts val="500"/>
              </a:spcBef>
              <a:defRPr sz="2400"/>
            </a:pPr>
            <a:r>
              <a:t>We typically have over 100 Study Leaders each term so the first session SLs will be put onto the licenses first and the license turns from “basic” to full “license” – unlimited time / up to 300 students</a:t>
            </a:r>
          </a:p>
          <a:p>
            <a:pPr marL="685800" lvl="1" indent="-228600">
              <a:spcBef>
                <a:spcPts val="500"/>
              </a:spcBef>
              <a:defRPr sz="2400"/>
            </a:pPr>
            <a:endParaRPr/>
          </a:p>
          <a:p>
            <a:pPr marL="685800" lvl="1" indent="-228600">
              <a:spcBef>
                <a:spcPts val="500"/>
              </a:spcBef>
              <a:defRPr sz="2400"/>
            </a:pPr>
            <a:r>
              <a:t>As course are completed, the next Study Leader’s license account will go from Basic to License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Welcome</a:t>
            </a:r>
          </a:p>
        </p:txBody>
      </p:sp>
      <p:sp>
        <p:nvSpPr>
          <p:cNvPr id="98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Agenda:</a:t>
            </a:r>
          </a:p>
          <a:p>
            <a:pPr marL="685800" lvl="1" indent="-228600">
              <a:spcBef>
                <a:spcPts val="500"/>
              </a:spcBef>
              <a:defRPr sz="2400"/>
            </a:pPr>
            <a:r>
              <a:t>How to get ready for your course on zoom</a:t>
            </a:r>
          </a:p>
          <a:p>
            <a:pPr marL="685800" lvl="1" indent="-228600">
              <a:spcBef>
                <a:spcPts val="500"/>
              </a:spcBef>
              <a:defRPr sz="2400"/>
            </a:pPr>
            <a:r>
              <a:t>What to do the day of</a:t>
            </a:r>
          </a:p>
          <a:p>
            <a:pPr marL="685800" lvl="1" indent="-228600">
              <a:spcBef>
                <a:spcPts val="500"/>
              </a:spcBef>
              <a:defRPr sz="2400"/>
            </a:pPr>
            <a:r>
              <a:t>Your Zoom license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Zoom License continued…..</a:t>
            </a:r>
          </a:p>
        </p:txBody>
      </p:sp>
      <p:sp>
        <p:nvSpPr>
          <p:cNvPr id="148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85800" lvl="1" indent="-228600">
              <a:spcBef>
                <a:spcPts val="500"/>
              </a:spcBef>
              <a:defRPr sz="4000"/>
            </a:pPr>
            <a:r>
              <a:t>Log into </a:t>
            </a:r>
            <a:r>
              <a:rPr u="sng"/>
              <a:t>Zoom.us</a:t>
            </a:r>
            <a:r>
              <a:t> and sign in</a:t>
            </a:r>
            <a:endParaRPr sz="2400"/>
          </a:p>
          <a:p>
            <a:pPr marL="685800" lvl="1" indent="-228600">
              <a:spcBef>
                <a:spcPts val="500"/>
              </a:spcBef>
              <a:defRPr sz="4000"/>
            </a:pPr>
            <a:endParaRPr sz="2400"/>
          </a:p>
          <a:p>
            <a:pPr marL="685800" lvl="1" indent="-228600">
              <a:spcBef>
                <a:spcPts val="500"/>
              </a:spcBef>
              <a:defRPr sz="4000"/>
            </a:pPr>
            <a:endParaRPr sz="2400"/>
          </a:p>
          <a:p>
            <a:pPr marL="0" lvl="3" indent="1371600">
              <a:spcBef>
                <a:spcPts val="500"/>
              </a:spcBef>
              <a:buSzTx/>
              <a:buNone/>
              <a:defRPr sz="3400"/>
            </a:pPr>
            <a:r>
              <a:t>     – look at the profile for the following: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Content Placeholder 3" descr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17" y="880027"/>
            <a:ext cx="10928144" cy="5592615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Line"/>
          <p:cNvSpPr/>
          <p:nvPr/>
        </p:nvSpPr>
        <p:spPr>
          <a:xfrm flipV="1">
            <a:off x="4648600" y="4337273"/>
            <a:ext cx="1403772" cy="318323"/>
          </a:xfrm>
          <a:prstGeom prst="line">
            <a:avLst/>
          </a:prstGeom>
          <a:ln w="101600">
            <a:solidFill>
              <a:srgbClr val="FF1B12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2" name="Osher owns this account"/>
          <p:cNvSpPr txBox="1"/>
          <p:nvPr/>
        </p:nvSpPr>
        <p:spPr>
          <a:xfrm>
            <a:off x="1980678" y="4430807"/>
            <a:ext cx="2607242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1E18"/>
                </a:solidFill>
              </a:defRPr>
            </a:lvl1pPr>
          </a:lstStyle>
          <a:p>
            <a:r>
              <a:t>Osher owns this account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Content Placeholder 3" descr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85" y="1244414"/>
            <a:ext cx="10468617" cy="4922457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Department: will show term.…"/>
          <p:cNvSpPr txBox="1"/>
          <p:nvPr/>
        </p:nvSpPr>
        <p:spPr>
          <a:xfrm>
            <a:off x="7199604" y="2489620"/>
            <a:ext cx="2987870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1E18"/>
                </a:solidFill>
              </a:defRPr>
            </a:pPr>
            <a:r>
              <a:t>Department: will show term.</a:t>
            </a:r>
          </a:p>
          <a:p>
            <a:pPr>
              <a:defRPr>
                <a:solidFill>
                  <a:srgbClr val="FF1E18"/>
                </a:solidFill>
              </a:defRPr>
            </a:pPr>
            <a:r>
              <a:t>F20 is fall 2020</a:t>
            </a:r>
          </a:p>
        </p:txBody>
      </p:sp>
      <p:sp>
        <p:nvSpPr>
          <p:cNvPr id="156" name="Your own email will be here"/>
          <p:cNvSpPr txBox="1"/>
          <p:nvPr/>
        </p:nvSpPr>
        <p:spPr>
          <a:xfrm>
            <a:off x="7389879" y="3959562"/>
            <a:ext cx="2878482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1E18"/>
                </a:solidFill>
              </a:defRPr>
            </a:lvl1pPr>
          </a:lstStyle>
          <a:p>
            <a:r>
              <a:t>Your own email will be here</a:t>
            </a:r>
          </a:p>
        </p:txBody>
      </p:sp>
      <p:sp>
        <p:nvSpPr>
          <p:cNvPr id="157" name="Line"/>
          <p:cNvSpPr/>
          <p:nvPr/>
        </p:nvSpPr>
        <p:spPr>
          <a:xfrm flipH="1" flipV="1">
            <a:off x="5597426" y="4000349"/>
            <a:ext cx="1556465" cy="137585"/>
          </a:xfrm>
          <a:prstGeom prst="line">
            <a:avLst/>
          </a:prstGeom>
          <a:ln w="101600">
            <a:solidFill>
              <a:srgbClr val="FF1B12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8" name="Line"/>
          <p:cNvSpPr/>
          <p:nvPr/>
        </p:nvSpPr>
        <p:spPr>
          <a:xfrm flipH="1" flipV="1">
            <a:off x="5683112" y="2370691"/>
            <a:ext cx="1373588" cy="471526"/>
          </a:xfrm>
          <a:prstGeom prst="line">
            <a:avLst/>
          </a:prstGeom>
          <a:ln w="101600">
            <a:solidFill>
              <a:srgbClr val="FF1B12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9" name="Your Name"/>
          <p:cNvSpPr txBox="1"/>
          <p:nvPr/>
        </p:nvSpPr>
        <p:spPr>
          <a:xfrm>
            <a:off x="4853080" y="1901344"/>
            <a:ext cx="1255199" cy="269239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000" b="1"/>
            </a:lvl1pPr>
          </a:lstStyle>
          <a:p>
            <a:r>
              <a:t>Your Name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If you have two Zoom accounts – go to Profile and sign out of the one to be able to sign into the Osher License Zoom if you are using it.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Your Zoom Class</a:t>
            </a:r>
            <a:r>
              <a:rPr lang="en-US" dirty="0"/>
              <a:t> Screen</a:t>
            </a:r>
            <a:r>
              <a:rPr dirty="0"/>
              <a:t>:</a:t>
            </a:r>
          </a:p>
        </p:txBody>
      </p:sp>
      <p:pic>
        <p:nvPicPr>
          <p:cNvPr id="164" name="Content Placeholder 3" descr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245" y="1502888"/>
            <a:ext cx="10191509" cy="496162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ounded Rectangular Callout 1"/>
          <p:cNvSpPr/>
          <p:nvPr/>
        </p:nvSpPr>
        <p:spPr>
          <a:xfrm>
            <a:off x="2967487" y="5169731"/>
            <a:ext cx="2409646" cy="578877"/>
          </a:xfrm>
          <a:prstGeom prst="wedgeRoundRectCallout">
            <a:avLst>
              <a:gd name="adj1" fmla="val -21806"/>
              <a:gd name="adj2" fmla="val 97082"/>
              <a:gd name="adj3" fmla="val 16667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This button</a:t>
            </a:r>
            <a:r>
              <a:rPr kumimoji="0" lang="en-US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show you are the host and is key.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1322716" y="1976724"/>
            <a:ext cx="1915065" cy="817241"/>
          </a:xfrm>
          <a:prstGeom prst="wedgeRoundRectCallout">
            <a:avLst>
              <a:gd name="adj1" fmla="val -28788"/>
              <a:gd name="adj2" fmla="val -71807"/>
              <a:gd name="adj3" fmla="val 16667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Click</a:t>
            </a:r>
            <a:r>
              <a:rPr kumimoji="0" lang="en-US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here to see your CPU usage &amp; your Zoom version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1"/>
          <p:cNvSpPr txBox="1">
            <a:spLocks noGrp="1"/>
          </p:cNvSpPr>
          <p:nvPr>
            <p:ph type="title"/>
          </p:nvPr>
        </p:nvSpPr>
        <p:spPr>
          <a:xfrm>
            <a:off x="831850" y="509287"/>
            <a:ext cx="10515600" cy="1336876"/>
          </a:xfrm>
          <a:prstGeom prst="rect">
            <a:avLst/>
          </a:prstGeom>
        </p:spPr>
        <p:txBody>
          <a:bodyPr/>
          <a:lstStyle/>
          <a:p>
            <a:r>
              <a:t>You are the Host or Co-Host</a:t>
            </a:r>
          </a:p>
        </p:txBody>
      </p:sp>
      <p:sp>
        <p:nvSpPr>
          <p:cNvPr id="167" name="Text Placeholder 5"/>
          <p:cNvSpPr txBox="1">
            <a:spLocks noGrp="1"/>
          </p:cNvSpPr>
          <p:nvPr>
            <p:ph type="body" idx="1"/>
          </p:nvPr>
        </p:nvSpPr>
        <p:spPr>
          <a:xfrm>
            <a:off x="831850" y="1944547"/>
            <a:ext cx="10515600" cy="373862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868680">
              <a:lnSpc>
                <a:spcPct val="72000"/>
              </a:lnSpc>
              <a:spcBef>
                <a:spcPts val="900"/>
              </a:spcBef>
              <a:defRPr sz="2000"/>
            </a:pPr>
            <a:r>
              <a:rPr dirty="0"/>
              <a:t> 	If you see the “Security” button you know you are the Host or Co-Host</a:t>
            </a:r>
          </a:p>
          <a:p>
            <a:pPr defTabSz="868680">
              <a:lnSpc>
                <a:spcPct val="72000"/>
              </a:lnSpc>
              <a:spcBef>
                <a:spcPts val="900"/>
              </a:spcBef>
              <a:defRPr sz="2000"/>
            </a:pPr>
            <a:endParaRPr dirty="0"/>
          </a:p>
          <a:p>
            <a:pPr defTabSz="868680">
              <a:lnSpc>
                <a:spcPct val="72000"/>
              </a:lnSpc>
              <a:spcBef>
                <a:spcPts val="900"/>
              </a:spcBef>
              <a:defRPr sz="2000"/>
            </a:pPr>
            <a:r>
              <a:rPr dirty="0"/>
              <a:t>	This is where you can:</a:t>
            </a:r>
          </a:p>
          <a:p>
            <a:pPr defTabSz="868680">
              <a:lnSpc>
                <a:spcPct val="72000"/>
              </a:lnSpc>
              <a:spcBef>
                <a:spcPts val="900"/>
              </a:spcBef>
              <a:defRPr sz="2000"/>
            </a:pPr>
            <a:r>
              <a:rPr dirty="0"/>
              <a:t>		Lock the Meeting</a:t>
            </a:r>
          </a:p>
          <a:p>
            <a:pPr defTabSz="868680">
              <a:lnSpc>
                <a:spcPct val="72000"/>
              </a:lnSpc>
              <a:spcBef>
                <a:spcPts val="900"/>
              </a:spcBef>
              <a:defRPr sz="2000"/>
            </a:pPr>
            <a:r>
              <a:rPr dirty="0"/>
              <a:t>		Enable the Waiting Room</a:t>
            </a:r>
          </a:p>
          <a:p>
            <a:pPr defTabSz="868680">
              <a:lnSpc>
                <a:spcPct val="72000"/>
              </a:lnSpc>
              <a:spcBef>
                <a:spcPts val="900"/>
              </a:spcBef>
              <a:defRPr sz="2000"/>
            </a:pPr>
            <a:r>
              <a:rPr dirty="0"/>
              <a:t>		Allow Participants to:</a:t>
            </a:r>
          </a:p>
          <a:p>
            <a:pPr defTabSz="868680">
              <a:lnSpc>
                <a:spcPct val="72000"/>
              </a:lnSpc>
              <a:spcBef>
                <a:spcPts val="900"/>
              </a:spcBef>
              <a:defRPr sz="2000"/>
            </a:pPr>
            <a:r>
              <a:rPr dirty="0"/>
              <a:t>			Share their screen</a:t>
            </a:r>
          </a:p>
          <a:p>
            <a:pPr defTabSz="868680">
              <a:lnSpc>
                <a:spcPct val="72000"/>
              </a:lnSpc>
              <a:spcBef>
                <a:spcPts val="900"/>
              </a:spcBef>
              <a:defRPr sz="2000"/>
            </a:pPr>
            <a:r>
              <a:rPr dirty="0"/>
              <a:t>			Chat</a:t>
            </a:r>
          </a:p>
          <a:p>
            <a:pPr defTabSz="868680">
              <a:lnSpc>
                <a:spcPct val="72000"/>
              </a:lnSpc>
              <a:spcBef>
                <a:spcPts val="900"/>
              </a:spcBef>
              <a:defRPr sz="2000"/>
            </a:pPr>
            <a:r>
              <a:rPr dirty="0"/>
              <a:t>			Rename themselves</a:t>
            </a:r>
            <a:endParaRPr lang="en-US" dirty="0"/>
          </a:p>
          <a:p>
            <a:pPr defTabSz="868680">
              <a:lnSpc>
                <a:spcPct val="72000"/>
              </a:lnSpc>
              <a:spcBef>
                <a:spcPts val="900"/>
              </a:spcBef>
              <a:defRPr sz="2000"/>
            </a:pPr>
            <a:r>
              <a:rPr lang="en-US" dirty="0"/>
              <a:t>			Unmute themselves</a:t>
            </a:r>
          </a:p>
          <a:p>
            <a:pPr defTabSz="868680">
              <a:lnSpc>
                <a:spcPct val="72000"/>
              </a:lnSpc>
              <a:spcBef>
                <a:spcPts val="900"/>
              </a:spcBef>
              <a:defRPr sz="2000"/>
            </a:pPr>
            <a:r>
              <a:rPr lang="en-US" dirty="0"/>
              <a:t>		Remove participants</a:t>
            </a:r>
            <a:endParaRPr dirty="0"/>
          </a:p>
          <a:p>
            <a:pPr defTabSz="868680">
              <a:lnSpc>
                <a:spcPct val="72000"/>
              </a:lnSpc>
              <a:spcBef>
                <a:spcPts val="900"/>
              </a:spcBef>
              <a:defRPr sz="2000"/>
            </a:pPr>
            <a:r>
              <a:rPr dirty="0"/>
              <a:t>		</a:t>
            </a:r>
          </a:p>
        </p:txBody>
      </p:sp>
      <p:pic>
        <p:nvPicPr>
          <p:cNvPr id="168" name="Content Placeholder 3" descr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952" y="2471195"/>
            <a:ext cx="2268640" cy="23728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1"/>
          <p:cNvSpPr txBox="1">
            <a:spLocks noGrp="1"/>
          </p:cNvSpPr>
          <p:nvPr>
            <p:ph type="title"/>
          </p:nvPr>
        </p:nvSpPr>
        <p:spPr>
          <a:xfrm>
            <a:off x="831850" y="1774693"/>
            <a:ext cx="10515600" cy="1287738"/>
          </a:xfrm>
          <a:prstGeom prst="rect">
            <a:avLst/>
          </a:prstGeom>
        </p:spPr>
        <p:txBody>
          <a:bodyPr/>
          <a:lstStyle>
            <a:lvl1pPr defTabSz="697321">
              <a:defRPr sz="4092"/>
            </a:lvl1pPr>
          </a:lstStyle>
          <a:p>
            <a:r>
              <a:t>Tell your students how you’ll run the class – remind them each week.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le 1"/>
          <p:cNvSpPr txBox="1">
            <a:spLocks noGrp="1"/>
          </p:cNvSpPr>
          <p:nvPr>
            <p:ph type="title"/>
          </p:nvPr>
        </p:nvSpPr>
        <p:spPr>
          <a:xfrm>
            <a:off x="1206575" y="1401357"/>
            <a:ext cx="10519621" cy="1862560"/>
          </a:xfrm>
          <a:prstGeom prst="rect">
            <a:avLst/>
          </a:prstGeom>
        </p:spPr>
        <p:txBody>
          <a:bodyPr/>
          <a:lstStyle/>
          <a:p>
            <a:pPr defTabSz="807597">
              <a:defRPr sz="4703"/>
            </a:pPr>
            <a:br/>
            <a:r>
              <a:rPr sz="3839"/>
              <a:t>How do you plan to take questions?</a:t>
            </a:r>
            <a:br>
              <a:rPr sz="3839"/>
            </a:br>
            <a:r>
              <a:rPr sz="3839"/>
              <a:t>	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le 1"/>
          <p:cNvSpPr txBox="1">
            <a:spLocks noGrp="1"/>
          </p:cNvSpPr>
          <p:nvPr>
            <p:ph type="title"/>
          </p:nvPr>
        </p:nvSpPr>
        <p:spPr>
          <a:xfrm>
            <a:off x="443673" y="365125"/>
            <a:ext cx="10910127" cy="1325563"/>
          </a:xfrm>
          <a:prstGeom prst="rect">
            <a:avLst/>
          </a:prstGeom>
        </p:spPr>
        <p:txBody>
          <a:bodyPr/>
          <a:lstStyle/>
          <a:p>
            <a:pPr defTabSz="868680">
              <a:defRPr sz="4180">
                <a:solidFill>
                  <a:srgbClr val="FF0000"/>
                </a:solidFill>
              </a:defRPr>
            </a:pPr>
            <a:r>
              <a:t>Remind Students to:</a:t>
            </a:r>
            <a:br/>
            <a:endParaRPr/>
          </a:p>
        </p:txBody>
      </p:sp>
      <p:sp>
        <p:nvSpPr>
          <p:cNvPr id="175" name="Content Placeholder 3"/>
          <p:cNvSpPr txBox="1">
            <a:spLocks noGrp="1"/>
          </p:cNvSpPr>
          <p:nvPr>
            <p:ph type="body" idx="1"/>
          </p:nvPr>
        </p:nvSpPr>
        <p:spPr>
          <a:xfrm>
            <a:off x="443673" y="1825625"/>
            <a:ext cx="11129710" cy="4351338"/>
          </a:xfrm>
          <a:prstGeom prst="rect">
            <a:avLst/>
          </a:prstGeom>
        </p:spPr>
        <p:txBody>
          <a:bodyPr/>
          <a:lstStyle/>
          <a:p>
            <a:pPr>
              <a:defRPr u="sng">
                <a:solidFill>
                  <a:srgbClr val="FF0000"/>
                </a:solidFill>
              </a:defRPr>
            </a:pPr>
            <a:r>
              <a:t>Mute</a:t>
            </a:r>
            <a:r>
              <a:rPr u="none">
                <a:solidFill>
                  <a:srgbClr val="000000"/>
                </a:solidFill>
              </a:rPr>
              <a:t> themselves – to prevent background noise from disturbing the class</a:t>
            </a:r>
          </a:p>
          <a:p>
            <a:endParaRPr u="none">
              <a:solidFill>
                <a:srgbClr val="000000"/>
              </a:solidFill>
            </a:endParaRPr>
          </a:p>
          <a:p>
            <a:pPr>
              <a:defRPr u="sng">
                <a:solidFill>
                  <a:srgbClr val="FF0000"/>
                </a:solidFill>
              </a:defRPr>
            </a:pPr>
            <a:r>
              <a:t>Turn off </a:t>
            </a:r>
            <a:r>
              <a:rPr u="none">
                <a:solidFill>
                  <a:srgbClr val="000000"/>
                </a:solidFill>
              </a:rPr>
              <a:t>their </a:t>
            </a:r>
            <a:r>
              <a:t>cell phone </a:t>
            </a:r>
            <a:r>
              <a:rPr u="none">
                <a:solidFill>
                  <a:srgbClr val="000000"/>
                </a:solidFill>
              </a:rPr>
              <a:t>so it doesn’t go off during class</a:t>
            </a:r>
          </a:p>
          <a:p>
            <a:endParaRPr u="none">
              <a:solidFill>
                <a:srgbClr val="000000"/>
              </a:solidFill>
            </a:endParaRPr>
          </a:p>
          <a:p>
            <a:pPr>
              <a:defRPr u="sng">
                <a:solidFill>
                  <a:srgbClr val="FF0000"/>
                </a:solidFill>
              </a:defRPr>
            </a:pPr>
            <a:r>
              <a:t>Turn off Video </a:t>
            </a:r>
            <a:r>
              <a:rPr u="none">
                <a:solidFill>
                  <a:srgbClr val="000000"/>
                </a:solidFill>
              </a:rPr>
              <a:t>– if they are walking around, eating, or go on a break</a:t>
            </a:r>
          </a:p>
          <a:p>
            <a:endParaRPr u="none">
              <a:solidFill>
                <a:srgbClr val="000000"/>
              </a:solidFill>
            </a:endParaRPr>
          </a:p>
          <a:p>
            <a:pPr>
              <a:defRPr u="sng">
                <a:solidFill>
                  <a:srgbClr val="FF0000"/>
                </a:solidFill>
              </a:defRPr>
            </a:pPr>
            <a:r>
              <a:t>Raise Hand </a:t>
            </a:r>
            <a:r>
              <a:rPr u="none">
                <a:solidFill>
                  <a:srgbClr val="000000"/>
                </a:solidFill>
              </a:rPr>
              <a:t>and/or </a:t>
            </a:r>
            <a:r>
              <a:t>Use Chat </a:t>
            </a:r>
            <a:r>
              <a:rPr u="none">
                <a:solidFill>
                  <a:srgbClr val="000000"/>
                </a:solidFill>
              </a:rPr>
              <a:t>feature to ask questions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 Ready to Show your Show!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68680">
              <a:defRPr sz="4180"/>
            </a:lvl1pPr>
          </a:lstStyle>
          <a:p>
            <a:r>
              <a:t>Have the latest version of Zoom downloaded.</a:t>
            </a:r>
          </a:p>
        </p:txBody>
      </p:sp>
      <p:sp>
        <p:nvSpPr>
          <p:cNvPr id="101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SzTx/>
              <a:buNone/>
            </a:pPr>
            <a:endParaRPr dirty="0"/>
          </a:p>
          <a:p>
            <a:pPr marL="0" indent="0">
              <a:buSzTx/>
              <a:buNone/>
            </a:pPr>
            <a:r>
              <a:rPr dirty="0"/>
              <a:t>which is </a:t>
            </a:r>
            <a:r>
              <a:rPr lang="en-US" dirty="0"/>
              <a:t>5.10</a:t>
            </a:r>
            <a:r>
              <a:rPr dirty="0"/>
              <a:t>.1</a:t>
            </a:r>
          </a:p>
          <a:p>
            <a:pPr marL="0" indent="0">
              <a:buSzTx/>
              <a:buNone/>
            </a:pPr>
            <a:endParaRPr dirty="0"/>
          </a:p>
          <a:p>
            <a:pPr marL="0" indent="0">
              <a:buSzTx/>
              <a:buNone/>
            </a:pPr>
            <a:r>
              <a:rPr lang="en-US" dirty="0"/>
              <a:t>Upon entering your</a:t>
            </a:r>
            <a:r>
              <a:rPr dirty="0"/>
              <a:t> Zoom meeting</a:t>
            </a:r>
            <a:r>
              <a:rPr lang="en-US" dirty="0"/>
              <a:t>,</a:t>
            </a:r>
            <a:r>
              <a:rPr dirty="0"/>
              <a:t> </a:t>
            </a:r>
            <a:r>
              <a:rPr lang="en-US" dirty="0"/>
              <a:t>go to </a:t>
            </a:r>
            <a:r>
              <a:rPr lang="en-US" u="sng" dirty="0"/>
              <a:t>Start Video </a:t>
            </a:r>
            <a:r>
              <a:rPr lang="en-US" dirty="0"/>
              <a:t>then </a:t>
            </a:r>
            <a:r>
              <a:rPr lang="en-US" u="sng" dirty="0"/>
              <a:t>Video Settings</a:t>
            </a:r>
            <a:r>
              <a:rPr lang="en-US" dirty="0"/>
              <a:t> then </a:t>
            </a:r>
            <a:r>
              <a:rPr lang="en-US" u="sng" dirty="0"/>
              <a:t>Statistics</a:t>
            </a:r>
            <a:r>
              <a:rPr lang="en-US" dirty="0"/>
              <a:t> then look for the current </a:t>
            </a:r>
            <a:r>
              <a:rPr lang="en-US" u="sng" dirty="0"/>
              <a:t>Version</a:t>
            </a:r>
            <a:r>
              <a:rPr dirty="0"/>
              <a:t> </a:t>
            </a:r>
            <a:endParaRPr lang="en-US" dirty="0"/>
          </a:p>
          <a:p>
            <a:pPr marL="0" indent="0">
              <a:buSzTx/>
              <a:buNone/>
            </a:pPr>
            <a:endParaRPr lang="en-US" dirty="0"/>
          </a:p>
          <a:p>
            <a:pPr marL="0" indent="0">
              <a:buSzTx/>
              <a:buNone/>
            </a:pPr>
            <a:endParaRPr lang="en-US" dirty="0"/>
          </a:p>
          <a:p>
            <a:pPr marL="0" indent="0">
              <a:buSzTx/>
              <a:buNone/>
            </a:pPr>
            <a:endParaRPr lang="en-US" dirty="0"/>
          </a:p>
          <a:p>
            <a:pPr marL="0" indent="0">
              <a:buSzTx/>
              <a:buNone/>
            </a:pPr>
            <a:r>
              <a:rPr dirty="0"/>
              <a:t>It will say which version you are using</a:t>
            </a:r>
            <a:r>
              <a:rPr lang="en-US" dirty="0"/>
              <a:t>……</a:t>
            </a:r>
            <a:endParaRPr dirty="0"/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 1"/>
          <p:cNvSpPr txBox="1">
            <a:spLocks noGrp="1"/>
          </p:cNvSpPr>
          <p:nvPr>
            <p:ph type="title"/>
          </p:nvPr>
        </p:nvSpPr>
        <p:spPr>
          <a:xfrm>
            <a:off x="979326" y="365124"/>
            <a:ext cx="10374476" cy="2150830"/>
          </a:xfrm>
          <a:prstGeom prst="rect">
            <a:avLst/>
          </a:prstGeom>
        </p:spPr>
        <p:txBody>
          <a:bodyPr/>
          <a:lstStyle/>
          <a:p>
            <a:r>
              <a:rPr dirty="0"/>
              <a:t>Clean Up Your Zoom Room…….</a:t>
            </a:r>
            <a:br>
              <a:rPr dirty="0"/>
            </a:br>
            <a:br>
              <a:rPr dirty="0"/>
            </a:br>
            <a:r>
              <a:rPr dirty="0"/>
              <a:t>Before you start to Zoom</a:t>
            </a:r>
          </a:p>
        </p:txBody>
      </p:sp>
      <p:sp>
        <p:nvSpPr>
          <p:cNvPr id="180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838200" y="3024997"/>
            <a:ext cx="10515600" cy="359223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017269" lvl="2" indent="-203454" defTabSz="813816">
              <a:spcBef>
                <a:spcPts val="400"/>
              </a:spcBef>
              <a:defRPr sz="3559"/>
            </a:pPr>
            <a:r>
              <a:rPr dirty="0"/>
              <a:t>Quit all applications you won’t be using</a:t>
            </a:r>
            <a:endParaRPr lang="en-US" dirty="0"/>
          </a:p>
          <a:p>
            <a:pPr marL="1017269" lvl="2" indent="-203454" defTabSz="813816">
              <a:spcBef>
                <a:spcPts val="400"/>
              </a:spcBef>
              <a:defRPr sz="3559"/>
            </a:pPr>
            <a:endParaRPr lang="en-US" dirty="0"/>
          </a:p>
          <a:p>
            <a:pPr marL="1017269" lvl="2" indent="-203454" defTabSz="813816">
              <a:spcBef>
                <a:spcPts val="400"/>
              </a:spcBef>
              <a:defRPr sz="3559"/>
            </a:pPr>
            <a:r>
              <a:rPr dirty="0"/>
              <a:t>Minimizing does </a:t>
            </a:r>
            <a:r>
              <a:rPr b="1" dirty="0"/>
              <a:t>NOT</a:t>
            </a:r>
            <a:r>
              <a:rPr dirty="0"/>
              <a:t> work </a:t>
            </a:r>
            <a:endParaRPr sz="1779" dirty="0"/>
          </a:p>
          <a:p>
            <a:pPr marL="1017269" lvl="2" indent="-203454" defTabSz="813816">
              <a:spcBef>
                <a:spcPts val="400"/>
              </a:spcBef>
              <a:defRPr sz="3559"/>
            </a:pPr>
            <a:endParaRPr lang="en-US" dirty="0"/>
          </a:p>
          <a:p>
            <a:pPr marL="1017269" lvl="2" indent="-203454" defTabSz="813816">
              <a:spcBef>
                <a:spcPts val="400"/>
              </a:spcBef>
              <a:defRPr sz="3559"/>
            </a:pPr>
            <a:r>
              <a:rPr dirty="0"/>
              <a:t>Make sure to quit </a:t>
            </a:r>
            <a:r>
              <a:rPr b="1" dirty="0"/>
              <a:t>your email</a:t>
            </a:r>
            <a:r>
              <a:rPr dirty="0"/>
              <a:t> or turn off new mail notifications sounds, otherwise the class will hear each and every one that comes in!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le 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3" name="Tex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4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4" y="0"/>
            <a:ext cx="12261921" cy="680118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Double Wave 1"/>
          <p:cNvSpPr/>
          <p:nvPr/>
        </p:nvSpPr>
        <p:spPr>
          <a:xfrm>
            <a:off x="9057736" y="545348"/>
            <a:ext cx="2783456" cy="1226934"/>
          </a:xfrm>
          <a:prstGeom prst="doubleWav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This is </a:t>
            </a:r>
            <a:r>
              <a:rPr lang="en-US" dirty="0">
                <a:solidFill>
                  <a:srgbClr val="000000"/>
                </a:solidFill>
              </a:rPr>
              <a:t>too messy.  Close off everything not needed for your class.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itle 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9"/>
          </a:xfrm>
          <a:prstGeom prst="rect">
            <a:avLst/>
          </a:prstGeom>
        </p:spPr>
        <p:txBody>
          <a:bodyPr/>
          <a:lstStyle/>
          <a:p>
            <a:pPr>
              <a:defRPr sz="5400"/>
            </a:pPr>
            <a:r>
              <a:t>Have your PowerPoint ready to go!</a:t>
            </a:r>
            <a:br/>
            <a:endParaRPr/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934" y="1985709"/>
            <a:ext cx="3235571" cy="23157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1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92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02589" cy="699056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Wave 1"/>
          <p:cNvSpPr/>
          <p:nvPr/>
        </p:nvSpPr>
        <p:spPr>
          <a:xfrm>
            <a:off x="7758022" y="370076"/>
            <a:ext cx="3462069" cy="1283902"/>
          </a:xfrm>
          <a:prstGeom prst="wav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This is best – only have open what is needed for your class.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9661585" y="4187909"/>
            <a:ext cx="2168105" cy="817241"/>
          </a:xfrm>
          <a:prstGeom prst="wedgeRoundRectCallou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Once you highlight</a:t>
            </a:r>
            <a:r>
              <a:rPr kumimoji="0" lang="en-US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what you want to show – click on share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Remember to check off</a:t>
            </a:r>
            <a:r>
              <a:rPr lang="en-US" dirty="0"/>
              <a:t> these buttons if you are using a video, music, or YouTube.</a:t>
            </a:r>
            <a:endParaRPr dirty="0"/>
          </a:p>
        </p:txBody>
      </p:sp>
      <p:pic>
        <p:nvPicPr>
          <p:cNvPr id="195" name="Content Placeholder 3" descr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255" y="2426428"/>
            <a:ext cx="5657853" cy="126682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BBA079-A1E2-4893-852D-807623F64611}"/>
              </a:ext>
            </a:extLst>
          </p:cNvPr>
          <p:cNvSpPr txBox="1"/>
          <p:nvPr/>
        </p:nvSpPr>
        <p:spPr>
          <a:xfrm>
            <a:off x="2953255" y="4134281"/>
            <a:ext cx="6094520" cy="1754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 aware 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that paid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streaming applications like Netflix, Hulu, and Amazon Prime Video may not work over Zoom because of copyright issues. They have built-in properties that recognize when screen sharing is being used and will blank out the screen to the users you are trying to share to. 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8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99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850"/>
            <a:ext cx="12111595" cy="674657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3" name="Curved Down Arrow 5"/>
          <p:cNvGrpSpPr/>
          <p:nvPr/>
        </p:nvGrpSpPr>
        <p:grpSpPr>
          <a:xfrm>
            <a:off x="2407739" y="3928133"/>
            <a:ext cx="1475664" cy="1012875"/>
            <a:chOff x="0" y="0"/>
            <a:chExt cx="1475662" cy="1012873"/>
          </a:xfrm>
        </p:grpSpPr>
        <p:sp>
          <p:nvSpPr>
            <p:cNvPr id="200" name="Shape"/>
            <p:cNvSpPr/>
            <p:nvPr/>
          </p:nvSpPr>
          <p:spPr>
            <a:xfrm>
              <a:off x="-1" y="0"/>
              <a:ext cx="1475664" cy="1012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52" y="21600"/>
                  </a:moveTo>
                  <a:lnTo>
                    <a:pt x="14187" y="16200"/>
                  </a:lnTo>
                  <a:lnTo>
                    <a:pt x="16040" y="16200"/>
                  </a:lnTo>
                  <a:cubicBezTo>
                    <a:pt x="15111" y="6663"/>
                    <a:pt x="11866" y="0"/>
                    <a:pt x="8150" y="0"/>
                  </a:cubicBezTo>
                  <a:lnTo>
                    <a:pt x="11856" y="0"/>
                  </a:lnTo>
                  <a:cubicBezTo>
                    <a:pt x="15572" y="0"/>
                    <a:pt x="18818" y="6663"/>
                    <a:pt x="19747" y="16200"/>
                  </a:cubicBezTo>
                  <a:lnTo>
                    <a:pt x="21600" y="16200"/>
                  </a:lnTo>
                  <a:close/>
                  <a:moveTo>
                    <a:pt x="10003" y="566"/>
                  </a:moveTo>
                  <a:cubicBezTo>
                    <a:pt x="6315" y="2848"/>
                    <a:pt x="3706" y="11563"/>
                    <a:pt x="3706" y="21600"/>
                  </a:cubicBezTo>
                  <a:lnTo>
                    <a:pt x="0" y="21600"/>
                  </a:lnTo>
                  <a:cubicBezTo>
                    <a:pt x="0" y="9671"/>
                    <a:pt x="3649" y="0"/>
                    <a:pt x="8150" y="0"/>
                  </a:cubicBezTo>
                  <a:cubicBezTo>
                    <a:pt x="8773" y="0"/>
                    <a:pt x="9395" y="190"/>
                    <a:pt x="10003" y="566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201" name="Shape"/>
            <p:cNvSpPr/>
            <p:nvPr/>
          </p:nvSpPr>
          <p:spPr>
            <a:xfrm>
              <a:off x="0" y="0"/>
              <a:ext cx="683367" cy="1012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66"/>
                  </a:moveTo>
                  <a:cubicBezTo>
                    <a:pt x="13637" y="2848"/>
                    <a:pt x="8004" y="11563"/>
                    <a:pt x="8004" y="21600"/>
                  </a:cubicBezTo>
                  <a:lnTo>
                    <a:pt x="0" y="21600"/>
                  </a:lnTo>
                  <a:cubicBezTo>
                    <a:pt x="0" y="9671"/>
                    <a:pt x="7879" y="0"/>
                    <a:pt x="17598" y="0"/>
                  </a:cubicBezTo>
                  <a:cubicBezTo>
                    <a:pt x="18945" y="0"/>
                    <a:pt x="20288" y="190"/>
                    <a:pt x="21600" y="566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202" name="Line"/>
            <p:cNvSpPr/>
            <p:nvPr/>
          </p:nvSpPr>
          <p:spPr>
            <a:xfrm>
              <a:off x="-1" y="0"/>
              <a:ext cx="1475664" cy="1012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003" y="566"/>
                  </a:moveTo>
                  <a:cubicBezTo>
                    <a:pt x="6315" y="2848"/>
                    <a:pt x="3706" y="11563"/>
                    <a:pt x="3706" y="21600"/>
                  </a:cubicBezTo>
                  <a:lnTo>
                    <a:pt x="0" y="21600"/>
                  </a:lnTo>
                  <a:cubicBezTo>
                    <a:pt x="0" y="9671"/>
                    <a:pt x="3649" y="0"/>
                    <a:pt x="8150" y="0"/>
                  </a:cubicBezTo>
                  <a:lnTo>
                    <a:pt x="11856" y="0"/>
                  </a:lnTo>
                  <a:cubicBezTo>
                    <a:pt x="15572" y="0"/>
                    <a:pt x="18818" y="6663"/>
                    <a:pt x="19747" y="16200"/>
                  </a:cubicBezTo>
                  <a:lnTo>
                    <a:pt x="21600" y="16200"/>
                  </a:lnTo>
                  <a:lnTo>
                    <a:pt x="18152" y="21600"/>
                  </a:lnTo>
                  <a:lnTo>
                    <a:pt x="14187" y="16200"/>
                  </a:lnTo>
                  <a:lnTo>
                    <a:pt x="16040" y="16200"/>
                  </a:lnTo>
                  <a:cubicBezTo>
                    <a:pt x="15111" y="6663"/>
                    <a:pt x="11866" y="0"/>
                    <a:pt x="8150" y="0"/>
                  </a:cubicBezTo>
                </a:path>
              </a:pathLst>
            </a:custGeom>
            <a:noFill/>
            <a:ln w="12700" cap="flat">
              <a:solidFill>
                <a:srgbClr val="AD5B2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tool bar when you are sharing: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98" y="2008758"/>
            <a:ext cx="11243094" cy="131445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7050656" y="3491267"/>
            <a:ext cx="1765539" cy="817241"/>
          </a:xfrm>
          <a:prstGeom prst="wedgeRoundRectCallout">
            <a:avLst>
              <a:gd name="adj1" fmla="val -13286"/>
              <a:gd name="adj2" fmla="val -105528"/>
              <a:gd name="adj3" fmla="val 16667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When you want</a:t>
            </a:r>
            <a:r>
              <a:rPr kumimoji="0" lang="en-US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to stop sharing click here.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396" y="5647427"/>
            <a:ext cx="10220325" cy="7620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1397480" y="4550206"/>
            <a:ext cx="1224950" cy="817241"/>
          </a:xfrm>
          <a:prstGeom prst="wedgeRoundRectCallou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When you are done making</a:t>
            </a:r>
            <a:r>
              <a:rPr kumimoji="0" lang="en-US" sz="105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changes click on the mouse</a:t>
            </a:r>
            <a:endParaRPr kumimoji="0" lang="en-US" sz="105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8954219" y="2766204"/>
            <a:ext cx="1098430" cy="2823713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433558723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is time to practice…..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your PowerPoint and share with the group</a:t>
            </a:r>
          </a:p>
          <a:p>
            <a:endParaRPr lang="en-US" dirty="0"/>
          </a:p>
          <a:p>
            <a:r>
              <a:rPr lang="en-US" dirty="0"/>
              <a:t>Find where you can raise and lower your microphone</a:t>
            </a:r>
          </a:p>
          <a:p>
            <a:endParaRPr lang="en-US" dirty="0"/>
          </a:p>
          <a:p>
            <a:r>
              <a:rPr lang="en-US" dirty="0"/>
              <a:t>Find where you can check your current Zoom version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268994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Questions……</a:t>
            </a:r>
          </a:p>
        </p:txBody>
      </p:sp>
      <p:sp>
        <p:nvSpPr>
          <p:cNvPr id="206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773856">
              <a:lnSpc>
                <a:spcPct val="72000"/>
              </a:lnSpc>
              <a:spcBef>
                <a:spcPts val="800"/>
              </a:spcBef>
              <a:buSzTx/>
              <a:buNone/>
              <a:defRPr sz="4278" b="1"/>
            </a:pPr>
            <a:r>
              <a:t>					</a:t>
            </a:r>
            <a:endParaRPr sz="1860"/>
          </a:p>
          <a:p>
            <a:pPr marL="0" indent="0" defTabSz="773856">
              <a:lnSpc>
                <a:spcPct val="72000"/>
              </a:lnSpc>
              <a:spcBef>
                <a:spcPts val="800"/>
              </a:spcBef>
              <a:buSzTx/>
              <a:buNone/>
              <a:defRPr sz="5022" b="1"/>
            </a:pPr>
            <a:endParaRPr sz="1860"/>
          </a:p>
          <a:p>
            <a:pPr marL="0" indent="0" defTabSz="773856">
              <a:lnSpc>
                <a:spcPct val="72000"/>
              </a:lnSpc>
              <a:spcBef>
                <a:spcPts val="800"/>
              </a:spcBef>
              <a:buSzTx/>
              <a:buNone/>
              <a:defRPr sz="4278" b="1"/>
            </a:pPr>
            <a:r>
              <a:t>					</a:t>
            </a:r>
            <a:r>
              <a:rPr sz="20553"/>
              <a:t>?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his is what you’ll se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this is what you’ll see</a:t>
            </a:r>
          </a:p>
        </p:txBody>
      </p:sp>
      <p:pic>
        <p:nvPicPr>
          <p:cNvPr id="104" name="Picture Placeholder 2" descr="Picture Placeholder 2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5183187" y="1357442"/>
            <a:ext cx="6172202" cy="4133591"/>
          </a:xfrm>
          <a:prstGeom prst="rect">
            <a:avLst/>
          </a:prstGeom>
        </p:spPr>
      </p:pic>
      <p:sp>
        <p:nvSpPr>
          <p:cNvPr id="105" name="look here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pPr lvl="1">
              <a:defRPr sz="1800"/>
            </a:pPr>
            <a:r>
              <a:rPr dirty="0"/>
              <a:t>                               look here</a:t>
            </a:r>
          </a:p>
        </p:txBody>
      </p:sp>
      <p:sp>
        <p:nvSpPr>
          <p:cNvPr id="106" name="Line"/>
          <p:cNvSpPr/>
          <p:nvPr/>
        </p:nvSpPr>
        <p:spPr>
          <a:xfrm>
            <a:off x="4114914" y="4355203"/>
            <a:ext cx="3755687" cy="1"/>
          </a:xfrm>
          <a:prstGeom prst="line">
            <a:avLst/>
          </a:prstGeom>
          <a:ln w="88900">
            <a:solidFill>
              <a:srgbClr val="FF0D19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open the drop down list and select check for updates"/>
          <p:cNvSpPr txBox="1">
            <a:spLocks noGrp="1"/>
          </p:cNvSpPr>
          <p:nvPr>
            <p:ph type="title"/>
          </p:nvPr>
        </p:nvSpPr>
        <p:spPr>
          <a:xfrm>
            <a:off x="523699" y="1938534"/>
            <a:ext cx="3932240" cy="1600201"/>
          </a:xfrm>
          <a:prstGeom prst="rect">
            <a:avLst/>
          </a:prstGeom>
        </p:spPr>
        <p:txBody>
          <a:bodyPr/>
          <a:lstStyle/>
          <a:p>
            <a:r>
              <a:t>open the drop down list and select check for updates</a:t>
            </a:r>
          </a:p>
        </p:txBody>
      </p:sp>
      <p:pic>
        <p:nvPicPr>
          <p:cNvPr id="109" name="Picture Placeholder 2" descr="Picture Placeholder 2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4896316" y="1438633"/>
            <a:ext cx="6172202" cy="3626965"/>
          </a:xfrm>
          <a:prstGeom prst="rect">
            <a:avLst/>
          </a:prstGeom>
        </p:spPr>
      </p:pic>
      <p:sp>
        <p:nvSpPr>
          <p:cNvPr id="110" name="To check for updates within the mac os application:"/>
          <p:cNvSpPr txBox="1">
            <a:spLocks noGrp="1"/>
          </p:cNvSpPr>
          <p:nvPr>
            <p:ph type="body" sz="quarter" idx="1"/>
          </p:nvPr>
        </p:nvSpPr>
        <p:spPr>
          <a:xfrm>
            <a:off x="523699" y="-879774"/>
            <a:ext cx="3932240" cy="3811588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  <a:endParaRPr/>
          </a:p>
          <a:p>
            <a:pPr>
              <a:defRPr sz="3200"/>
            </a:pPr>
            <a:endParaRPr/>
          </a:p>
          <a:p>
            <a:pPr>
              <a:defRPr sz="3200"/>
            </a:pPr>
            <a:r>
              <a:t>To check for updates within the mac os application:</a:t>
            </a:r>
          </a:p>
        </p:txBody>
      </p:sp>
      <p:sp>
        <p:nvSpPr>
          <p:cNvPr id="111" name="Text"/>
          <p:cNvSpPr txBox="1"/>
          <p:nvPr/>
        </p:nvSpPr>
        <p:spPr>
          <a:xfrm>
            <a:off x="5834306" y="3243581"/>
            <a:ext cx="523388" cy="3708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his is what you’ll see if you aren’t on the latest distribu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this is what you’ll see if you aren’t on the latest distribution</a:t>
            </a:r>
          </a:p>
        </p:txBody>
      </p:sp>
      <p:pic>
        <p:nvPicPr>
          <p:cNvPr id="114" name="Picture Placeholder 2" descr="Picture Placeholder 2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50" r="50"/>
          <a:stretch>
            <a:fillRect/>
          </a:stretch>
        </p:blipFill>
        <p:spPr>
          <a:xfrm>
            <a:off x="5183186" y="1122990"/>
            <a:ext cx="6172203" cy="460249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o check for updates within the pc application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To check for updates within the pc application:</a:t>
            </a:r>
          </a:p>
        </p:txBody>
      </p:sp>
      <p:pic>
        <p:nvPicPr>
          <p:cNvPr id="117" name="Picture Placeholder 2" descr="Picture Placeholder 2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3048" r="304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18" name="click on your profile image which opens the drop down list. then select “check for updates”. the process from here is the same as for a mac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dirty="0"/>
              <a:t>click on your profile image which opens the drop down list</a:t>
            </a:r>
            <a:r>
              <a:rPr lang="en-US" dirty="0"/>
              <a:t>,</a:t>
            </a:r>
            <a:r>
              <a:rPr dirty="0"/>
              <a:t> then select “check for updates”</a:t>
            </a:r>
            <a:r>
              <a:rPr lang="en-US" dirty="0"/>
              <a:t>,</a:t>
            </a:r>
            <a:r>
              <a:rPr dirty="0"/>
              <a:t> the process from here is the same as for a mac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Zoom Desktop Client (PC, Mac, or Linux)…"/>
          <p:cNvSpPr txBox="1"/>
          <p:nvPr/>
        </p:nvSpPr>
        <p:spPr>
          <a:xfrm>
            <a:off x="229347" y="1770381"/>
            <a:ext cx="7460267" cy="226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lnSpc>
                <a:spcPts val="6800"/>
              </a:lnSpc>
              <a:spcBef>
                <a:spcPts val="1000"/>
              </a:spcBef>
              <a:defRPr sz="2760" b="1">
                <a:ln w="0" cap="flat">
                  <a:solidFill>
                    <a:srgbClr val="074D70"/>
                  </a:solidFill>
                  <a:prstDash val="solid"/>
                  <a:miter lim="400000"/>
                </a:ln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Zoom Desktop Client (PC, Mac, or Linux)</a:t>
            </a:r>
          </a:p>
          <a:p>
            <a:pPr marL="457200" indent="-317500" defTabSz="457200">
              <a:lnSpc>
                <a:spcPts val="4200"/>
              </a:lnSpc>
              <a:buClr>
                <a:srgbClr val="2DA5FF"/>
              </a:buClr>
              <a:buSzPct val="100000"/>
              <a:buFont typeface="Lucida Grande"/>
              <a:buChar char="•"/>
              <a:defRPr sz="1750">
                <a:ln w="0" cap="flat">
                  <a:solidFill>
                    <a:srgbClr val="074D70"/>
                  </a:solidFill>
                  <a:prstDash val="solid"/>
                  <a:miter lim="400000"/>
                </a:ln>
                <a:solidFill>
                  <a:srgbClr val="074D70"/>
                </a:solid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Clicking on </a:t>
            </a:r>
            <a:r>
              <a:rPr b="1"/>
              <a:t>download</a:t>
            </a:r>
            <a:r>
              <a:t> from the link at </a:t>
            </a:r>
            <a:r>
              <a:rPr>
                <a:ln w="0" cap="flat">
                  <a:solidFill>
                    <a:srgbClr val="2DA5FF"/>
                  </a:solidFill>
                  <a:prstDash val="solid"/>
                  <a:miter lim="400000"/>
                </a:ln>
                <a:solidFill>
                  <a:srgbClr val="2DA5FF"/>
                </a:solidFill>
                <a:hlinkClick r:id="rId2"/>
              </a:rPr>
              <a:t>https://zoom.us</a:t>
            </a:r>
          </a:p>
          <a:p>
            <a:pPr marL="457200" indent="-317500" defTabSz="457200">
              <a:lnSpc>
                <a:spcPts val="4200"/>
              </a:lnSpc>
              <a:buClr>
                <a:srgbClr val="2DA5FF"/>
              </a:buClr>
              <a:buSzPct val="100000"/>
              <a:buFont typeface="Lucida Grande"/>
              <a:buChar char="•"/>
              <a:defRPr sz="1750">
                <a:ln w="0" cap="flat">
                  <a:solidFill>
                    <a:srgbClr val="074D70"/>
                  </a:solidFill>
                  <a:prstDash val="solid"/>
                  <a:miter lim="400000"/>
                </a:ln>
                <a:solidFill>
                  <a:srgbClr val="074D70"/>
                </a:solid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Directly from one of the following links</a:t>
            </a:r>
          </a:p>
          <a:p>
            <a:pPr marL="914400" lvl="1" indent="-317500" defTabSz="457200">
              <a:lnSpc>
                <a:spcPts val="4200"/>
              </a:lnSpc>
              <a:buClr>
                <a:srgbClr val="2DA5FF"/>
              </a:buClr>
              <a:buSzPct val="100000"/>
              <a:buFont typeface="Lucida Grande"/>
              <a:buChar char="•"/>
              <a:defRPr sz="1750">
                <a:ln w="0" cap="flat">
                  <a:solidFill>
                    <a:srgbClr val="2DA5FF"/>
                  </a:solidFill>
                  <a:prstDash val="solid"/>
                  <a:miter lim="400000"/>
                </a:ln>
                <a:solidFill>
                  <a:srgbClr val="2DA5FF"/>
                </a:solidFill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https://zoom.us/support/download</a:t>
            </a:r>
            <a:endParaRPr>
              <a:ln w="0" cap="flat">
                <a:solidFill>
                  <a:srgbClr val="074D70"/>
                </a:solidFill>
                <a:prstDash val="solid"/>
                <a:miter lim="400000"/>
              </a:ln>
              <a:solidFill>
                <a:srgbClr val="074D70"/>
              </a:solidFill>
            </a:endParaRPr>
          </a:p>
          <a:p>
            <a:pPr marL="914400" lvl="1" indent="-317500" defTabSz="457200">
              <a:lnSpc>
                <a:spcPts val="4200"/>
              </a:lnSpc>
              <a:buClr>
                <a:srgbClr val="2DA5FF"/>
              </a:buClr>
              <a:buSzPct val="100000"/>
              <a:buFont typeface="Lucida Grande"/>
              <a:buChar char="•"/>
              <a:defRPr sz="1750">
                <a:ln w="0" cap="flat">
                  <a:solidFill>
                    <a:srgbClr val="2DA5FF"/>
                  </a:solidFill>
                  <a:prstDash val="solid"/>
                  <a:miter lim="400000"/>
                </a:ln>
                <a:noFill/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https://zoom.us/download</a:t>
            </a:r>
            <a:endParaRPr>
              <a:ln w="0" cap="flat">
                <a:solidFill>
                  <a:srgbClr val="074D70"/>
                </a:solidFill>
                <a:prstDash val="solid"/>
                <a:miter lim="400000"/>
              </a:ln>
              <a:solidFill>
                <a:srgbClr val="074D70"/>
              </a:solidFill>
            </a:endParaRPr>
          </a:p>
          <a:p>
            <a:pPr marL="914400" lvl="1" indent="-317500" defTabSz="457200">
              <a:lnSpc>
                <a:spcPts val="4200"/>
              </a:lnSpc>
              <a:buClr>
                <a:srgbClr val="2DA5FF"/>
              </a:buClr>
              <a:buSzPct val="100000"/>
              <a:buFont typeface="Lucida Grande"/>
              <a:buChar char="•"/>
              <a:defRPr sz="1750">
                <a:ln w="0" cap="flat">
                  <a:solidFill>
                    <a:srgbClr val="2DA5FF"/>
                  </a:solidFill>
                  <a:prstDash val="solid"/>
                  <a:miter lim="400000"/>
                </a:ln>
                <a:noFill/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https://zoom.us/download2</a:t>
            </a:r>
            <a:endParaRPr>
              <a:ln w="0" cap="flat">
                <a:solidFill>
                  <a:srgbClr val="074D70"/>
                </a:solidFill>
                <a:prstDash val="solid"/>
                <a:miter lim="400000"/>
              </a:ln>
              <a:solidFill>
                <a:srgbClr val="074D70"/>
              </a:solidFill>
            </a:endParaRPr>
          </a:p>
        </p:txBody>
      </p:sp>
      <p:sp>
        <p:nvSpPr>
          <p:cNvPr id="121" name="Manual download"/>
          <p:cNvSpPr txBox="1"/>
          <p:nvPr/>
        </p:nvSpPr>
        <p:spPr>
          <a:xfrm>
            <a:off x="344258" y="387544"/>
            <a:ext cx="4316378" cy="637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lnSpc>
                <a:spcPts val="6400"/>
              </a:lnSpc>
              <a:spcBef>
                <a:spcPts val="1000"/>
              </a:spcBef>
              <a:defRPr sz="3650" b="1">
                <a:ln w="0" cap="flat">
                  <a:solidFill>
                    <a:srgbClr val="074D70"/>
                  </a:solidFill>
                  <a:prstDash val="solid"/>
                  <a:miter lim="400000"/>
                </a:ln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Manual download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68680">
              <a:defRPr sz="4180"/>
            </a:pPr>
            <a:r>
              <a:rPr dirty="0"/>
              <a:t>Test your equipment – Set up your space</a:t>
            </a:r>
            <a:br>
              <a:rPr dirty="0"/>
            </a:br>
            <a:endParaRPr dirty="0"/>
          </a:p>
        </p:txBody>
      </p:sp>
      <p:sp>
        <p:nvSpPr>
          <p:cNvPr id="12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198" y="1825625"/>
            <a:ext cx="11027231" cy="4351338"/>
          </a:xfrm>
          <a:prstGeom prst="rect">
            <a:avLst/>
          </a:prstGeom>
        </p:spPr>
        <p:txBody>
          <a:bodyPr/>
          <a:lstStyle/>
          <a:p>
            <a:pPr marL="219455" indent="-219455" defTabSz="877823">
              <a:spcBef>
                <a:spcPts val="900"/>
              </a:spcBef>
              <a:defRPr sz="2688"/>
            </a:pPr>
            <a:endParaRPr dirty="0"/>
          </a:p>
          <a:p>
            <a:pPr marL="219455" indent="-219455" defTabSz="877823">
              <a:spcBef>
                <a:spcPts val="900"/>
              </a:spcBef>
              <a:defRPr sz="2688"/>
            </a:pPr>
            <a:r>
              <a:rPr dirty="0">
                <a:solidFill>
                  <a:srgbClr val="FF0000"/>
                </a:solidFill>
              </a:rPr>
              <a:t>Check your room lighting </a:t>
            </a:r>
            <a:r>
              <a:rPr dirty="0"/>
              <a:t>– light from the front is better than the back </a:t>
            </a:r>
          </a:p>
          <a:p>
            <a:pPr marL="219455" indent="-219455" defTabSz="877823">
              <a:spcBef>
                <a:spcPts val="900"/>
              </a:spcBef>
              <a:defRPr sz="2688"/>
            </a:pPr>
            <a:r>
              <a:rPr dirty="0">
                <a:solidFill>
                  <a:schemeClr val="accent1">
                    <a:lumMod val="75000"/>
                  </a:schemeClr>
                </a:solidFill>
              </a:rPr>
              <a:t>Close doors and windows </a:t>
            </a:r>
            <a:r>
              <a:rPr dirty="0"/>
              <a:t>to keep household sounds out</a:t>
            </a:r>
          </a:p>
          <a:p>
            <a:pPr marL="219455" indent="-219455" defTabSz="877823">
              <a:spcBef>
                <a:spcPts val="900"/>
              </a:spcBef>
              <a:defRPr sz="2688"/>
            </a:pPr>
            <a:r>
              <a:rPr dirty="0">
                <a:solidFill>
                  <a:schemeClr val="accent6">
                    <a:lumMod val="50000"/>
                  </a:schemeClr>
                </a:solidFill>
              </a:rPr>
              <a:t>Check your background </a:t>
            </a:r>
            <a:r>
              <a:rPr dirty="0"/>
              <a:t>– is it okay for your students to see?</a:t>
            </a:r>
          </a:p>
          <a:p>
            <a:pPr marL="219455" indent="-219455" defTabSz="877823">
              <a:spcBef>
                <a:spcPts val="900"/>
              </a:spcBef>
              <a:defRPr sz="2688"/>
            </a:pPr>
            <a:r>
              <a:rPr dirty="0">
                <a:solidFill>
                  <a:srgbClr val="7030A0"/>
                </a:solidFill>
              </a:rPr>
              <a:t>Check your connection </a:t>
            </a:r>
            <a:r>
              <a:rPr dirty="0"/>
              <a:t>– be wired if you can. </a:t>
            </a:r>
            <a:r>
              <a:rPr lang="en-US" dirty="0"/>
              <a:t>I</a:t>
            </a:r>
            <a:r>
              <a:rPr dirty="0"/>
              <a:t>f </a:t>
            </a:r>
            <a:r>
              <a:rPr lang="en-US" dirty="0"/>
              <a:t>you are wireless,</a:t>
            </a:r>
            <a:r>
              <a:rPr dirty="0"/>
              <a:t> sit close to your router a</a:t>
            </a:r>
            <a:r>
              <a:rPr lang="en-US" dirty="0"/>
              <a:t>nd a</a:t>
            </a:r>
            <a:r>
              <a:rPr dirty="0"/>
              <a:t>sk household members not to use the internet</a:t>
            </a:r>
          </a:p>
          <a:p>
            <a:pPr marL="219455" indent="-219455" defTabSz="877823">
              <a:spcBef>
                <a:spcPts val="900"/>
              </a:spcBef>
              <a:defRPr sz="2688"/>
            </a:pPr>
            <a:r>
              <a:rPr dirty="0">
                <a:solidFill>
                  <a:schemeClr val="accent2">
                    <a:lumMod val="75000"/>
                  </a:schemeClr>
                </a:solidFill>
              </a:rPr>
              <a:t>Check your microphone volume settings </a:t>
            </a:r>
            <a:r>
              <a:rPr lang="en-US" dirty="0"/>
              <a:t>- </a:t>
            </a:r>
            <a:r>
              <a:rPr dirty="0"/>
              <a:t>if using the built-in mic in your device</a:t>
            </a:r>
            <a:r>
              <a:rPr lang="en-US" dirty="0"/>
              <a:t>, sit close to your computer</a:t>
            </a:r>
            <a:r>
              <a:rPr dirty="0"/>
              <a:t> 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1616</Words>
  <Application>Microsoft Office PowerPoint</Application>
  <PresentationFormat>Widescreen</PresentationFormat>
  <Paragraphs>186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Helvetica</vt:lpstr>
      <vt:lpstr>Lucida Grande</vt:lpstr>
      <vt:lpstr>Office Theme</vt:lpstr>
      <vt:lpstr>Zoom Orientation</vt:lpstr>
      <vt:lpstr>Welcome</vt:lpstr>
      <vt:lpstr>Have the latest version of Zoom downloaded.</vt:lpstr>
      <vt:lpstr>this is what you’ll see</vt:lpstr>
      <vt:lpstr>open the drop down list and select check for updates</vt:lpstr>
      <vt:lpstr>this is what you’ll see if you aren’t on the latest distribution</vt:lpstr>
      <vt:lpstr>To check for updates within the pc application:</vt:lpstr>
      <vt:lpstr>PowerPoint Presentation</vt:lpstr>
      <vt:lpstr>Test your equipment – Set up your space </vt:lpstr>
      <vt:lpstr>Before the first class</vt:lpstr>
      <vt:lpstr>You should get your Zoom code and password the day before class is to start.    123 4567 890         Class3842</vt:lpstr>
      <vt:lpstr>Day of your class – HOW TO GET INTO ZOOM:</vt:lpstr>
      <vt:lpstr>Day of your class – HOW TO GET INTO ZOOM:</vt:lpstr>
      <vt:lpstr>Day of your class – HOW TO GET INTO ZOOM:</vt:lpstr>
      <vt:lpstr>Day of your Zoom class cont…..</vt:lpstr>
      <vt:lpstr>Day of your Zoom class cont.….</vt:lpstr>
      <vt:lpstr>Day of your Zoom class cont.….</vt:lpstr>
      <vt:lpstr>About the Zoom License</vt:lpstr>
      <vt:lpstr>Zoom License continued…..</vt:lpstr>
      <vt:lpstr>Zoom License continued…..</vt:lpstr>
      <vt:lpstr>PowerPoint Presentation</vt:lpstr>
      <vt:lpstr>PowerPoint Presentation</vt:lpstr>
      <vt:lpstr>PowerPoint Presentation</vt:lpstr>
      <vt:lpstr>Your Zoom Class Screen:</vt:lpstr>
      <vt:lpstr>You are the Host or Co-Host</vt:lpstr>
      <vt:lpstr>Tell your students how you’ll run the class – remind them each week.</vt:lpstr>
      <vt:lpstr> How do you plan to take questions?  </vt:lpstr>
      <vt:lpstr>Remind Students to: </vt:lpstr>
      <vt:lpstr>Be Ready to Show your Show!</vt:lpstr>
      <vt:lpstr>Clean Up Your Zoom Room…….  Before you start to Zoom</vt:lpstr>
      <vt:lpstr>PowerPoint Presentation</vt:lpstr>
      <vt:lpstr>Have your PowerPoint ready to go! </vt:lpstr>
      <vt:lpstr>PowerPoint Presentation</vt:lpstr>
      <vt:lpstr>PowerPoint Presentation</vt:lpstr>
      <vt:lpstr>Remember to check off these buttons if you are using a video, music, or YouTube.</vt:lpstr>
      <vt:lpstr>PowerPoint Presentation</vt:lpstr>
      <vt:lpstr>Your tool bar when you are sharing:</vt:lpstr>
      <vt:lpstr>It is time to practice…..</vt:lpstr>
      <vt:lpstr>Questions……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Zoom Orientation</dc:title>
  <dc:creator>Lyn Decker</dc:creator>
  <cp:lastModifiedBy>Lyn Decker</cp:lastModifiedBy>
  <cp:revision>24</cp:revision>
  <dcterms:modified xsi:type="dcterms:W3CDTF">2022-09-28T20:13:54Z</dcterms:modified>
</cp:coreProperties>
</file>