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61.jpg" ContentType="image/jpeg"/>
  <Override PartName="/ppt/notesSlides/notesSlide2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34"/>
  </p:notesMasterIdLst>
  <p:sldIdLst>
    <p:sldId id="256" r:id="rId6"/>
    <p:sldId id="257" r:id="rId7"/>
    <p:sldId id="258" r:id="rId8"/>
    <p:sldId id="259" r:id="rId9"/>
    <p:sldId id="266" r:id="rId10"/>
    <p:sldId id="265" r:id="rId11"/>
    <p:sldId id="267" r:id="rId12"/>
    <p:sldId id="268" r:id="rId13"/>
    <p:sldId id="278" r:id="rId14"/>
    <p:sldId id="272" r:id="rId15"/>
    <p:sldId id="273" r:id="rId16"/>
    <p:sldId id="274" r:id="rId17"/>
    <p:sldId id="275" r:id="rId18"/>
    <p:sldId id="276" r:id="rId19"/>
    <p:sldId id="260" r:id="rId20"/>
    <p:sldId id="261" r:id="rId21"/>
    <p:sldId id="262" r:id="rId22"/>
    <p:sldId id="263" r:id="rId23"/>
    <p:sldId id="264" r:id="rId24"/>
    <p:sldId id="269" r:id="rId25"/>
    <p:sldId id="270" r:id="rId26"/>
    <p:sldId id="287" r:id="rId27"/>
    <p:sldId id="288" r:id="rId28"/>
    <p:sldId id="289" r:id="rId29"/>
    <p:sldId id="290" r:id="rId30"/>
    <p:sldId id="291" r:id="rId31"/>
    <p:sldId id="281" r:id="rId32"/>
    <p:sldId id="292" r:id="rId33"/>
  </p:sldIdLst>
  <p:sldSz cx="13004800" cy="9753600"/>
  <p:notesSz cx="13004800"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88" userDrawn="1">
          <p15:clr>
            <a:srgbClr val="A4A3A4"/>
          </p15:clr>
        </p15:guide>
        <p15:guide id="2" pos="5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1B4028-10BF-AE0A-4FD5-B128B3292E7A}" name="Beth" initials="BR" userId="Beth" providerId="None"/>
  <p188:author id="{E1C6BC30-3D4B-0CF9-551E-7CBB7A6340B4}" name="MESSMAN, VICKIE" initials="MV" userId="S::vickiemessman@northwesternmutual.com::641fd79c-6808-41aa-b160-8e49d0aa8680" providerId="AD"/>
  <p188:author id="{433F2A44-F820-E1A3-9085-9F845C54F405}" name="CLARK, PAUL" initials="CP" userId="S::paulclark@northwesternmutual.com::63a445a0-2daf-4e3d-8043-a783469f9dcf" providerId="AD"/>
  <p188:author id="{8271ADDA-5F8F-2AC8-0942-C06F1A892879}" name="GOUGE, PAUL" initials="GP" userId="S::paulgouge@northwesternmutual.com::6a1307ce-4493-47e2-989a-821631f0e254" providerId="AD"/>
  <p188:author id="{4A768BF0-979A-DEAD-08AB-723FD4924BC8}" name="SZYJKA, SARA" initials="SS" userId="S::saraszyjka@northwesternmutual.com::0014a967-8b36-4dd9-9da0-06e034fb71f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DONEIS" initials="JD" lastIdx="10" clrIdx="0">
    <p:extLst>
      <p:ext uri="{19B8F6BF-5375-455C-9EA6-DF929625EA0E}">
        <p15:presenceInfo xmlns:p15="http://schemas.microsoft.com/office/powerpoint/2012/main" userId="S::juliedoneis@northwesternmutual.com::08e09ffd-be5e-47d1-9290-cd32abd3be76" providerId="AD"/>
      </p:ext>
    </p:extLst>
  </p:cmAuthor>
  <p:cmAuthor id="2" name="Beth" initials="BR" lastIdx="1" clrIdx="1">
    <p:extLst>
      <p:ext uri="{19B8F6BF-5375-455C-9EA6-DF929625EA0E}">
        <p15:presenceInfo xmlns:p15="http://schemas.microsoft.com/office/powerpoint/2012/main" userId="Be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D4F1"/>
    <a:srgbClr val="EC544A"/>
    <a:srgbClr val="24A097"/>
    <a:srgbClr val="FFB8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8" autoAdjust="0"/>
    <p:restoredTop sz="77483" autoAdjust="0"/>
  </p:normalViewPr>
  <p:slideViewPr>
    <p:cSldViewPr snapToGrid="0">
      <p:cViewPr>
        <p:scale>
          <a:sx n="70" d="100"/>
          <a:sy n="70" d="100"/>
        </p:scale>
        <p:origin x="1128" y="38"/>
      </p:cViewPr>
      <p:guideLst>
        <p:guide orient="horz" pos="4488"/>
        <p:guide pos="568"/>
      </p:guideLst>
    </p:cSldViewPr>
  </p:slideViewPr>
  <p:notesTextViewPr>
    <p:cViewPr>
      <p:scale>
        <a:sx n="100" d="100"/>
        <a:sy n="100" d="100"/>
      </p:scale>
      <p:origin x="0" y="0"/>
    </p:cViewPr>
  </p:notesTextViewPr>
  <p:sorterViewPr>
    <p:cViewPr>
      <p:scale>
        <a:sx n="100" d="100"/>
        <a:sy n="100" d="100"/>
      </p:scale>
      <p:origin x="0" y="-128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sley, Scott /0K6079 /GA081" userId="3581f952-0bed-499a-b2a6-eac5cd63059e" providerId="ADAL" clId="{7348D19F-5DD0-43D9-BE34-FC2A8EFB073A}"/>
    <pc:docChg chg="custSel modSld">
      <pc:chgData name="Beasley, Scott /0K6079 /GA081" userId="3581f952-0bed-499a-b2a6-eac5cd63059e" providerId="ADAL" clId="{7348D19F-5DD0-43D9-BE34-FC2A8EFB073A}" dt="2024-05-14T21:20:53.055" v="247" actId="20577"/>
      <pc:docMkLst>
        <pc:docMk/>
      </pc:docMkLst>
      <pc:sldChg chg="modNotesTx">
        <pc:chgData name="Beasley, Scott /0K6079 /GA081" userId="3581f952-0bed-499a-b2a6-eac5cd63059e" providerId="ADAL" clId="{7348D19F-5DD0-43D9-BE34-FC2A8EFB073A}" dt="2024-05-14T21:19:45.432" v="1" actId="20577"/>
        <pc:sldMkLst>
          <pc:docMk/>
          <pc:sldMk cId="0" sldId="260"/>
        </pc:sldMkLst>
      </pc:sldChg>
      <pc:sldChg chg="modNotesTx">
        <pc:chgData name="Beasley, Scott /0K6079 /GA081" userId="3581f952-0bed-499a-b2a6-eac5cd63059e" providerId="ADAL" clId="{7348D19F-5DD0-43D9-BE34-FC2A8EFB073A}" dt="2024-05-14T21:20:53.055" v="247" actId="20577"/>
        <pc:sldMkLst>
          <pc:docMk/>
          <pc:sldMk cId="0" sldId="26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CAR76\AppData\Local\Microsoft\Windows\INetCache\Content.Outlook\G00AOYAG\100_Compound%20Retur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Sheet1!$C$1</c:f>
              <c:strCache>
                <c:ptCount val="1"/>
                <c:pt idx="0">
                  <c:v> Investor A </c:v>
                </c:pt>
              </c:strCache>
            </c:strRef>
          </c:tx>
          <c:spPr>
            <a:ln w="63500" cap="rnd">
              <a:solidFill>
                <a:srgbClr val="FFB81C"/>
              </a:solidFill>
              <a:round/>
            </a:ln>
            <a:effectLst/>
          </c:spPr>
          <c:marker>
            <c:symbol val="none"/>
          </c:marker>
          <c:cat>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cat>
          <c:val>
            <c:numRef>
              <c:f>Sheet1!$C$2:$C$42</c:f>
              <c:numCache>
                <c:formatCode>_("$"* #,##0_);_("$"* \(#,##0\);_("$"* "-"??_);_(@_)</c:formatCode>
                <c:ptCount val="41"/>
                <c:pt idx="0">
                  <c:v>1272</c:v>
                </c:pt>
                <c:pt idx="1">
                  <c:v>2620.3200000000002</c:v>
                </c:pt>
                <c:pt idx="2">
                  <c:v>4049.5392000000002</c:v>
                </c:pt>
                <c:pt idx="3">
                  <c:v>5564.5115520000008</c:v>
                </c:pt>
                <c:pt idx="4">
                  <c:v>7170.3822451200012</c:v>
                </c:pt>
                <c:pt idx="5">
                  <c:v>8872.6051798272019</c:v>
                </c:pt>
                <c:pt idx="6">
                  <c:v>10676.961490616835</c:v>
                </c:pt>
                <c:pt idx="7">
                  <c:v>12589.579180053846</c:v>
                </c:pt>
                <c:pt idx="8">
                  <c:v>14616.953930857078</c:v>
                </c:pt>
                <c:pt idx="9">
                  <c:v>16765.971166708503</c:v>
                </c:pt>
                <c:pt idx="10">
                  <c:v>19043.929436711012</c:v>
                </c:pt>
                <c:pt idx="11">
                  <c:v>21458.565202913673</c:v>
                </c:pt>
                <c:pt idx="12">
                  <c:v>24018.079115088494</c:v>
                </c:pt>
                <c:pt idx="13">
                  <c:v>26731.163861993806</c:v>
                </c:pt>
                <c:pt idx="14">
                  <c:v>29607.033693713434</c:v>
                </c:pt>
                <c:pt idx="15">
                  <c:v>32655.45571533624</c:v>
                </c:pt>
                <c:pt idx="16">
                  <c:v>35886.783058256413</c:v>
                </c:pt>
                <c:pt idx="17">
                  <c:v>39311.9900417518</c:v>
                </c:pt>
                <c:pt idx="18">
                  <c:v>42942.709444256907</c:v>
                </c:pt>
                <c:pt idx="19">
                  <c:v>46791.272010912326</c:v>
                </c:pt>
                <c:pt idx="20">
                  <c:v>50870.748331567069</c:v>
                </c:pt>
                <c:pt idx="21">
                  <c:v>55194.993231461092</c:v>
                </c:pt>
                <c:pt idx="22">
                  <c:v>59778.692825348764</c:v>
                </c:pt>
                <c:pt idx="23">
                  <c:v>64637.414394869695</c:v>
                </c:pt>
                <c:pt idx="24">
                  <c:v>69787.659258561893</c:v>
                </c:pt>
                <c:pt idx="25">
                  <c:v>75246.918814075616</c:v>
                </c:pt>
                <c:pt idx="26">
                  <c:v>81033.733942920153</c:v>
                </c:pt>
                <c:pt idx="27">
                  <c:v>87167.757979495364</c:v>
                </c:pt>
                <c:pt idx="28">
                  <c:v>93669.823458265091</c:v>
                </c:pt>
                <c:pt idx="29">
                  <c:v>100562.012865761</c:v>
                </c:pt>
                <c:pt idx="30">
                  <c:v>107867.73363770667</c:v>
                </c:pt>
                <c:pt idx="31">
                  <c:v>115611.79765596907</c:v>
                </c:pt>
                <c:pt idx="32">
                  <c:v>123820.50551532723</c:v>
                </c:pt>
                <c:pt idx="33">
                  <c:v>132521.73584624685</c:v>
                </c:pt>
                <c:pt idx="34">
                  <c:v>141745.03999702167</c:v>
                </c:pt>
                <c:pt idx="35">
                  <c:v>151521.74239684298</c:v>
                </c:pt>
                <c:pt idx="36">
                  <c:v>161885.04694065356</c:v>
                </c:pt>
                <c:pt idx="37">
                  <c:v>172870.14975709279</c:v>
                </c:pt>
                <c:pt idx="38">
                  <c:v>184514.35874251838</c:v>
                </c:pt>
                <c:pt idx="39">
                  <c:v>196857.2202670695</c:v>
                </c:pt>
                <c:pt idx="40">
                  <c:v>208668.65348309369</c:v>
                </c:pt>
              </c:numCache>
            </c:numRef>
          </c:val>
          <c:smooth val="0"/>
          <c:extLst>
            <c:ext xmlns:c16="http://schemas.microsoft.com/office/drawing/2014/chart" uri="{C3380CC4-5D6E-409C-BE32-E72D297353CC}">
              <c16:uniqueId val="{00000000-3572-6841-95D6-C6EBF57B4533}"/>
            </c:ext>
          </c:extLst>
        </c:ser>
        <c:ser>
          <c:idx val="2"/>
          <c:order val="1"/>
          <c:tx>
            <c:strRef>
              <c:f>Sheet1!$D$1</c:f>
              <c:strCache>
                <c:ptCount val="1"/>
                <c:pt idx="0">
                  <c:v> Investor B </c:v>
                </c:pt>
              </c:strCache>
            </c:strRef>
          </c:tx>
          <c:spPr>
            <a:ln w="63500" cap="rnd">
              <a:solidFill>
                <a:srgbClr val="24A097"/>
              </a:solidFill>
              <a:round/>
            </a:ln>
            <a:effectLst/>
          </c:spPr>
          <c:marker>
            <c:symbol val="none"/>
          </c:marker>
          <c:cat>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cat>
          <c:val>
            <c:numRef>
              <c:f>Sheet1!$D$2:$D$42</c:f>
              <c:numCache>
                <c:formatCode>General</c:formatCode>
                <c:ptCount val="41"/>
                <c:pt idx="10" formatCode="_(&quot;$&quot;* #,##0_);_(&quot;$&quot;* \(#,##0\);_(&quot;$&quot;* &quot;-&quot;??_);_(@_)">
                  <c:v>1272</c:v>
                </c:pt>
                <c:pt idx="11" formatCode="_(&quot;$&quot;* #,##0_);_(&quot;$&quot;* \(#,##0\);_(&quot;$&quot;* &quot;-&quot;??_);_(@_)">
                  <c:v>2620.3200000000002</c:v>
                </c:pt>
                <c:pt idx="12" formatCode="_(&quot;$&quot;* #,##0_);_(&quot;$&quot;* \(#,##0\);_(&quot;$&quot;* &quot;-&quot;??_);_(@_)">
                  <c:v>4049.5392000000002</c:v>
                </c:pt>
                <c:pt idx="13" formatCode="_(&quot;$&quot;* #,##0_);_(&quot;$&quot;* \(#,##0\);_(&quot;$&quot;* &quot;-&quot;??_);_(@_)">
                  <c:v>5564.5115520000008</c:v>
                </c:pt>
                <c:pt idx="14" formatCode="_(&quot;$&quot;* #,##0_);_(&quot;$&quot;* \(#,##0\);_(&quot;$&quot;* &quot;-&quot;??_);_(@_)">
                  <c:v>7170.3822451200012</c:v>
                </c:pt>
                <c:pt idx="15" formatCode="_(&quot;$&quot;* #,##0_);_(&quot;$&quot;* \(#,##0\);_(&quot;$&quot;* &quot;-&quot;??_);_(@_)">
                  <c:v>8872.6051798272019</c:v>
                </c:pt>
                <c:pt idx="16" formatCode="_(&quot;$&quot;* #,##0_);_(&quot;$&quot;* \(#,##0\);_(&quot;$&quot;* &quot;-&quot;??_);_(@_)">
                  <c:v>10676.961490616835</c:v>
                </c:pt>
                <c:pt idx="17" formatCode="_(&quot;$&quot;* #,##0_);_(&quot;$&quot;* \(#,##0\);_(&quot;$&quot;* &quot;-&quot;??_);_(@_)">
                  <c:v>12589.579180053846</c:v>
                </c:pt>
                <c:pt idx="18" formatCode="_(&quot;$&quot;* #,##0_);_(&quot;$&quot;* \(#,##0\);_(&quot;$&quot;* &quot;-&quot;??_);_(@_)">
                  <c:v>14616.953930857078</c:v>
                </c:pt>
                <c:pt idx="19" formatCode="_(&quot;$&quot;* #,##0_);_(&quot;$&quot;* \(#,##0\);_(&quot;$&quot;* &quot;-&quot;??_);_(@_)">
                  <c:v>16765.971166708503</c:v>
                </c:pt>
                <c:pt idx="20" formatCode="_(&quot;$&quot;* #,##0_);_(&quot;$&quot;* \(#,##0\);_(&quot;$&quot;* &quot;-&quot;??_);_(@_)">
                  <c:v>19043.929436711012</c:v>
                </c:pt>
                <c:pt idx="21" formatCode="_(&quot;$&quot;* #,##0_);_(&quot;$&quot;* \(#,##0\);_(&quot;$&quot;* &quot;-&quot;??_);_(@_)">
                  <c:v>21458.565202913673</c:v>
                </c:pt>
                <c:pt idx="22" formatCode="_(&quot;$&quot;* #,##0_);_(&quot;$&quot;* \(#,##0\);_(&quot;$&quot;* &quot;-&quot;??_);_(@_)">
                  <c:v>24018.079115088494</c:v>
                </c:pt>
                <c:pt idx="23" formatCode="_(&quot;$&quot;* #,##0_);_(&quot;$&quot;* \(#,##0\);_(&quot;$&quot;* &quot;-&quot;??_);_(@_)">
                  <c:v>26731.163861993806</c:v>
                </c:pt>
                <c:pt idx="24" formatCode="_(&quot;$&quot;* #,##0_);_(&quot;$&quot;* \(#,##0\);_(&quot;$&quot;* &quot;-&quot;??_);_(@_)">
                  <c:v>29607.033693713434</c:v>
                </c:pt>
                <c:pt idx="25" formatCode="_(&quot;$&quot;* #,##0_);_(&quot;$&quot;* \(#,##0\);_(&quot;$&quot;* &quot;-&quot;??_);_(@_)">
                  <c:v>32655.45571533624</c:v>
                </c:pt>
                <c:pt idx="26" formatCode="_(&quot;$&quot;* #,##0_);_(&quot;$&quot;* \(#,##0\);_(&quot;$&quot;* &quot;-&quot;??_);_(@_)">
                  <c:v>35886.783058256413</c:v>
                </c:pt>
                <c:pt idx="27" formatCode="_(&quot;$&quot;* #,##0_);_(&quot;$&quot;* \(#,##0\);_(&quot;$&quot;* &quot;-&quot;??_);_(@_)">
                  <c:v>39311.9900417518</c:v>
                </c:pt>
                <c:pt idx="28" formatCode="_(&quot;$&quot;* #,##0_);_(&quot;$&quot;* \(#,##0\);_(&quot;$&quot;* &quot;-&quot;??_);_(@_)">
                  <c:v>42942.709444256907</c:v>
                </c:pt>
                <c:pt idx="29" formatCode="_(&quot;$&quot;* #,##0_);_(&quot;$&quot;* \(#,##0\);_(&quot;$&quot;* &quot;-&quot;??_);_(@_)">
                  <c:v>46791.272010912326</c:v>
                </c:pt>
                <c:pt idx="30" formatCode="_(&quot;$&quot;* #,##0_);_(&quot;$&quot;* \(#,##0\);_(&quot;$&quot;* &quot;-&quot;??_);_(@_)">
                  <c:v>50870.748331567069</c:v>
                </c:pt>
                <c:pt idx="31" formatCode="_(&quot;$&quot;* #,##0_);_(&quot;$&quot;* \(#,##0\);_(&quot;$&quot;* &quot;-&quot;??_);_(@_)">
                  <c:v>55194.993231461092</c:v>
                </c:pt>
                <c:pt idx="32" formatCode="_(&quot;$&quot;* #,##0_);_(&quot;$&quot;* \(#,##0\);_(&quot;$&quot;* &quot;-&quot;??_);_(@_)">
                  <c:v>59778.692825348764</c:v>
                </c:pt>
                <c:pt idx="33" formatCode="_(&quot;$&quot;* #,##0_);_(&quot;$&quot;* \(#,##0\);_(&quot;$&quot;* &quot;-&quot;??_);_(@_)">
                  <c:v>64637.414394869695</c:v>
                </c:pt>
                <c:pt idx="34" formatCode="_(&quot;$&quot;* #,##0_);_(&quot;$&quot;* \(#,##0\);_(&quot;$&quot;* &quot;-&quot;??_);_(@_)">
                  <c:v>69787.659258561893</c:v>
                </c:pt>
                <c:pt idx="35" formatCode="_(&quot;$&quot;* #,##0_);_(&quot;$&quot;* \(#,##0\);_(&quot;$&quot;* &quot;-&quot;??_);_(@_)">
                  <c:v>75246.918814075616</c:v>
                </c:pt>
                <c:pt idx="36" formatCode="_(&quot;$&quot;* #,##0_);_(&quot;$&quot;* \(#,##0\);_(&quot;$&quot;* &quot;-&quot;??_);_(@_)">
                  <c:v>81033.733942920153</c:v>
                </c:pt>
                <c:pt idx="37" formatCode="_(&quot;$&quot;* #,##0_);_(&quot;$&quot;* \(#,##0\);_(&quot;$&quot;* &quot;-&quot;??_);_(@_)">
                  <c:v>87167.757979495364</c:v>
                </c:pt>
                <c:pt idx="38" formatCode="_(&quot;$&quot;* #,##0_);_(&quot;$&quot;* \(#,##0\);_(&quot;$&quot;* &quot;-&quot;??_);_(@_)">
                  <c:v>93669.823458265091</c:v>
                </c:pt>
                <c:pt idx="39" formatCode="_(&quot;$&quot;* #,##0_);_(&quot;$&quot;* \(#,##0\);_(&quot;$&quot;* &quot;-&quot;??_);_(@_)">
                  <c:v>100562.012865761</c:v>
                </c:pt>
                <c:pt idx="40" formatCode="_(&quot;$&quot;* #,##0_);_(&quot;$&quot;* \(#,##0\);_(&quot;$&quot;* &quot;-&quot;??_);_(@_)">
                  <c:v>106595.73363770667</c:v>
                </c:pt>
              </c:numCache>
            </c:numRef>
          </c:val>
          <c:smooth val="0"/>
          <c:extLst>
            <c:ext xmlns:c16="http://schemas.microsoft.com/office/drawing/2014/chart" uri="{C3380CC4-5D6E-409C-BE32-E72D297353CC}">
              <c16:uniqueId val="{00000001-3572-6841-95D6-C6EBF57B4533}"/>
            </c:ext>
          </c:extLst>
        </c:ser>
        <c:ser>
          <c:idx val="0"/>
          <c:order val="2"/>
          <c:tx>
            <c:strRef>
              <c:f>Sheet1!$E$1</c:f>
              <c:strCache>
                <c:ptCount val="1"/>
                <c:pt idx="0">
                  <c:v> Investor C </c:v>
                </c:pt>
              </c:strCache>
            </c:strRef>
          </c:tx>
          <c:spPr>
            <a:ln w="63500" cap="rnd">
              <a:solidFill>
                <a:srgbClr val="83D4F1"/>
              </a:solidFill>
              <a:round/>
            </a:ln>
            <a:effectLst/>
          </c:spPr>
          <c:marker>
            <c:symbol val="none"/>
          </c:marker>
          <c:cat>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cat>
          <c:val>
            <c:numRef>
              <c:f>Sheet1!$E$2:$E$42</c:f>
              <c:numCache>
                <c:formatCode>General</c:formatCode>
                <c:ptCount val="41"/>
                <c:pt idx="20" formatCode="_(&quot;$&quot;* #,##0_);_(&quot;$&quot;* \(#,##0\);_(&quot;$&quot;* &quot;-&quot;??_);_(@_)">
                  <c:v>1272</c:v>
                </c:pt>
                <c:pt idx="21" formatCode="_(&quot;$&quot;* #,##0_);_(&quot;$&quot;* \(#,##0\);_(&quot;$&quot;* &quot;-&quot;??_);_(@_)">
                  <c:v>2620.3200000000002</c:v>
                </c:pt>
                <c:pt idx="22" formatCode="_(&quot;$&quot;* #,##0_);_(&quot;$&quot;* \(#,##0\);_(&quot;$&quot;* &quot;-&quot;??_);_(@_)">
                  <c:v>4049.5392000000002</c:v>
                </c:pt>
                <c:pt idx="23" formatCode="_(&quot;$&quot;* #,##0_);_(&quot;$&quot;* \(#,##0\);_(&quot;$&quot;* &quot;-&quot;??_);_(@_)">
                  <c:v>5564.5115520000008</c:v>
                </c:pt>
                <c:pt idx="24" formatCode="_(&quot;$&quot;* #,##0_);_(&quot;$&quot;* \(#,##0\);_(&quot;$&quot;* &quot;-&quot;??_);_(@_)">
                  <c:v>7170.3822451200012</c:v>
                </c:pt>
                <c:pt idx="25" formatCode="_(&quot;$&quot;* #,##0_);_(&quot;$&quot;* \(#,##0\);_(&quot;$&quot;* &quot;-&quot;??_);_(@_)">
                  <c:v>8872.6051798272019</c:v>
                </c:pt>
                <c:pt idx="26" formatCode="_(&quot;$&quot;* #,##0_);_(&quot;$&quot;* \(#,##0\);_(&quot;$&quot;* &quot;-&quot;??_);_(@_)">
                  <c:v>10676.961490616835</c:v>
                </c:pt>
                <c:pt idx="27" formatCode="_(&quot;$&quot;* #,##0_);_(&quot;$&quot;* \(#,##0\);_(&quot;$&quot;* &quot;-&quot;??_);_(@_)">
                  <c:v>12589.579180053846</c:v>
                </c:pt>
                <c:pt idx="28" formatCode="_(&quot;$&quot;* #,##0_);_(&quot;$&quot;* \(#,##0\);_(&quot;$&quot;* &quot;-&quot;??_);_(@_)">
                  <c:v>14616.953930857078</c:v>
                </c:pt>
                <c:pt idx="29" formatCode="_(&quot;$&quot;* #,##0_);_(&quot;$&quot;* \(#,##0\);_(&quot;$&quot;* &quot;-&quot;??_);_(@_)">
                  <c:v>16765.971166708503</c:v>
                </c:pt>
                <c:pt idx="30" formatCode="_(&quot;$&quot;* #,##0_);_(&quot;$&quot;* \(#,##0\);_(&quot;$&quot;* &quot;-&quot;??_);_(@_)">
                  <c:v>19043.929436711012</c:v>
                </c:pt>
                <c:pt idx="31" formatCode="_(&quot;$&quot;* #,##0_);_(&quot;$&quot;* \(#,##0\);_(&quot;$&quot;* &quot;-&quot;??_);_(@_)">
                  <c:v>21458.565202913673</c:v>
                </c:pt>
                <c:pt idx="32" formatCode="_(&quot;$&quot;* #,##0_);_(&quot;$&quot;* \(#,##0\);_(&quot;$&quot;* &quot;-&quot;??_);_(@_)">
                  <c:v>24018.079115088494</c:v>
                </c:pt>
                <c:pt idx="33" formatCode="_(&quot;$&quot;* #,##0_);_(&quot;$&quot;* \(#,##0\);_(&quot;$&quot;* &quot;-&quot;??_);_(@_)">
                  <c:v>26731.163861993806</c:v>
                </c:pt>
                <c:pt idx="34" formatCode="_(&quot;$&quot;* #,##0_);_(&quot;$&quot;* \(#,##0\);_(&quot;$&quot;* &quot;-&quot;??_);_(@_)">
                  <c:v>29607.033693713434</c:v>
                </c:pt>
                <c:pt idx="35" formatCode="_(&quot;$&quot;* #,##0_);_(&quot;$&quot;* \(#,##0\);_(&quot;$&quot;* &quot;-&quot;??_);_(@_)">
                  <c:v>32655.45571533624</c:v>
                </c:pt>
                <c:pt idx="36" formatCode="_(&quot;$&quot;* #,##0_);_(&quot;$&quot;* \(#,##0\);_(&quot;$&quot;* &quot;-&quot;??_);_(@_)">
                  <c:v>35886.783058256413</c:v>
                </c:pt>
                <c:pt idx="37" formatCode="_(&quot;$&quot;* #,##0_);_(&quot;$&quot;* \(#,##0\);_(&quot;$&quot;* &quot;-&quot;??_);_(@_)">
                  <c:v>39311.9900417518</c:v>
                </c:pt>
                <c:pt idx="38" formatCode="_(&quot;$&quot;* #,##0_);_(&quot;$&quot;* \(#,##0\);_(&quot;$&quot;* &quot;-&quot;??_);_(@_)">
                  <c:v>42942.709444256907</c:v>
                </c:pt>
                <c:pt idx="39" formatCode="_(&quot;$&quot;* #,##0_);_(&quot;$&quot;* \(#,##0\);_(&quot;$&quot;* &quot;-&quot;??_);_(@_)">
                  <c:v>46791.272010912326</c:v>
                </c:pt>
                <c:pt idx="40" formatCode="_(&quot;$&quot;* #,##0_);_(&quot;$&quot;* \(#,##0\);_(&quot;$&quot;* &quot;-&quot;??_);_(@_)">
                  <c:v>49598.748331567069</c:v>
                </c:pt>
              </c:numCache>
            </c:numRef>
          </c:val>
          <c:smooth val="0"/>
          <c:extLst>
            <c:ext xmlns:c16="http://schemas.microsoft.com/office/drawing/2014/chart" uri="{C3380CC4-5D6E-409C-BE32-E72D297353CC}">
              <c16:uniqueId val="{00000002-3572-6841-95D6-C6EBF57B4533}"/>
            </c:ext>
          </c:extLst>
        </c:ser>
        <c:dLbls>
          <c:showLegendKey val="0"/>
          <c:showVal val="0"/>
          <c:showCatName val="0"/>
          <c:showSerName val="0"/>
          <c:showPercent val="0"/>
          <c:showBubbleSize val="0"/>
        </c:dLbls>
        <c:smooth val="0"/>
        <c:axId val="1356357424"/>
        <c:axId val="1356349224"/>
      </c:lineChart>
      <c:catAx>
        <c:axId val="135635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56349224"/>
        <c:crosses val="autoZero"/>
        <c:auto val="1"/>
        <c:lblAlgn val="ctr"/>
        <c:lblOffset val="100"/>
        <c:noMultiLvlLbl val="0"/>
      </c:catAx>
      <c:valAx>
        <c:axId val="1356349224"/>
        <c:scaling>
          <c:orientation val="minMax"/>
        </c:scaling>
        <c:delete val="0"/>
        <c:axPos val="l"/>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563574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9961576733293498"/>
          <c:y val="6.9551179525589105E-2"/>
          <c:w val="0.55295773019024308"/>
          <c:h val="9.312771280482891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0.2412</cdr:x>
      <cdr:y>0.1515</cdr:y>
    </cdr:from>
    <cdr:to>
      <cdr:x>0.37322</cdr:x>
      <cdr:y>0.38681</cdr:y>
    </cdr:to>
    <cdr:sp macro="" textlink="">
      <cdr:nvSpPr>
        <cdr:cNvPr id="2" name="TextBox 1">
          <a:extLst xmlns:a="http://schemas.openxmlformats.org/drawingml/2006/main">
            <a:ext uri="{FF2B5EF4-FFF2-40B4-BE49-F238E27FC236}">
              <a16:creationId xmlns:a16="http://schemas.microsoft.com/office/drawing/2014/main" id="{1B32CE3B-5F10-452C-8EC7-9965CB2DA0DE}"/>
            </a:ext>
          </a:extLst>
        </cdr:cNvPr>
        <cdr:cNvSpPr txBox="1"/>
      </cdr:nvSpPr>
      <cdr:spPr>
        <a:xfrm xmlns:a="http://schemas.openxmlformats.org/drawingml/2006/main">
          <a:off x="2568831" y="701483"/>
          <a:ext cx="1406040" cy="108952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lnSpc>
              <a:spcPct val="90000"/>
            </a:lnSpc>
          </a:pPr>
          <a:r>
            <a:rPr lang="en-US" sz="1200" dirty="0">
              <a:solidFill>
                <a:schemeClr val="tx1">
                  <a:lumMod val="75000"/>
                  <a:lumOff val="25000"/>
                </a:schemeClr>
              </a:solidFill>
            </a:rPr>
            <a:t>Invested </a:t>
          </a:r>
        </a:p>
        <a:p xmlns:a="http://schemas.openxmlformats.org/drawingml/2006/main">
          <a:pPr algn="ctr">
            <a:lnSpc>
              <a:spcPct val="90000"/>
            </a:lnSpc>
          </a:pPr>
          <a:r>
            <a:rPr lang="en-US" sz="1200" dirty="0">
              <a:solidFill>
                <a:schemeClr val="tx1">
                  <a:lumMod val="75000"/>
                  <a:lumOff val="25000"/>
                </a:schemeClr>
              </a:solidFill>
            </a:rPr>
            <a:t>$100 per month from age 25 to 65</a:t>
          </a:r>
        </a:p>
        <a:p xmlns:a="http://schemas.openxmlformats.org/drawingml/2006/main">
          <a:pPr algn="ctr">
            <a:lnSpc>
              <a:spcPct val="90000"/>
            </a:lnSpc>
          </a:pPr>
          <a:endParaRPr lang="en-US" sz="1200" dirty="0">
            <a:solidFill>
              <a:schemeClr val="tx1">
                <a:lumMod val="75000"/>
                <a:lumOff val="25000"/>
              </a:schemeClr>
            </a:solidFill>
          </a:endParaRPr>
        </a:p>
        <a:p xmlns:a="http://schemas.openxmlformats.org/drawingml/2006/main">
          <a:pPr algn="ctr">
            <a:lnSpc>
              <a:spcPct val="90000"/>
            </a:lnSpc>
          </a:pPr>
          <a:r>
            <a:rPr lang="en-US" sz="1200" dirty="0">
              <a:solidFill>
                <a:schemeClr val="tx1">
                  <a:lumMod val="75000"/>
                  <a:lumOff val="25000"/>
                </a:schemeClr>
              </a:solidFill>
            </a:rPr>
            <a:t>$48,000 total  invested</a:t>
          </a:r>
        </a:p>
      </cdr:txBody>
    </cdr:sp>
  </cdr:relSizeAnchor>
  <cdr:relSizeAnchor xmlns:cdr="http://schemas.openxmlformats.org/drawingml/2006/chartDrawing">
    <cdr:from>
      <cdr:x>0.41399</cdr:x>
      <cdr:y>0.15622</cdr:y>
    </cdr:from>
    <cdr:to>
      <cdr:x>0.546</cdr:x>
      <cdr:y>0.39153</cdr:y>
    </cdr:to>
    <cdr:sp macro="" textlink="">
      <cdr:nvSpPr>
        <cdr:cNvPr id="3" name="TextBox 1">
          <a:extLst xmlns:a="http://schemas.openxmlformats.org/drawingml/2006/main">
            <a:ext uri="{FF2B5EF4-FFF2-40B4-BE49-F238E27FC236}">
              <a16:creationId xmlns:a16="http://schemas.microsoft.com/office/drawing/2014/main" id="{65F46E65-023A-4D9B-809A-B7C2069B61BB}"/>
            </a:ext>
          </a:extLst>
        </cdr:cNvPr>
        <cdr:cNvSpPr txBox="1"/>
      </cdr:nvSpPr>
      <cdr:spPr>
        <a:xfrm xmlns:a="http://schemas.openxmlformats.org/drawingml/2006/main">
          <a:off x="4409080" y="723337"/>
          <a:ext cx="1405935" cy="10895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90000"/>
            </a:lnSpc>
          </a:pPr>
          <a:r>
            <a:rPr lang="en-US" sz="1200" dirty="0">
              <a:solidFill>
                <a:schemeClr val="tx1">
                  <a:lumMod val="75000"/>
                  <a:lumOff val="25000"/>
                </a:schemeClr>
              </a:solidFill>
            </a:rPr>
            <a:t>Invested </a:t>
          </a:r>
        </a:p>
        <a:p xmlns:a="http://schemas.openxmlformats.org/drawingml/2006/main">
          <a:pPr algn="ctr">
            <a:lnSpc>
              <a:spcPct val="90000"/>
            </a:lnSpc>
          </a:pPr>
          <a:r>
            <a:rPr lang="en-US" sz="1200" dirty="0">
              <a:solidFill>
                <a:schemeClr val="tx1">
                  <a:lumMod val="75000"/>
                  <a:lumOff val="25000"/>
                </a:schemeClr>
              </a:solidFill>
            </a:rPr>
            <a:t>$100 per month from age 35 to 65</a:t>
          </a:r>
        </a:p>
        <a:p xmlns:a="http://schemas.openxmlformats.org/drawingml/2006/main">
          <a:pPr algn="ctr">
            <a:lnSpc>
              <a:spcPct val="90000"/>
            </a:lnSpc>
          </a:pPr>
          <a:endParaRPr lang="en-US" sz="1200" dirty="0">
            <a:solidFill>
              <a:schemeClr val="tx1">
                <a:lumMod val="75000"/>
                <a:lumOff val="25000"/>
              </a:schemeClr>
            </a:solidFill>
          </a:endParaRPr>
        </a:p>
        <a:p xmlns:a="http://schemas.openxmlformats.org/drawingml/2006/main">
          <a:pPr algn="ctr">
            <a:lnSpc>
              <a:spcPct val="90000"/>
            </a:lnSpc>
          </a:pPr>
          <a:r>
            <a:rPr lang="en-US" sz="1200" dirty="0">
              <a:solidFill>
                <a:schemeClr val="tx1">
                  <a:lumMod val="75000"/>
                  <a:lumOff val="25000"/>
                </a:schemeClr>
              </a:solidFill>
            </a:rPr>
            <a:t>$36,000 total  invested</a:t>
          </a:r>
        </a:p>
      </cdr:txBody>
    </cdr:sp>
  </cdr:relSizeAnchor>
  <cdr:relSizeAnchor xmlns:cdr="http://schemas.openxmlformats.org/drawingml/2006/chartDrawing">
    <cdr:from>
      <cdr:x>0.58263</cdr:x>
      <cdr:y>0.15874</cdr:y>
    </cdr:from>
    <cdr:to>
      <cdr:x>0.71465</cdr:x>
      <cdr:y>0.39405</cdr:y>
    </cdr:to>
    <cdr:sp macro="" textlink="">
      <cdr:nvSpPr>
        <cdr:cNvPr id="4" name="TextBox 1">
          <a:extLst xmlns:a="http://schemas.openxmlformats.org/drawingml/2006/main">
            <a:ext uri="{FF2B5EF4-FFF2-40B4-BE49-F238E27FC236}">
              <a16:creationId xmlns:a16="http://schemas.microsoft.com/office/drawing/2014/main" id="{3CDDF154-8C39-4FDC-90A5-13D697F0ABBC}"/>
            </a:ext>
          </a:extLst>
        </cdr:cNvPr>
        <cdr:cNvSpPr txBox="1"/>
      </cdr:nvSpPr>
      <cdr:spPr>
        <a:xfrm xmlns:a="http://schemas.openxmlformats.org/drawingml/2006/main">
          <a:off x="6205132" y="735005"/>
          <a:ext cx="1406041" cy="10895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90000"/>
            </a:lnSpc>
          </a:pPr>
          <a:r>
            <a:rPr lang="en-US" sz="1200" dirty="0">
              <a:solidFill>
                <a:schemeClr val="tx1">
                  <a:lumMod val="75000"/>
                  <a:lumOff val="25000"/>
                </a:schemeClr>
              </a:solidFill>
            </a:rPr>
            <a:t>Invested </a:t>
          </a:r>
        </a:p>
        <a:p xmlns:a="http://schemas.openxmlformats.org/drawingml/2006/main">
          <a:pPr algn="ctr">
            <a:lnSpc>
              <a:spcPct val="90000"/>
            </a:lnSpc>
          </a:pPr>
          <a:r>
            <a:rPr lang="en-US" sz="1200" dirty="0">
              <a:solidFill>
                <a:schemeClr val="tx1">
                  <a:lumMod val="75000"/>
                  <a:lumOff val="25000"/>
                </a:schemeClr>
              </a:solidFill>
            </a:rPr>
            <a:t>$100 per month from age 45 to 65</a:t>
          </a:r>
        </a:p>
        <a:p xmlns:a="http://schemas.openxmlformats.org/drawingml/2006/main">
          <a:pPr algn="ctr">
            <a:lnSpc>
              <a:spcPct val="90000"/>
            </a:lnSpc>
          </a:pPr>
          <a:endParaRPr lang="en-US" sz="1200" dirty="0">
            <a:solidFill>
              <a:schemeClr val="tx1">
                <a:lumMod val="75000"/>
                <a:lumOff val="25000"/>
              </a:schemeClr>
            </a:solidFill>
          </a:endParaRPr>
        </a:p>
        <a:p xmlns:a="http://schemas.openxmlformats.org/drawingml/2006/main">
          <a:pPr algn="ctr">
            <a:lnSpc>
              <a:spcPct val="90000"/>
            </a:lnSpc>
          </a:pPr>
          <a:r>
            <a:rPr lang="en-US" sz="1200" dirty="0">
              <a:solidFill>
                <a:schemeClr val="tx1">
                  <a:lumMod val="75000"/>
                  <a:lumOff val="25000"/>
                </a:schemeClr>
              </a:solidFill>
            </a:rPr>
            <a:t>$24,000 total  invested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635625" cy="4889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366000" y="0"/>
            <a:ext cx="5635625" cy="488950"/>
          </a:xfrm>
          <a:prstGeom prst="rect">
            <a:avLst/>
          </a:prstGeom>
        </p:spPr>
        <p:txBody>
          <a:bodyPr vert="horz" lIns="91440" tIns="45720" rIns="91440" bIns="45720" rtlCol="0"/>
          <a:lstStyle>
            <a:lvl1pPr algn="r">
              <a:defRPr sz="1200"/>
            </a:lvl1pPr>
          </a:lstStyle>
          <a:p>
            <a:fld id="{53258725-6387-AE40-B131-DCD495C90D2A}" type="datetimeFigureOut">
              <a:rPr lang="en-US" smtClean="0"/>
              <a:t>5/14/2024</a:t>
            </a:fld>
            <a:endParaRPr lang="en-US"/>
          </a:p>
        </p:txBody>
      </p:sp>
      <p:sp>
        <p:nvSpPr>
          <p:cNvPr id="4" name="Slide Image Placeholder 3"/>
          <p:cNvSpPr>
            <a:spLocks noGrp="1" noRot="1" noChangeAspect="1"/>
          </p:cNvSpPr>
          <p:nvPr>
            <p:ph type="sldImg" idx="2"/>
          </p:nvPr>
        </p:nvSpPr>
        <p:spPr>
          <a:xfrm>
            <a:off x="4306888" y="1219200"/>
            <a:ext cx="4391025" cy="32924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00163" y="4694238"/>
            <a:ext cx="10404475" cy="38401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64650"/>
            <a:ext cx="5635625" cy="4889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366000" y="9264650"/>
            <a:ext cx="5635625" cy="488950"/>
          </a:xfrm>
          <a:prstGeom prst="rect">
            <a:avLst/>
          </a:prstGeom>
        </p:spPr>
        <p:txBody>
          <a:bodyPr vert="horz" lIns="91440" tIns="45720" rIns="91440" bIns="45720" rtlCol="0" anchor="b"/>
          <a:lstStyle>
            <a:lvl1pPr algn="r">
              <a:defRPr sz="1200"/>
            </a:lvl1pPr>
          </a:lstStyle>
          <a:p>
            <a:fld id="{6D209C85-C4CD-E44D-8E00-D8132F7FC6CC}" type="slidenum">
              <a:rPr lang="en-US" smtClean="0"/>
              <a:t>‹#›</a:t>
            </a:fld>
            <a:endParaRPr lang="en-US"/>
          </a:p>
        </p:txBody>
      </p:sp>
    </p:spTree>
    <p:extLst>
      <p:ext uri="{BB962C8B-B14F-4D97-AF65-F5344CB8AC3E}">
        <p14:creationId xmlns:p14="http://schemas.microsoft.com/office/powerpoint/2010/main" val="266171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bankrate.com/calculators/home-equity/additional-mortgage-payment-calculator.asp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and thank you for being here today. I’m [Scott Beasley]. I am a [financial advisor] with Northwestern Mutual.</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to advisors/presenter]: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Depending on your presentation style, prompt your audience to f</a:t>
            </a:r>
            <a:r>
              <a:rPr lang="en-US" sz="1200" b="0" u="none" kern="1200" dirty="0">
                <a:solidFill>
                  <a:srgbClr val="FF0000"/>
                </a:solidFill>
                <a:effectLst/>
                <a:latin typeface="+mn-lt"/>
                <a:ea typeface="+mn-ea"/>
                <a:cs typeface="+mn-cs"/>
              </a:rPr>
              <a:t>eel free to ask questions as you go.</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to advisors/presenters]:  </a:t>
            </a:r>
          </a:p>
          <a:p>
            <a:r>
              <a:rPr lang="en-US" sz="1200" kern="1200" dirty="0">
                <a:solidFill>
                  <a:schemeClr val="tx1"/>
                </a:solidFill>
                <a:effectLst/>
                <a:latin typeface="+mn-lt"/>
                <a:ea typeface="+mn-ea"/>
                <a:cs typeface="+mn-cs"/>
              </a:rPr>
              <a:t>there are two companion pieces that compliment this seminar that can be accessed from the Marketing Commons: </a:t>
            </a:r>
          </a:p>
          <a:p>
            <a:r>
              <a:rPr lang="en-US" sz="1200" kern="1200" dirty="0">
                <a:solidFill>
                  <a:schemeClr val="tx1"/>
                </a:solidFill>
                <a:effectLst/>
                <a:latin typeface="+mn-lt"/>
                <a:ea typeface="+mn-ea"/>
                <a:cs typeface="+mn-cs"/>
              </a:rPr>
              <a:t> </a:t>
            </a:r>
          </a:p>
          <a:p>
            <a:r>
              <a:rPr lang="en-US" sz="1800" dirty="0">
                <a:effectLst/>
                <a:latin typeface="Segoe UI" panose="020B0502040204020203" pitchFamily="34" charset="0"/>
              </a:rPr>
              <a:t>29-5437 Building a Strong Financial Foundation</a:t>
            </a:r>
            <a:br>
              <a:rPr lang="en-US" sz="1800" dirty="0">
                <a:effectLst/>
                <a:latin typeface="Segoe UI" panose="020B0502040204020203" pitchFamily="34" charset="0"/>
              </a:rPr>
            </a:br>
            <a:r>
              <a:rPr lang="en-US" sz="1800" dirty="0">
                <a:effectLst/>
                <a:latin typeface="Segoe UI" panose="020B0502040204020203" pitchFamily="34" charset="0"/>
              </a:rPr>
              <a:t>29-5135 If You Live For It, We'll Help You Plan For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209C85-C4CD-E44D-8E00-D8132F7FC6CC}" type="slidenum">
              <a:rPr lang="en-US" smtClean="0"/>
              <a:t>1</a:t>
            </a:fld>
            <a:endParaRPr lang="en-US"/>
          </a:p>
        </p:txBody>
      </p:sp>
    </p:spTree>
    <p:extLst>
      <p:ext uri="{BB962C8B-B14F-4D97-AF65-F5344CB8AC3E}">
        <p14:creationId xmlns:p14="http://schemas.microsoft.com/office/powerpoint/2010/main" val="2991790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3000"/>
              </a:spcBef>
              <a:buNone/>
              <a:tabLst>
                <a:tab pos="342900" algn="l"/>
                <a:tab pos="343535" algn="l"/>
              </a:tabLst>
            </a:pPr>
            <a:endParaRPr lang="en-US" sz="1200" kern="1200" spc="-10" dirty="0">
              <a:solidFill>
                <a:srgbClr val="FFFFFF"/>
              </a:solidFill>
              <a:effectLst/>
              <a:latin typeface="Calibri" panose="020F0502020204030204" pitchFamily="34" charset="0"/>
              <a:ea typeface="+mn-ea"/>
              <a:cs typeface="Calibri" panose="020F0502020204030204" pitchFamily="34" charset="0"/>
            </a:endParaRPr>
          </a:p>
          <a:p>
            <a:pPr marL="12700" indent="0">
              <a:lnSpc>
                <a:spcPct val="100000"/>
              </a:lnSpc>
              <a:spcBef>
                <a:spcPts val="3000"/>
              </a:spcBef>
              <a:buNone/>
              <a:tabLst>
                <a:tab pos="342900" algn="l"/>
                <a:tab pos="343535" algn="l"/>
              </a:tabLst>
            </a:pPr>
            <a:r>
              <a:rPr lang="en-US" sz="1200" kern="1200" dirty="0">
                <a:solidFill>
                  <a:schemeClr val="tx1"/>
                </a:solidFill>
                <a:effectLst/>
                <a:latin typeface="+mn-lt"/>
                <a:ea typeface="+mn-ea"/>
                <a:cs typeface="+mn-cs"/>
              </a:rPr>
              <a:t>What do you want to </a:t>
            </a:r>
            <a:r>
              <a:rPr lang="en-US" sz="1200" b="0" kern="1200" dirty="0">
                <a:solidFill>
                  <a:schemeClr val="tx1"/>
                </a:solidFill>
                <a:effectLst/>
                <a:latin typeface="+mn-lt"/>
                <a:ea typeface="+mn-ea"/>
                <a:cs typeface="+mn-cs"/>
              </a:rPr>
              <a:t>protect</a:t>
            </a:r>
            <a:r>
              <a:rPr lang="en-US" sz="1200" kern="1200" dirty="0">
                <a:solidFill>
                  <a:schemeClr val="tx1"/>
                </a:solidFill>
                <a:effectLst/>
                <a:latin typeface="+mn-lt"/>
                <a:ea typeface="+mn-ea"/>
                <a:cs typeface="+mn-cs"/>
              </a:rPr>
              <a:t>? There are two big things that you need to consider protecting: your paycheck and your loved ones. Think about your goals – both short-term and long-term. What would happen to them if you became sick or injured and could no longer work? Would you have a good shot at reaching them?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know – this isn’t something anyone likes thinking about, but it is a possibility. So, let’s get into what we can do about it.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[Audience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What about the type of assets you own? Do you insure the asset? For example, do you own a car?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Do you have insurance for the car? Why? </a:t>
            </a:r>
            <a:r>
              <a:rPr lang="en-US" sz="1800" u="sng" dirty="0">
                <a:effectLst/>
                <a:latin typeface="Segoe UI" panose="020B0502040204020203" pitchFamily="34" charset="0"/>
              </a:rPr>
              <a:t>Possible answer</a:t>
            </a:r>
            <a:r>
              <a:rPr lang="en-US" sz="1800" dirty="0">
                <a:effectLst/>
                <a:latin typeface="Segoe UI" panose="020B0502040204020203" pitchFamily="34" charset="0"/>
              </a:rPr>
              <a:t>: To replace it if I get into an accident.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[Exercise] To help them see the value of their income, take out your phone and use the calculator to multiply 65-age X current salary.  Is that worth more or less than your car? </a:t>
            </a:r>
            <a:r>
              <a:rPr lang="en-US" sz="1800" u="sng" dirty="0">
                <a:effectLst/>
                <a:latin typeface="Segoe UI" panose="020B0502040204020203" pitchFamily="34" charset="0"/>
              </a:rPr>
              <a:t>Answer</a:t>
            </a:r>
            <a:r>
              <a:rPr lang="en-US" sz="1800" dirty="0">
                <a:effectLst/>
                <a:latin typeface="Segoe UI" panose="020B0502040204020203" pitchFamily="34" charset="0"/>
              </a:rPr>
              <a:t>: More.  Are you insuring your income so that if something happens to you, you can replace the lost income? </a:t>
            </a:r>
            <a:endParaRPr lang="en-US" sz="1800" dirty="0">
              <a:effectLst/>
              <a:latin typeface="Arial" panose="020B06040202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209C85-C4CD-E44D-8E00-D8132F7FC6CC}" type="slidenum">
              <a:rPr lang="en-US" smtClean="0"/>
              <a:t>10</a:t>
            </a:fld>
            <a:endParaRPr lang="en-US"/>
          </a:p>
        </p:txBody>
      </p:sp>
    </p:spTree>
    <p:extLst>
      <p:ext uri="{BB962C8B-B14F-4D97-AF65-F5344CB8AC3E}">
        <p14:creationId xmlns:p14="http://schemas.microsoft.com/office/powerpoint/2010/main" val="2432456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First, you can protect your income with disability income insurance. Most people are surprised to hear that one in four people will become disabled at some point in their career. </a:t>
            </a:r>
            <a:br>
              <a:rPr lang="en-US" sz="1800" dirty="0">
                <a:effectLst/>
                <a:latin typeface="Segoe UI" panose="020B0502040204020203" pitchFamily="34" charset="0"/>
              </a:rPr>
            </a:br>
            <a:br>
              <a:rPr lang="en-US" sz="1800" dirty="0">
                <a:effectLst/>
                <a:latin typeface="Segoe UI" panose="020B0502040204020203" pitchFamily="34" charset="0"/>
              </a:rPr>
            </a:br>
            <a:r>
              <a:rPr lang="en-US" sz="1800" dirty="0">
                <a:effectLst/>
                <a:latin typeface="Segoe UI" panose="020B0502040204020203" pitchFamily="34" charset="0"/>
              </a:rPr>
              <a:t>(Ask the audience): What do you think are some of the causes of DI claims?</a:t>
            </a:r>
            <a:br>
              <a:rPr lang="en-US" sz="1800" dirty="0">
                <a:effectLst/>
                <a:latin typeface="Segoe UI" panose="020B0502040204020203" pitchFamily="34" charset="0"/>
              </a:rPr>
            </a:br>
            <a:br>
              <a:rPr lang="en-US" sz="1800" dirty="0">
                <a:effectLst/>
                <a:latin typeface="Segoe UI" panose="020B0502040204020203" pitchFamily="34" charset="0"/>
              </a:rPr>
            </a:br>
            <a:r>
              <a:rPr lang="en-US" sz="1800" dirty="0">
                <a:effectLst/>
                <a:latin typeface="Segoe UI" panose="020B0502040204020203" pitchFamily="34" charset="0"/>
              </a:rPr>
              <a:t>(Listen to their responses.)</a:t>
            </a:r>
            <a:br>
              <a:rPr lang="en-US" sz="1800" dirty="0">
                <a:effectLst/>
                <a:latin typeface="Segoe UI" panose="020B0502040204020203" pitchFamily="34" charset="0"/>
              </a:rPr>
            </a:br>
            <a:br>
              <a:rPr lang="en-US" sz="1800" dirty="0">
                <a:effectLst/>
                <a:latin typeface="Segoe UI" panose="020B0502040204020203" pitchFamily="34" charset="0"/>
              </a:rPr>
            </a:br>
            <a:r>
              <a:rPr lang="en-US" sz="1800" dirty="0">
                <a:effectLst/>
                <a:latin typeface="Segoe UI" panose="020B0502040204020203" pitchFamily="34" charset="0"/>
              </a:rPr>
              <a:t>The top causes include musculoskeletal and back problems (31%) and cancer (19%). </a:t>
            </a:r>
            <a:br>
              <a:rPr lang="en-US" sz="1800" dirty="0">
                <a:effectLst/>
                <a:latin typeface="Segoe UI" panose="020B0502040204020203" pitchFamily="34" charset="0"/>
              </a:rPr>
            </a:br>
            <a:br>
              <a:rPr lang="en-US" sz="1800" dirty="0">
                <a:effectLst/>
                <a:latin typeface="Segoe UI" panose="020B0502040204020203" pitchFamily="34" charset="0"/>
              </a:rPr>
            </a:br>
            <a:r>
              <a:rPr lang="en-US" sz="1800" dirty="0">
                <a:effectLst/>
                <a:latin typeface="Segoe UI" panose="020B0502040204020203" pitchFamily="34" charset="0"/>
              </a:rPr>
              <a:t>Other causes are pregnancy complications (3%), injuries (e.g., from a car accident or sports) (7%), and strokes (8%?).</a:t>
            </a:r>
            <a:br>
              <a:rPr lang="en-US" sz="1800" dirty="0">
                <a:effectLst/>
                <a:latin typeface="Segoe UI" panose="020B0502040204020203" pitchFamily="34" charset="0"/>
              </a:rPr>
            </a:br>
            <a:br>
              <a:rPr lang="en-US" sz="1800" dirty="0">
                <a:effectLst/>
                <a:latin typeface="Segoe UI" panose="020B0502040204020203" pitchFamily="34" charset="0"/>
              </a:rPr>
            </a:br>
            <a:r>
              <a:rPr lang="en-US" sz="1800" dirty="0">
                <a:effectLst/>
                <a:latin typeface="Segoe UI" panose="020B0502040204020203" pitchFamily="34" charset="0"/>
              </a:rPr>
              <a:t>(Source: NM’s study on all client claims from 2016-2020)</a:t>
            </a:r>
            <a:endParaRPr lang="en-US" sz="1800" dirty="0">
              <a:effectLst/>
              <a:latin typeface="Arial" panose="020B0604020202020204" pitchFamily="34" charset="0"/>
            </a:endParaRPr>
          </a:p>
          <a:p>
            <a:endParaRPr lang="en-US" sz="800" dirty="0">
              <a:effectLst/>
              <a:latin typeface="Segoe UI" panose="020B0502040204020203"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209C85-C4CD-E44D-8E00-D8132F7FC6CC}" type="slidenum">
              <a:rPr lang="en-US" smtClean="0"/>
              <a:t>11</a:t>
            </a:fld>
            <a:endParaRPr lang="en-US"/>
          </a:p>
        </p:txBody>
      </p:sp>
    </p:spTree>
    <p:extLst>
      <p:ext uri="{BB962C8B-B14F-4D97-AF65-F5344CB8AC3E}">
        <p14:creationId xmlns:p14="http://schemas.microsoft.com/office/powerpoint/2010/main" val="467174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many of you have group disability income insurance from your employer?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[Audience Responds]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 you know what percentage of your salary that insurance would cover if you became disabled?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[Audience Responds]</a:t>
            </a:r>
          </a:p>
        </p:txBody>
      </p:sp>
      <p:sp>
        <p:nvSpPr>
          <p:cNvPr id="4" name="Slide Number Placeholder 3"/>
          <p:cNvSpPr>
            <a:spLocks noGrp="1"/>
          </p:cNvSpPr>
          <p:nvPr>
            <p:ph type="sldNum" sz="quarter" idx="10"/>
          </p:nvPr>
        </p:nvSpPr>
        <p:spPr/>
        <p:txBody>
          <a:bodyPr/>
          <a:lstStyle/>
          <a:p>
            <a:fld id="{6D209C85-C4CD-E44D-8E00-D8132F7FC6CC}" type="slidenum">
              <a:rPr lang="en-US" smtClean="0"/>
              <a:t>12</a:t>
            </a:fld>
            <a:endParaRPr lang="en-US"/>
          </a:p>
        </p:txBody>
      </p:sp>
    </p:spTree>
    <p:extLst>
      <p:ext uri="{BB962C8B-B14F-4D97-AF65-F5344CB8AC3E}">
        <p14:creationId xmlns:p14="http://schemas.microsoft.com/office/powerpoint/2010/main" val="1869282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employers’ insurance covers only about 60 percent of your salary, not including your bonus, which leaves you with at least 40 percent less money coming in. Would about 60 percent be enough for you to live on? [pause]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Probably not.  But by getting your own supplemental disability </a:t>
            </a:r>
            <a:r>
              <a:rPr lang="en-US" sz="1200" i="1" kern="1200" dirty="0">
                <a:solidFill>
                  <a:schemeClr val="tx1"/>
                </a:solidFill>
                <a:effectLst/>
                <a:latin typeface="+mn-lt"/>
                <a:ea typeface="+mn-ea"/>
                <a:cs typeface="+mn-cs"/>
              </a:rPr>
              <a:t>income insurance, you can cover more of your income that your employer does not. It’s one of the most affordable insurances you can get, and it helps cover one of your most important assets.</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D209C85-C4CD-E44D-8E00-D8132F7FC6CC}" type="slidenum">
              <a:rPr lang="en-US" smtClean="0"/>
              <a:t>13</a:t>
            </a:fld>
            <a:endParaRPr lang="en-US"/>
          </a:p>
        </p:txBody>
      </p:sp>
    </p:spTree>
    <p:extLst>
      <p:ext uri="{BB962C8B-B14F-4D97-AF65-F5344CB8AC3E}">
        <p14:creationId xmlns:p14="http://schemas.microsoft.com/office/powerpoint/2010/main" val="124326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second piece of protection is for your loved ones if something should happen to you. Like disability income insurance, you may have some life insurance coverage through work, but is it enough to protect the financial well-being of the people who depend on you?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Think about what you’d want to have covered if something happened and you weren’t here anymore to support your loved ones. Would you want to cover funeral expenses? Debt, like your mortgage or credit card bills? Your kid’s education?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t>
            </a:r>
            <a:r>
              <a:rPr lang="en-US" sz="1200" b="0" kern="1200" dirty="0">
                <a:solidFill>
                  <a:schemeClr val="tx1"/>
                </a:solidFill>
                <a:effectLst/>
                <a:latin typeface="+mn-lt"/>
                <a:ea typeface="+mn-ea"/>
                <a:cs typeface="+mn-cs"/>
              </a:rPr>
              <a:t>you determine that you might need more life insurance, beyond what might be offered through work, make sure you talk to a financial professional first, so you understand the different types of life insurance and what kinds of benefits make the most sense for your situation.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Are there any questions?</a:t>
            </a:r>
          </a:p>
        </p:txBody>
      </p:sp>
      <p:sp>
        <p:nvSpPr>
          <p:cNvPr id="4" name="Slide Number Placeholder 3"/>
          <p:cNvSpPr>
            <a:spLocks noGrp="1"/>
          </p:cNvSpPr>
          <p:nvPr>
            <p:ph type="sldNum" sz="quarter" idx="10"/>
          </p:nvPr>
        </p:nvSpPr>
        <p:spPr/>
        <p:txBody>
          <a:bodyPr/>
          <a:lstStyle/>
          <a:p>
            <a:fld id="{6D209C85-C4CD-E44D-8E00-D8132F7FC6CC}" type="slidenum">
              <a:rPr lang="en-US" smtClean="0"/>
              <a:t>14</a:t>
            </a:fld>
            <a:endParaRPr lang="en-US"/>
          </a:p>
        </p:txBody>
      </p:sp>
    </p:spTree>
    <p:extLst>
      <p:ext uri="{BB962C8B-B14F-4D97-AF65-F5344CB8AC3E}">
        <p14:creationId xmlns:p14="http://schemas.microsoft.com/office/powerpoint/2010/main" val="777321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Saving is an important part of financial security because it helps you to build up funds to cover your goals and the surprises life throws at you. It also helps you afford the life you want tomorrow.</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Those are all important things, but of course you can’t save all your money … so how much </a:t>
            </a:r>
            <a:r>
              <a:rPr lang="en-US" sz="1200" i="1" kern="1200" dirty="0">
                <a:solidFill>
                  <a:schemeClr val="tx1"/>
                </a:solidFill>
                <a:effectLst/>
                <a:latin typeface="+mn-lt"/>
                <a:ea typeface="+mn-ea"/>
                <a:cs typeface="+mn-cs"/>
              </a:rPr>
              <a:t>should</a:t>
            </a:r>
            <a:r>
              <a:rPr lang="en-US" sz="1200" kern="1200" dirty="0">
                <a:solidFill>
                  <a:schemeClr val="tx1"/>
                </a:solidFill>
                <a:effectLst/>
                <a:latin typeface="+mn-lt"/>
                <a:ea typeface="+mn-ea"/>
                <a:cs typeface="+mn-cs"/>
              </a:rPr>
              <a:t> you save?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209C85-C4CD-E44D-8E00-D8132F7FC6CC}" type="slidenum">
              <a:rPr lang="en-US" smtClean="0"/>
              <a:t>15</a:t>
            </a:fld>
            <a:endParaRPr lang="en-US"/>
          </a:p>
        </p:txBody>
      </p:sp>
    </p:spTree>
    <p:extLst>
      <p:ext uri="{BB962C8B-B14F-4D97-AF65-F5344CB8AC3E}">
        <p14:creationId xmlns:p14="http://schemas.microsoft.com/office/powerpoint/2010/main" val="4138468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general rule of thumb is to allocate 20 percent of your gross income to saving and investing. </a:t>
            </a:r>
            <a:r>
              <a:rPr lang="en-US" sz="1800" kern="1200" dirty="0">
                <a:solidFill>
                  <a:schemeClr val="tx1"/>
                </a:solidFill>
                <a:effectLst/>
                <a:latin typeface="Segoe UI" panose="020B0502040204020203" pitchFamily="34" charset="0"/>
                <a:ea typeface="+mn-ea"/>
                <a:cs typeface="+mn-cs"/>
              </a:rPr>
              <a:t>C</a:t>
            </a:r>
            <a:r>
              <a:rPr lang="en-US" sz="1800" dirty="0">
                <a:effectLst/>
                <a:latin typeface="Segoe UI" panose="020B0502040204020203" pitchFamily="34" charset="0"/>
              </a:rPr>
              <a:t>reate a habit of saving by saving first, then spending what's left. Have a goal of saving 20% or more </a:t>
            </a:r>
            <a:r>
              <a:rPr lang="en-US" sz="1800" strike="sngStrike" dirty="0">
                <a:effectLst/>
                <a:latin typeface="Segoe UI" panose="020B0502040204020203" pitchFamily="34" charset="0"/>
              </a:rPr>
              <a:t>of head </a:t>
            </a:r>
            <a:r>
              <a:rPr lang="en-US" sz="1800" dirty="0">
                <a:effectLst/>
                <a:latin typeface="Segoe UI" panose="020B0502040204020203" pitchFamily="34" charset="0"/>
              </a:rPr>
              <a:t>of household gross income.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of course, the amount you should be saving depends on what you want for the future. Think about your goals. Write them down – and be specific.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Why is it important to be specific? Let’s say that one of your goals is to buy a home. If that’s all you’ve decided, you know you need to save for a down payment, but you don’t really have an idea of how much or how long you have to save for it. But if you think about whether you want a house or a condo; where you want to be located; how many bedrooms you need; what other amenities are important to you; and whether you want to buy in one, five or ten years, you can get a good idea of how much your dream home might cost and how quickly you need to save that money.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the same with any of your goals. The more detail you can picture that goal with, the better chance you have of reaching it. </a:t>
            </a:r>
          </a:p>
        </p:txBody>
      </p:sp>
      <p:sp>
        <p:nvSpPr>
          <p:cNvPr id="4" name="Slide Number Placeholder 3"/>
          <p:cNvSpPr>
            <a:spLocks noGrp="1"/>
          </p:cNvSpPr>
          <p:nvPr>
            <p:ph type="sldNum" sz="quarter" idx="10"/>
          </p:nvPr>
        </p:nvSpPr>
        <p:spPr/>
        <p:txBody>
          <a:bodyPr/>
          <a:lstStyle/>
          <a:p>
            <a:fld id="{6D209C85-C4CD-E44D-8E00-D8132F7FC6CC}" type="slidenum">
              <a:rPr lang="en-US" smtClean="0"/>
              <a:t>16</a:t>
            </a:fld>
            <a:endParaRPr lang="en-US"/>
          </a:p>
        </p:txBody>
      </p:sp>
    </p:spTree>
    <p:extLst>
      <p:ext uri="{BB962C8B-B14F-4D97-AF65-F5344CB8AC3E}">
        <p14:creationId xmlns:p14="http://schemas.microsoft.com/office/powerpoint/2010/main" val="3792009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Audience Poll 1</a:t>
            </a:r>
            <a:r>
              <a:rPr lang="en-US" sz="1200" kern="1200" dirty="0">
                <a:solidFill>
                  <a:schemeClr val="tx1"/>
                </a:solidFill>
                <a:effectLst/>
                <a:latin typeface="+mn-lt"/>
                <a:ea typeface="+mn-ea"/>
                <a:cs typeface="+mn-cs"/>
              </a:rPr>
              <a:t>] Does anyone here have an emergency fund?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[Audience Responds]</a:t>
            </a:r>
          </a:p>
          <a:p>
            <a:endParaRPr lang="en-US" sz="12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a:t>
            </a:r>
            <a:r>
              <a:rPr lang="en-US" sz="1800" b="1" kern="1200" dirty="0">
                <a:solidFill>
                  <a:schemeClr val="tx1"/>
                </a:solidFill>
                <a:effectLst/>
                <a:latin typeface="+mn-lt"/>
                <a:ea typeface="+mn-ea"/>
                <a:cs typeface="+mn-cs"/>
              </a:rPr>
              <a:t>Audience Poll 2</a:t>
            </a:r>
            <a:r>
              <a:rPr lang="en-US" sz="1800" kern="1200" dirty="0">
                <a:solidFill>
                  <a:schemeClr val="tx1"/>
                </a:solidFill>
                <a:effectLst/>
                <a:latin typeface="+mn-lt"/>
                <a:ea typeface="+mn-ea"/>
                <a:cs typeface="+mn-cs"/>
              </a:rPr>
              <a:t>] </a:t>
            </a:r>
            <a:r>
              <a:rPr lang="en-US" sz="1800" kern="1200" dirty="0">
                <a:solidFill>
                  <a:schemeClr val="tx1"/>
                </a:solidFill>
                <a:effectLst/>
                <a:latin typeface="Segoe UI" panose="020B0502040204020203" pitchFamily="34" charset="0"/>
                <a:ea typeface="+mn-ea"/>
                <a:cs typeface="+mn-cs"/>
              </a:rPr>
              <a:t>H</a:t>
            </a:r>
            <a:r>
              <a:rPr lang="en-US" sz="1800" dirty="0">
                <a:effectLst/>
                <a:latin typeface="Segoe UI" panose="020B0502040204020203" pitchFamily="34" charset="0"/>
              </a:rPr>
              <a:t>ow many weeks/months of your expenses could you cover (with cash) if you stopped working?</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[Audience Responds]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[Optional Follow-On Question] </a:t>
            </a:r>
            <a:r>
              <a:rPr lang="en-US" sz="1800" kern="1200" dirty="0">
                <a:solidFill>
                  <a:schemeClr val="tx1"/>
                </a:solidFill>
                <a:effectLst/>
                <a:latin typeface="Segoe UI"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Segoe UI" panose="020B0502040204020203" pitchFamily="34" charset="0"/>
                <a:ea typeface="+mn-ea"/>
                <a:cs typeface="+mn-cs"/>
              </a:rPr>
              <a:t>H</a:t>
            </a:r>
            <a:r>
              <a:rPr lang="en-US" sz="1800" dirty="0">
                <a:effectLst/>
                <a:latin typeface="Segoe UI" panose="020B0502040204020203" pitchFamily="34" charset="0"/>
              </a:rPr>
              <a:t>ow many weeks or months of your expenses could you save (with cash) if you stopped working?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209C85-C4CD-E44D-8E00-D8132F7FC6CC}" type="slidenum">
              <a:rPr lang="en-US" smtClean="0"/>
              <a:t>17</a:t>
            </a:fld>
            <a:endParaRPr lang="en-US"/>
          </a:p>
        </p:txBody>
      </p:sp>
    </p:spTree>
    <p:extLst>
      <p:ext uri="{BB962C8B-B14F-4D97-AF65-F5344CB8AC3E}">
        <p14:creationId xmlns:p14="http://schemas.microsoft.com/office/powerpoint/2010/main" val="813288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 matter what your goals are for the future, your top saving priority should be to establish an emergency fund.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Here’s why emergency funds are so critical. No matter how carefully you plan your finances, there will always be unexpected expenses: car repairs, vet bills or a trip to the ER. And yet surveys show that 32 percent of Americans couldn’t cover an unexpected $400 expense without using a credit card or borrowing the money – which can cost you even </a:t>
            </a:r>
            <a:r>
              <a:rPr lang="en-US" sz="1200" i="1" kern="1200" dirty="0">
                <a:solidFill>
                  <a:schemeClr val="tx1"/>
                </a:solidFill>
                <a:effectLst/>
                <a:latin typeface="+mn-lt"/>
                <a:ea typeface="+mn-ea"/>
                <a:cs typeface="+mn-cs"/>
              </a:rPr>
              <a:t>more</a:t>
            </a:r>
            <a:r>
              <a:rPr lang="en-US" sz="1200" kern="1200" dirty="0">
                <a:solidFill>
                  <a:schemeClr val="tx1"/>
                </a:solidFill>
                <a:effectLst/>
                <a:latin typeface="+mn-lt"/>
                <a:ea typeface="+mn-ea"/>
                <a:cs typeface="+mn-cs"/>
              </a:rPr>
              <a:t> money in interest.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Okay, another question … How much money do you think you need in your emergency fund?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[Audience Responds]</a:t>
            </a:r>
          </a:p>
        </p:txBody>
      </p:sp>
      <p:sp>
        <p:nvSpPr>
          <p:cNvPr id="4" name="Slide Number Placeholder 3"/>
          <p:cNvSpPr>
            <a:spLocks noGrp="1"/>
          </p:cNvSpPr>
          <p:nvPr>
            <p:ph type="sldNum" sz="quarter" idx="10"/>
          </p:nvPr>
        </p:nvSpPr>
        <p:spPr/>
        <p:txBody>
          <a:bodyPr/>
          <a:lstStyle/>
          <a:p>
            <a:fld id="{6D209C85-C4CD-E44D-8E00-D8132F7FC6CC}" type="slidenum">
              <a:rPr lang="en-US" smtClean="0"/>
              <a:t>18</a:t>
            </a:fld>
            <a:endParaRPr lang="en-US"/>
          </a:p>
        </p:txBody>
      </p:sp>
    </p:spTree>
    <p:extLst>
      <p:ext uri="{BB962C8B-B14F-4D97-AF65-F5344CB8AC3E}">
        <p14:creationId xmlns:p14="http://schemas.microsoft.com/office/powerpoint/2010/main" val="2571448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goal is to have six months of living expenses in an account you can access easily, like a savings or checking account. It’s okay if you don’t have that yet. You can start small and add to it over time – but try to build up to six months of expenses.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there any questions about saving?</a:t>
            </a:r>
          </a:p>
        </p:txBody>
      </p:sp>
      <p:sp>
        <p:nvSpPr>
          <p:cNvPr id="4" name="Slide Number Placeholder 3"/>
          <p:cNvSpPr>
            <a:spLocks noGrp="1"/>
          </p:cNvSpPr>
          <p:nvPr>
            <p:ph type="sldNum" sz="quarter" idx="10"/>
          </p:nvPr>
        </p:nvSpPr>
        <p:spPr/>
        <p:txBody>
          <a:bodyPr/>
          <a:lstStyle/>
          <a:p>
            <a:fld id="{6D209C85-C4CD-E44D-8E00-D8132F7FC6CC}" type="slidenum">
              <a:rPr lang="en-US" smtClean="0"/>
              <a:t>19</a:t>
            </a:fld>
            <a:endParaRPr lang="en-US"/>
          </a:p>
        </p:txBody>
      </p:sp>
    </p:spTree>
    <p:extLst>
      <p:ext uri="{BB962C8B-B14F-4D97-AF65-F5344CB8AC3E}">
        <p14:creationId xmlns:p14="http://schemas.microsoft.com/office/powerpoint/2010/main" val="311936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I’d like to start by asking a question.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[Audience Poll] What do you want for your future? We all have our own hopes and dreams for our families, our jobs, where we want to live, how we’ll spend our time … what are yours?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[AUDIENCE RESPONDS]</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matter what our goals are, the best way to reach them is usually through planning. And because most of our goals need to be funded in some way, what we’re really talking about is </a:t>
            </a:r>
            <a:r>
              <a:rPr lang="en-US" sz="1200" i="1" kern="1200" dirty="0">
                <a:solidFill>
                  <a:schemeClr val="tx1"/>
                </a:solidFill>
                <a:effectLst/>
                <a:latin typeface="+mn-lt"/>
                <a:ea typeface="+mn-ea"/>
                <a:cs typeface="+mn-cs"/>
              </a:rPr>
              <a:t>financial </a:t>
            </a:r>
            <a:r>
              <a:rPr lang="en-US" sz="1200" kern="1200" dirty="0">
                <a:solidFill>
                  <a:schemeClr val="tx1"/>
                </a:solidFill>
                <a:effectLst/>
                <a:latin typeface="+mn-lt"/>
                <a:ea typeface="+mn-ea"/>
                <a:cs typeface="+mn-cs"/>
              </a:rPr>
              <a:t>planning.</a:t>
            </a:r>
          </a:p>
        </p:txBody>
      </p:sp>
      <p:sp>
        <p:nvSpPr>
          <p:cNvPr id="4" name="Slide Number Placeholder 3"/>
          <p:cNvSpPr>
            <a:spLocks noGrp="1"/>
          </p:cNvSpPr>
          <p:nvPr>
            <p:ph type="sldNum" sz="quarter" idx="10"/>
          </p:nvPr>
        </p:nvSpPr>
        <p:spPr/>
        <p:txBody>
          <a:bodyPr/>
          <a:lstStyle/>
          <a:p>
            <a:fld id="{6D209C85-C4CD-E44D-8E00-D8132F7FC6CC}" type="slidenum">
              <a:rPr lang="en-US" smtClean="0"/>
              <a:t>2</a:t>
            </a:fld>
            <a:endParaRPr lang="en-US"/>
          </a:p>
        </p:txBody>
      </p:sp>
    </p:spTree>
    <p:extLst>
      <p:ext uri="{BB962C8B-B14F-4D97-AF65-F5344CB8AC3E}">
        <p14:creationId xmlns:p14="http://schemas.microsoft.com/office/powerpoint/2010/main" val="2463446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achieve your goals, you’ve got to save in ways that will allow your money to grow. Typically, that means investing.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We’re going to cover this at a very high level, and there is a lot of nuance to how you invest and what type of account you use. I’m always available to chat about this if you have </a:t>
            </a:r>
            <a:r>
              <a:rPr lang="en-US" sz="1200" kern="1200">
                <a:solidFill>
                  <a:schemeClr val="tx1"/>
                </a:solidFill>
                <a:effectLst/>
                <a:latin typeface="+mn-lt"/>
                <a:ea typeface="+mn-ea"/>
                <a:cs typeface="+mn-cs"/>
              </a:rPr>
              <a:t>more questions.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D209C85-C4CD-E44D-8E00-D8132F7FC6CC}" type="slidenum">
              <a:rPr lang="en-US" smtClean="0"/>
              <a:t>20</a:t>
            </a:fld>
            <a:endParaRPr lang="en-US"/>
          </a:p>
        </p:txBody>
      </p:sp>
    </p:spTree>
    <p:extLst>
      <p:ext uri="{BB962C8B-B14F-4D97-AF65-F5344CB8AC3E}">
        <p14:creationId xmlns:p14="http://schemas.microsoft.com/office/powerpoint/2010/main" val="664978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Investing is particularly important when saving for the long term, like a down payment on a home, your kid’s education and your own retirement. Starting small is okay, but the sooner you start saving for your future, the better. That’s because it allows you to take full advantage of compounding, which is earning interest on interest over time – and it can make a big difference.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say you turn 45 years old and decide to start investing $100 a month. For simplicity, we’ll say you get a 6 percent annual return, including compound interest. With that return, you can </a:t>
            </a:r>
            <a:r>
              <a:rPr lang="en-US" sz="1200" i="1" kern="1200" dirty="0">
                <a:solidFill>
                  <a:schemeClr val="tx1"/>
                </a:solidFill>
                <a:effectLst/>
                <a:latin typeface="+mn-lt"/>
                <a:ea typeface="+mn-ea"/>
                <a:cs typeface="+mn-cs"/>
              </a:rPr>
              <a:t>double</a:t>
            </a:r>
            <a:r>
              <a:rPr lang="en-US" sz="1200" kern="1200" dirty="0">
                <a:solidFill>
                  <a:schemeClr val="tx1"/>
                </a:solidFill>
                <a:effectLst/>
                <a:latin typeface="+mn-lt"/>
                <a:ea typeface="+mn-ea"/>
                <a:cs typeface="+mn-cs"/>
              </a:rPr>
              <a:t> your money by the time you turn 65.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if you started saving 10 years earlier, at age 35, you could </a:t>
            </a:r>
            <a:r>
              <a:rPr lang="en-US" sz="1200" i="1" kern="1200" dirty="0">
                <a:solidFill>
                  <a:schemeClr val="tx1"/>
                </a:solidFill>
                <a:effectLst/>
                <a:latin typeface="+mn-lt"/>
                <a:ea typeface="+mn-ea"/>
                <a:cs typeface="+mn-cs"/>
              </a:rPr>
              <a:t>triple</a:t>
            </a:r>
            <a:r>
              <a:rPr lang="en-US" sz="1200" kern="1200" dirty="0">
                <a:solidFill>
                  <a:schemeClr val="tx1"/>
                </a:solidFill>
                <a:effectLst/>
                <a:latin typeface="+mn-lt"/>
                <a:ea typeface="+mn-ea"/>
                <a:cs typeface="+mn-cs"/>
              </a:rPr>
              <a:t> your money – because you’ll be earning interest on your interest.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if you started at age 25, you could </a:t>
            </a:r>
            <a:r>
              <a:rPr lang="en-US" sz="1200" i="1" kern="1200" dirty="0">
                <a:solidFill>
                  <a:schemeClr val="tx1"/>
                </a:solidFill>
                <a:effectLst/>
                <a:latin typeface="+mn-lt"/>
                <a:ea typeface="+mn-ea"/>
                <a:cs typeface="+mn-cs"/>
              </a:rPr>
              <a:t>quadruple</a:t>
            </a:r>
            <a:r>
              <a:rPr lang="en-US" sz="1200" kern="1200" dirty="0">
                <a:solidFill>
                  <a:schemeClr val="tx1"/>
                </a:solidFill>
                <a:effectLst/>
                <a:latin typeface="+mn-lt"/>
                <a:ea typeface="+mn-ea"/>
                <a:cs typeface="+mn-cs"/>
              </a:rPr>
              <a:t> your money by age 65.</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bottom line is this: Start saving as early as possible. We’re all living longer these days, and women tend to live longer than men. That’s great news – who doesn’t want to live a long life? But it also means you may have to cover the cost of 30 or more years in retirement. That’s a long time to live off your savings, so the earlier you can start building up those funds and taking advantage of compounding, the better!</a:t>
            </a:r>
          </a:p>
        </p:txBody>
      </p:sp>
      <p:sp>
        <p:nvSpPr>
          <p:cNvPr id="4" name="Slide Number Placeholder 3"/>
          <p:cNvSpPr>
            <a:spLocks noGrp="1"/>
          </p:cNvSpPr>
          <p:nvPr>
            <p:ph type="sldNum" sz="quarter" idx="10"/>
          </p:nvPr>
        </p:nvSpPr>
        <p:spPr/>
        <p:txBody>
          <a:bodyPr/>
          <a:lstStyle/>
          <a:p>
            <a:fld id="{6D209C85-C4CD-E44D-8E00-D8132F7FC6CC}" type="slidenum">
              <a:rPr lang="en-US" smtClean="0"/>
              <a:t>21</a:t>
            </a:fld>
            <a:endParaRPr lang="en-US"/>
          </a:p>
        </p:txBody>
      </p:sp>
    </p:spTree>
    <p:extLst>
      <p:ext uri="{BB962C8B-B14F-4D97-AF65-F5344CB8AC3E}">
        <p14:creationId xmlns:p14="http://schemas.microsoft.com/office/powerpoint/2010/main" val="1045616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option is to </a:t>
            </a:r>
            <a:r>
              <a:rPr lang="en-US" sz="1200" i="1" kern="1200" dirty="0">
                <a:solidFill>
                  <a:schemeClr val="tx1"/>
                </a:solidFill>
                <a:effectLst/>
                <a:latin typeface="+mn-lt"/>
                <a:ea typeface="+mn-ea"/>
                <a:cs typeface="+mn-cs"/>
              </a:rPr>
              <a:t>free up</a:t>
            </a:r>
            <a:r>
              <a:rPr lang="en-US" sz="1200" kern="1200" dirty="0">
                <a:solidFill>
                  <a:schemeClr val="tx1"/>
                </a:solidFill>
                <a:effectLst/>
                <a:latin typeface="+mn-lt"/>
                <a:ea typeface="+mn-ea"/>
                <a:cs typeface="+mn-cs"/>
              </a:rPr>
              <a:t> money you can put toward savings—and one way to do that is to be smarter about your debt. If you have </a:t>
            </a:r>
            <a:r>
              <a:rPr lang="en-US" sz="1200" i="1" kern="1200" dirty="0">
                <a:solidFill>
                  <a:schemeClr val="tx1"/>
                </a:solidFill>
                <a:effectLst/>
                <a:latin typeface="+mn-lt"/>
                <a:ea typeface="+mn-ea"/>
                <a:cs typeface="+mn-cs"/>
              </a:rPr>
              <a:t>some</a:t>
            </a:r>
            <a:r>
              <a:rPr lang="en-US" sz="1200" kern="1200" dirty="0">
                <a:solidFill>
                  <a:schemeClr val="tx1"/>
                </a:solidFill>
                <a:effectLst/>
                <a:latin typeface="+mn-lt"/>
                <a:ea typeface="+mn-ea"/>
                <a:cs typeface="+mn-cs"/>
              </a:rPr>
              <a:t> debt and manage it responsibly, money you free up can be used to help you </a:t>
            </a:r>
            <a:r>
              <a:rPr lang="en-US" sz="1200" i="1" kern="1200" dirty="0">
                <a:solidFill>
                  <a:schemeClr val="tx1"/>
                </a:solidFill>
                <a:effectLst/>
                <a:latin typeface="+mn-lt"/>
                <a:ea typeface="+mn-ea"/>
                <a:cs typeface="+mn-cs"/>
              </a:rPr>
              <a:t>get ahead</a:t>
            </a:r>
            <a:r>
              <a:rPr lang="en-US" sz="1200" kern="1200" dirty="0">
                <a:solidFill>
                  <a:schemeClr val="tx1"/>
                </a:solidFill>
                <a:effectLst/>
                <a:latin typeface="+mn-lt"/>
                <a:ea typeface="+mn-ea"/>
                <a:cs typeface="+mn-cs"/>
              </a:rPr>
              <a:t> financially. That’s why you’ll often hear people say, “Not all debt is created equal.”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8DAF1-235C-E940-8452-CCAE214F6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318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Credit card debt is an example of </a:t>
            </a:r>
            <a:r>
              <a:rPr lang="en-US" sz="1200" i="1" kern="1200" dirty="0">
                <a:solidFill>
                  <a:schemeClr val="tx1"/>
                </a:solidFill>
                <a:effectLst/>
                <a:latin typeface="+mn-lt"/>
                <a:ea typeface="+mn-ea"/>
                <a:cs typeface="+mn-cs"/>
              </a:rPr>
              <a:t>bad </a:t>
            </a:r>
            <a:r>
              <a:rPr lang="en-US" sz="1200" kern="1200" dirty="0">
                <a:solidFill>
                  <a:schemeClr val="tx1"/>
                </a:solidFill>
                <a:effectLst/>
                <a:latin typeface="+mn-lt"/>
                <a:ea typeface="+mn-ea"/>
                <a:cs typeface="+mn-cs"/>
              </a:rPr>
              <a:t>debt because the interest rates are typically very high. So, credit card debt is one of the first things we want to tackle when developing a debt management strategy. The goal should be to pay off all credit card debt within five years.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Always make at least the minimum monthly payment on your credit card bills. </a:t>
            </a:r>
          </a:p>
          <a:p>
            <a:pPr lvl="0"/>
            <a:r>
              <a:rPr lang="en-US" sz="1200" kern="1200" dirty="0">
                <a:solidFill>
                  <a:schemeClr val="tx1"/>
                </a:solidFill>
                <a:effectLst/>
                <a:latin typeface="+mn-lt"/>
                <a:ea typeface="+mn-ea"/>
                <a:cs typeface="+mn-cs"/>
              </a:rPr>
              <a:t>If you are able, pay more than the minimum, starting with your credit card with the highest interest rate. This will help you pay credit card debt down faster.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taking these steps, you’ll save money over the long run. And again, that will free up some money you can use for other goals.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8DAF1-235C-E940-8452-CCAE214F6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112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 loan debt is one example of</a:t>
            </a:r>
            <a:r>
              <a:rPr lang="en-US" sz="1200" i="1" kern="1200" dirty="0">
                <a:solidFill>
                  <a:schemeClr val="tx1"/>
                </a:solidFill>
                <a:effectLst/>
                <a:latin typeface="+mn-lt"/>
                <a:ea typeface="+mn-ea"/>
                <a:cs typeface="+mn-cs"/>
              </a:rPr>
              <a:t> good</a:t>
            </a:r>
            <a:r>
              <a:rPr lang="en-US" sz="1200" kern="1200" dirty="0">
                <a:solidFill>
                  <a:schemeClr val="tx1"/>
                </a:solidFill>
                <a:effectLst/>
                <a:latin typeface="+mn-lt"/>
                <a:ea typeface="+mn-ea"/>
                <a:cs typeface="+mn-cs"/>
              </a:rPr>
              <a:t> debt because it’s considered to be an investment in yourself. And the expectation is that the investment will pay for itself many times over during your lifetime, with better opportunities and higher income.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Still, if you feel buried under the weight of student loan debt, here’s something to consider: If you have federal loans, you can </a:t>
            </a:r>
            <a:r>
              <a:rPr lang="en-US" sz="1200" u="sng" kern="1200" dirty="0">
                <a:solidFill>
                  <a:schemeClr val="tx1"/>
                </a:solidFill>
                <a:effectLst/>
                <a:latin typeface="+mn-lt"/>
                <a:ea typeface="+mn-ea"/>
                <a:cs typeface="+mn-cs"/>
              </a:rPr>
              <a:t>change your repayment plan </a:t>
            </a:r>
            <a:r>
              <a:rPr lang="en-US" sz="1200" kern="1200" dirty="0">
                <a:solidFill>
                  <a:schemeClr val="tx1"/>
                </a:solidFill>
                <a:effectLst/>
                <a:latin typeface="+mn-lt"/>
                <a:ea typeface="+mn-ea"/>
                <a:cs typeface="+mn-cs"/>
              </a:rPr>
              <a:t>—any time, for free.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a few other options that may be available to you, as well. The first is loan forgiveness. There are two types of loan forgiveness programs for federal student loans: Public Service Loan Forgiveness and Teacher Loan Forgiveness. In both cases, you could have your loan balance forgiven if you meet certain criteria.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may also be able to consolidate your loans and refinance. In this case, you’d work with a bank, credit union or lending agency to take out a new loan to pay off your old loan. In the process, you may be able to lower your monthly payment by extending the length of the loan; and if you have good credit and income, you may also be able to lower your interest rate.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8DAF1-235C-E940-8452-CCAE214F6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283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mortgage is generally considered </a:t>
            </a:r>
            <a:r>
              <a:rPr lang="en-US" sz="1200" i="1" kern="1200" dirty="0">
                <a:solidFill>
                  <a:schemeClr val="tx1"/>
                </a:solidFill>
                <a:effectLst/>
                <a:latin typeface="+mn-lt"/>
                <a:ea typeface="+mn-ea"/>
                <a:cs typeface="+mn-cs"/>
              </a:rPr>
              <a:t>good</a:t>
            </a:r>
            <a:r>
              <a:rPr lang="en-US" sz="1200" kern="1200" dirty="0">
                <a:solidFill>
                  <a:schemeClr val="tx1"/>
                </a:solidFill>
                <a:effectLst/>
                <a:latin typeface="+mn-lt"/>
                <a:ea typeface="+mn-ea"/>
                <a:cs typeface="+mn-cs"/>
              </a:rPr>
              <a:t> debt, for a couple of reasons: You’re building equity in something that will (hopefully) grow in value over time. Also, you may be getting tax deductions for the interest and property taxes you’re paying.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Still, some people would be willing to give up the deductions if it meant they could get out from under their mortgages more quickly. If you’re thinking about this, make sure you have eliminated credit card debt and have any other debt under control. Then, you’ve got a couple of options: </a:t>
            </a: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Refinancing: If you’re locked into a longer-term mortgage, like a 30-year, refinancing might be an option for you.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 may be able to get a lower rate, lower your payment or shorten the term of your loan, especially if your credit score has improved or rates have fallen since you first got your mortgage. But remember, if you shorten the term of your mortgage to a 15-year, for example, you’ll save on interest over the long term, but you’ll be paying a higher monthly payment. </a:t>
            </a: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Paying Extra Principal: If you want to keep your mortgage as is but want some flexibility to pay extra when you can, think about paying a little extra principal each year or even each month. You can significantly reduce the amount of interest you pay over the life of your loan and decrease the term of your loan. For example, if you had a $300,000 mortgage and paid $240 extra each month on a new 30-year mortgage at 4 percent, you would save yourself over $57,000 in interest—and your mortgage payments would be cut by seven years, too.</a:t>
            </a:r>
            <a:r>
              <a:rPr lang="en-US" sz="1200" kern="1200" baseline="30000" dirty="0">
                <a:solidFill>
                  <a:schemeClr val="tx1"/>
                </a:solidFill>
                <a:effectLst/>
                <a:latin typeface="+mn-lt"/>
                <a:ea typeface="+mn-ea"/>
                <a:cs typeface="+mn-cs"/>
              </a:rPr>
              <a:t>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you make extra payments, be sure to check if your lender allows for early repayment. I recommend talking with your tax accountant on any impact to your tax deduction as well.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Lastly, keep in mind that refinancing or paying extra means you do not have easy access to those funds, as they are tied up in your real estate. That’s why it’s an option only if you have your other savings needs and debt under control.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[Audience Participation] Okay. We’ve covered quite a bit of ground here in the Spend section. Take a moment to review the Freeing Up Money and Managing Debt section on your worksheet. I’d like you to highlight anything you’d like to follow up after this session. </a:t>
            </a:r>
          </a:p>
          <a:p>
            <a:r>
              <a:rPr lang="en-US" sz="12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we have lots of follow-up material I can make available to you after this presentation: a budget worksheet and guides on credit scores and managing student loan debt. </a:t>
            </a:r>
          </a:p>
          <a:p>
            <a:endParaRPr lang="en-US" sz="1200" kern="12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Source: </a:t>
            </a:r>
            <a:r>
              <a:rPr lang="en-US" sz="1200" kern="1200" dirty="0" err="1">
                <a:solidFill>
                  <a:schemeClr val="tx1"/>
                </a:solidFill>
                <a:effectLst/>
                <a:latin typeface="+mn-lt"/>
                <a:ea typeface="+mn-ea"/>
                <a:cs typeface="+mn-cs"/>
              </a:rPr>
              <a:t>bankrate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http://www.bankrate.com/calculators/home-equity/additional-mortgage-payment-calculator.aspx</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8DAF1-235C-E940-8452-CCAE214F6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974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Now that you’ve begun building a strong financial foundation, consider getting a financial plan. Having one personalized to you can help you reach all of your goals. Not only can we show you how to pay down debt, we can help you grow your money and protect everything you’ve worked so hard for, too — so your finances can take you even further.</a:t>
            </a:r>
          </a:p>
          <a:p>
            <a:endParaRPr lang="en-US" sz="1800" dirty="0">
              <a:effectLst/>
              <a:latin typeface="Segoe UI" panose="020B0502040204020203" pitchFamily="34" charset="0"/>
            </a:endParaRPr>
          </a:p>
          <a:p>
            <a:r>
              <a:rPr lang="en-US" sz="1800" dirty="0">
                <a:effectLst/>
                <a:latin typeface="Segoe UI" panose="020B0502040204020203" pitchFamily="34" charset="0"/>
              </a:rPr>
              <a:t>The 4 Steps (recapped)….</a:t>
            </a:r>
            <a:endParaRPr lang="en-US" sz="800" strike="noStrike" kern="1200" dirty="0">
              <a:solidFill>
                <a:srgbClr val="FF0000"/>
              </a:solidFill>
              <a:effectLst/>
              <a:latin typeface="+mn-lt"/>
              <a:ea typeface="+mn-ea"/>
              <a:cs typeface="+mn-cs"/>
            </a:endParaRPr>
          </a:p>
          <a:p>
            <a:endParaRPr lang="en-US" sz="800" strike="noStrike" kern="1200" dirty="0">
              <a:solidFill>
                <a:srgbClr val="FF0000"/>
              </a:solidFill>
              <a:effectLst/>
              <a:latin typeface="+mn-lt"/>
              <a:ea typeface="+mn-ea"/>
              <a:cs typeface="+mn-cs"/>
            </a:endParaRPr>
          </a:p>
          <a:p>
            <a:pPr marL="0" indent="0">
              <a:buFont typeface="Arial" panose="020B0604020202020204" pitchFamily="34" charset="0"/>
              <a:buNone/>
            </a:pPr>
            <a:r>
              <a:rPr lang="en-US" sz="800" strike="noStrike" kern="1200" dirty="0">
                <a:solidFill>
                  <a:srgbClr val="FF0000"/>
                </a:solidFill>
                <a:effectLst/>
                <a:latin typeface="+mn-lt"/>
                <a:ea typeface="+mn-ea"/>
                <a:cs typeface="+mn-cs"/>
              </a:rPr>
              <a:t>#1 - Understand your cash flow.</a:t>
            </a:r>
            <a:endParaRPr lang="en-US" sz="800" kern="1200" dirty="0">
              <a:solidFill>
                <a:schemeClr val="tx1"/>
              </a:solidFill>
              <a:effectLst/>
              <a:latin typeface="+mn-lt"/>
              <a:ea typeface="+mn-ea"/>
              <a:cs typeface="+mn-cs"/>
            </a:endParaRPr>
          </a:p>
          <a:p>
            <a:pPr marL="0" indent="0">
              <a:buFont typeface="Arial" panose="020B0604020202020204" pitchFamily="34" charset="0"/>
              <a:buNone/>
            </a:pPr>
            <a:r>
              <a:rPr lang="en-US" sz="800" kern="1200" dirty="0">
                <a:solidFill>
                  <a:schemeClr val="tx1"/>
                </a:solidFill>
                <a:effectLst/>
                <a:latin typeface="+mn-lt"/>
                <a:ea typeface="+mn-ea"/>
                <a:cs typeface="+mn-cs"/>
              </a:rPr>
              <a:t>#2 - </a:t>
            </a:r>
            <a:r>
              <a:rPr lang="en-US" sz="1000" dirty="0">
                <a:effectLst/>
                <a:latin typeface="Segoe UI" panose="020B0502040204020203" pitchFamily="34" charset="0"/>
              </a:rPr>
              <a:t>Protecting your income, family, and assets.</a:t>
            </a:r>
          </a:p>
          <a:p>
            <a:pPr marL="0" indent="0">
              <a:buFont typeface="Arial" panose="020B0604020202020204" pitchFamily="34" charset="0"/>
              <a:buNone/>
            </a:pPr>
            <a:r>
              <a:rPr lang="en-US" sz="1000" dirty="0">
                <a:effectLst/>
                <a:latin typeface="Segoe UI" panose="020B0502040204020203" pitchFamily="34" charset="0"/>
              </a:rPr>
              <a:t>#3 - Develop a savings and investment plan</a:t>
            </a:r>
          </a:p>
          <a:p>
            <a:pPr marL="0" indent="0">
              <a:buFont typeface="Arial" panose="020B0604020202020204" pitchFamily="34" charset="0"/>
              <a:buNone/>
            </a:pPr>
            <a:r>
              <a:rPr lang="en-US" sz="1000" dirty="0">
                <a:effectLst/>
                <a:latin typeface="Segoe UI" panose="020B0502040204020203" pitchFamily="34" charset="0"/>
              </a:rPr>
              <a:t>#4 - Create a strategy to manage your debt</a:t>
            </a:r>
            <a:r>
              <a:rPr lang="en-US" sz="8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D209C85-C4CD-E44D-8E00-D8132F7FC6CC}" type="slidenum">
              <a:rPr lang="en-US" smtClean="0"/>
              <a:t>26</a:t>
            </a:fld>
            <a:endParaRPr lang="en-US"/>
          </a:p>
        </p:txBody>
      </p:sp>
    </p:spTree>
    <p:extLst>
      <p:ext uri="{BB962C8B-B14F-4D97-AF65-F5344CB8AC3E}">
        <p14:creationId xmlns:p14="http://schemas.microsoft.com/office/powerpoint/2010/main" val="2313344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Getting a handle on your finances may seem overwhelming, which is why many people find it helpful to work with a financial professional (like me) who can help you prioritize your goals and create a plan that’s unique to you. Then, when you earn a bonus or find yourself with an extra $100/month, you can be confident that you’re using the money in the best way to support your goals. </a:t>
            </a:r>
          </a:p>
          <a:p>
            <a:r>
              <a:rPr lang="en-US" sz="120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Are there any questions?</a:t>
            </a:r>
          </a:p>
          <a:p>
            <a:pPr algn="l"/>
            <a:endParaRPr lang="en-US" sz="1800" b="0" i="0" u="none" strike="noStrike" kern="1200" baseline="0" dirty="0">
              <a:solidFill>
                <a:srgbClr val="001F9F"/>
              </a:solidFill>
              <a:effectLst/>
              <a:latin typeface="GuardianSans-Regular"/>
              <a:ea typeface="+mn-ea"/>
              <a:cs typeface="+mn-cs"/>
            </a:endParaRPr>
          </a:p>
          <a:p>
            <a:pPr algn="l"/>
            <a:r>
              <a:rPr lang="en-US" sz="1800" b="0" i="0" u="none" strike="noStrike" baseline="0" dirty="0">
                <a:solidFill>
                  <a:srgbClr val="001F9F"/>
                </a:solidFill>
                <a:latin typeface="GuardianSans-Regular"/>
              </a:rPr>
              <a:t>Remember, I’m here for you and can help you tailor your plan from a wide range of financial options in order to protect what matters most today and tomorrow, grow your wealth, and reach your financial goals.</a:t>
            </a:r>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209C85-C4CD-E44D-8E00-D8132F7FC6CC}" type="slidenum">
              <a:rPr lang="en-US" smtClean="0"/>
              <a:t>27</a:t>
            </a:fld>
            <a:endParaRPr lang="en-US"/>
          </a:p>
        </p:txBody>
      </p:sp>
    </p:spTree>
    <p:extLst>
      <p:ext uri="{BB962C8B-B14F-4D97-AF65-F5344CB8AC3E}">
        <p14:creationId xmlns:p14="http://schemas.microsoft.com/office/powerpoint/2010/main" val="30080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so much for being here today. I hope you leave today feeling motivated to take control of your financial future. I’ll be here for a little while, so if you have any questions you’d like to ask individually, come on up. And, of course, if you’d like to talk more in depth about creating a financial plan that can help you reach your goals, let’s make an appointment. I’m happy to set that up now, or I’ve got business cards, so you can contact me later. Thank you! </a:t>
            </a:r>
          </a:p>
        </p:txBody>
      </p:sp>
      <p:sp>
        <p:nvSpPr>
          <p:cNvPr id="4" name="Slide Number Placeholder 3"/>
          <p:cNvSpPr>
            <a:spLocks noGrp="1"/>
          </p:cNvSpPr>
          <p:nvPr>
            <p:ph type="sldNum" sz="quarter" idx="5"/>
          </p:nvPr>
        </p:nvSpPr>
        <p:spPr/>
        <p:txBody>
          <a:bodyPr/>
          <a:lstStyle/>
          <a:p>
            <a:fld id="{6D209C85-C4CD-E44D-8E00-D8132F7FC6CC}" type="slidenum">
              <a:rPr lang="en-US" smtClean="0"/>
              <a:t>28</a:t>
            </a:fld>
            <a:endParaRPr lang="en-US"/>
          </a:p>
        </p:txBody>
      </p:sp>
    </p:spTree>
    <p:extLst>
      <p:ext uri="{BB962C8B-B14F-4D97-AF65-F5344CB8AC3E}">
        <p14:creationId xmlns:p14="http://schemas.microsoft.com/office/powerpoint/2010/main" val="58302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start your financial planning journey, you first need to know where you stand right now.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take a couple of minutes to fill out the quiz on the first page of the financial fitness worksheet. This will help you get a sense of where you stand right now.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[Give approximately 3 min to fill out worksheet]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Does anyone need another minute? [provide more time if needed]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add up your score – one point for each “true’’ and zero points for each “false.”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look on the right side to see how you did. Was anyone surprised by how they scored? [Acknowledge responses]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good news is no matter how you’re doing on your financial fitness right now, you’re taking a big step toward learning more and increasing that score by being here today.</a:t>
            </a:r>
          </a:p>
        </p:txBody>
      </p:sp>
      <p:sp>
        <p:nvSpPr>
          <p:cNvPr id="4" name="Slide Number Placeholder 3"/>
          <p:cNvSpPr>
            <a:spLocks noGrp="1"/>
          </p:cNvSpPr>
          <p:nvPr>
            <p:ph type="sldNum" sz="quarter" idx="10"/>
          </p:nvPr>
        </p:nvSpPr>
        <p:spPr/>
        <p:txBody>
          <a:bodyPr/>
          <a:lstStyle/>
          <a:p>
            <a:fld id="{6D209C85-C4CD-E44D-8E00-D8132F7FC6CC}" type="slidenum">
              <a:rPr lang="en-US" smtClean="0"/>
              <a:t>3</a:t>
            </a:fld>
            <a:endParaRPr lang="en-US"/>
          </a:p>
        </p:txBody>
      </p:sp>
    </p:spTree>
    <p:extLst>
      <p:ext uri="{BB962C8B-B14F-4D97-AF65-F5344CB8AC3E}">
        <p14:creationId xmlns:p14="http://schemas.microsoft.com/office/powerpoint/2010/main" val="2941536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strike="noStrike" kern="1200" dirty="0">
              <a:solidFill>
                <a:srgbClr val="FF0000"/>
              </a:solidFill>
              <a:effectLst/>
              <a:latin typeface="+mn-lt"/>
              <a:ea typeface="+mn-ea"/>
              <a:cs typeface="+mn-cs"/>
            </a:endParaRPr>
          </a:p>
          <a:p>
            <a:r>
              <a:rPr lang="en-US" sz="1800" dirty="0">
                <a:effectLst/>
                <a:latin typeface="Segoe UI" panose="020B0502040204020203" pitchFamily="34" charset="0"/>
              </a:rPr>
              <a:t>Understanding and following a few basic steps can help improve how you handle your finances now, and down the road. These include...</a:t>
            </a:r>
            <a:endParaRPr lang="en-US" sz="800" strike="noStrike" kern="1200" dirty="0">
              <a:solidFill>
                <a:srgbClr val="FF0000"/>
              </a:solidFill>
              <a:effectLst/>
              <a:latin typeface="+mn-lt"/>
              <a:ea typeface="+mn-ea"/>
              <a:cs typeface="+mn-cs"/>
            </a:endParaRPr>
          </a:p>
          <a:p>
            <a:endParaRPr lang="en-US" sz="800" strike="noStrike" kern="1200" dirty="0">
              <a:solidFill>
                <a:srgbClr val="FF0000"/>
              </a:solidFill>
              <a:effectLst/>
              <a:latin typeface="+mn-lt"/>
              <a:ea typeface="+mn-ea"/>
              <a:cs typeface="+mn-cs"/>
            </a:endParaRPr>
          </a:p>
          <a:p>
            <a:pPr marL="0" indent="0">
              <a:buFont typeface="Arial" panose="020B0604020202020204" pitchFamily="34" charset="0"/>
              <a:buNone/>
            </a:pPr>
            <a:r>
              <a:rPr lang="en-US" sz="800" strike="noStrike" kern="1200" dirty="0">
                <a:solidFill>
                  <a:srgbClr val="FF0000"/>
                </a:solidFill>
                <a:effectLst/>
                <a:latin typeface="+mn-lt"/>
                <a:ea typeface="+mn-ea"/>
                <a:cs typeface="+mn-cs"/>
              </a:rPr>
              <a:t>#1 - Understanding your cash flow.</a:t>
            </a:r>
          </a:p>
          <a:p>
            <a:endParaRPr lang="en-US" sz="800" kern="1200" dirty="0">
              <a:solidFill>
                <a:schemeClr val="tx1"/>
              </a:solidFill>
              <a:effectLst/>
              <a:latin typeface="+mn-lt"/>
              <a:ea typeface="+mn-ea"/>
              <a:cs typeface="+mn-cs"/>
            </a:endParaRPr>
          </a:p>
          <a:p>
            <a:pPr marL="0" indent="0">
              <a:buFont typeface="Arial" panose="020B0604020202020204" pitchFamily="34" charset="0"/>
              <a:buNone/>
            </a:pPr>
            <a:r>
              <a:rPr lang="en-US" sz="800" kern="1200" dirty="0">
                <a:solidFill>
                  <a:schemeClr val="tx1"/>
                </a:solidFill>
                <a:effectLst/>
                <a:latin typeface="+mn-lt"/>
                <a:ea typeface="+mn-ea"/>
                <a:cs typeface="+mn-cs"/>
              </a:rPr>
              <a:t># 2 - </a:t>
            </a:r>
            <a:r>
              <a:rPr lang="en-US" sz="1000" dirty="0">
                <a:effectLst/>
                <a:latin typeface="Segoe UI" panose="020B0502040204020203" pitchFamily="34" charset="0"/>
              </a:rPr>
              <a:t>Protecting your income, family, and assets.</a:t>
            </a:r>
          </a:p>
          <a:p>
            <a:pPr marL="0" indent="0">
              <a:buFont typeface="Arial" panose="020B0604020202020204" pitchFamily="34" charset="0"/>
              <a:buNone/>
            </a:pPr>
            <a:endParaRPr lang="en-US" sz="1000" dirty="0">
              <a:effectLst/>
              <a:latin typeface="Segoe UI" panose="020B0502040204020203" pitchFamily="34" charset="0"/>
            </a:endParaRPr>
          </a:p>
          <a:p>
            <a:pPr marL="0" indent="0">
              <a:buFont typeface="Arial" panose="020B0604020202020204" pitchFamily="34" charset="0"/>
              <a:buNone/>
            </a:pPr>
            <a:r>
              <a:rPr lang="en-US" sz="1000" dirty="0">
                <a:effectLst/>
                <a:latin typeface="Segoe UI" panose="020B0502040204020203" pitchFamily="34" charset="0"/>
              </a:rPr>
              <a:t>#3 - Developing a savings and investment plan</a:t>
            </a:r>
          </a:p>
          <a:p>
            <a:pPr marL="0" indent="0">
              <a:buFont typeface="Arial" panose="020B0604020202020204" pitchFamily="34" charset="0"/>
              <a:buNone/>
            </a:pPr>
            <a:endParaRPr lang="en-US" sz="1000" dirty="0">
              <a:effectLst/>
              <a:latin typeface="Segoe UI" panose="020B0502040204020203" pitchFamily="34" charset="0"/>
            </a:endParaRPr>
          </a:p>
          <a:p>
            <a:pPr marL="0" indent="0">
              <a:buFont typeface="Arial" panose="020B0604020202020204" pitchFamily="34" charset="0"/>
              <a:buNone/>
            </a:pPr>
            <a:r>
              <a:rPr lang="en-US" sz="1000" dirty="0">
                <a:effectLst/>
                <a:latin typeface="Segoe UI" panose="020B0502040204020203" pitchFamily="34" charset="0"/>
              </a:rPr>
              <a:t>#4 - And Creating a strategy to manage your debt</a:t>
            </a:r>
            <a:r>
              <a:rPr lang="en-US" sz="800" kern="1200" dirty="0">
                <a:solidFill>
                  <a:schemeClr val="tx1"/>
                </a:solidFill>
                <a:effectLst/>
                <a:latin typeface="+mn-lt"/>
                <a:ea typeface="+mn-ea"/>
                <a:cs typeface="+mn-cs"/>
              </a:rPr>
              <a:t> </a:t>
            </a:r>
          </a:p>
          <a:p>
            <a:pPr marL="0" indent="0">
              <a:buNone/>
            </a:pPr>
            <a:endParaRPr lang="en-US" sz="800" kern="1200" dirty="0">
              <a:solidFill>
                <a:schemeClr val="tx1"/>
              </a:solidFill>
              <a:effectLst/>
              <a:latin typeface="+mn-lt"/>
              <a:ea typeface="+mn-ea"/>
              <a:cs typeface="+mn-cs"/>
            </a:endParaRPr>
          </a:p>
          <a:p>
            <a:pPr marL="0" indent="0">
              <a:buNone/>
            </a:pPr>
            <a:r>
              <a:rPr lang="en-US" sz="800" kern="1200" dirty="0">
                <a:solidFill>
                  <a:schemeClr val="tx1"/>
                </a:solidFill>
                <a:effectLst/>
                <a:latin typeface="+mn-lt"/>
                <a:ea typeface="+mn-ea"/>
                <a:cs typeface="+mn-cs"/>
              </a:rPr>
              <a:t>Today we are going to cover all of these strategies, so you can start to build a strong financial foundation.</a:t>
            </a:r>
          </a:p>
        </p:txBody>
      </p:sp>
      <p:sp>
        <p:nvSpPr>
          <p:cNvPr id="4" name="Slide Number Placeholder 3"/>
          <p:cNvSpPr>
            <a:spLocks noGrp="1"/>
          </p:cNvSpPr>
          <p:nvPr>
            <p:ph type="sldNum" sz="quarter" idx="10"/>
          </p:nvPr>
        </p:nvSpPr>
        <p:spPr/>
        <p:txBody>
          <a:bodyPr/>
          <a:lstStyle/>
          <a:p>
            <a:fld id="{6D209C85-C4CD-E44D-8E00-D8132F7FC6CC}" type="slidenum">
              <a:rPr lang="en-US" smtClean="0"/>
              <a:t>4</a:t>
            </a:fld>
            <a:endParaRPr lang="en-US"/>
          </a:p>
        </p:txBody>
      </p:sp>
    </p:spTree>
    <p:extLst>
      <p:ext uri="{BB962C8B-B14F-4D97-AF65-F5344CB8AC3E}">
        <p14:creationId xmlns:p14="http://schemas.microsoft.com/office/powerpoint/2010/main" val="613547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Raise your hand if you track your expenses so you know how much money you have coming in and going out each month.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[Audience Responds]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09C85-C4CD-E44D-8E00-D8132F7F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04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start with “Understand Your Cash Flow”. We’re talking about managing the money you have, to cover what you need, what you owe and what you want.</a:t>
            </a:r>
          </a:p>
          <a:p>
            <a:endParaRPr lang="en-US" sz="1200" kern="1200" dirty="0">
              <a:solidFill>
                <a:schemeClr val="tx1"/>
              </a:solidFill>
              <a:effectLst/>
              <a:latin typeface="+mn-lt"/>
              <a:ea typeface="+mn-ea"/>
              <a:cs typeface="+mn-cs"/>
            </a:endParaRPr>
          </a:p>
          <a:p>
            <a:r>
              <a:rPr lang="en-US" sz="1800" dirty="0">
                <a:effectLst/>
                <a:latin typeface="Segoe UI" panose="020B0502040204020203" pitchFamily="34" charset="0"/>
              </a:rPr>
              <a:t>Your cash flow refers to how much money you have coming in and going out each month. The goals is to have positive cash flow, meaning you spend less than you earn, leaving some money left over each month.</a:t>
            </a:r>
          </a:p>
          <a:p>
            <a:endParaRPr lang="en-US" sz="1800" kern="1200" dirty="0">
              <a:solidFill>
                <a:schemeClr val="tx1"/>
              </a:solidFill>
              <a:effectLst/>
              <a:latin typeface="Segoe UI" panose="020B0502040204020203" pitchFamily="34" charset="0"/>
              <a:ea typeface="+mn-ea"/>
              <a:cs typeface="+mn-cs"/>
            </a:endParaRPr>
          </a:p>
          <a:p>
            <a:r>
              <a:rPr lang="en-US" sz="1800" dirty="0">
                <a:effectLst/>
                <a:latin typeface="Segoe UI" panose="020B0502040204020203" pitchFamily="34" charset="0"/>
              </a:rPr>
              <a:t>Raise your hand if you track your expenses so you know how much money you have coming in and going out each month.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209C85-C4CD-E44D-8E00-D8132F7FC6CC}" type="slidenum">
              <a:rPr lang="en-US" smtClean="0"/>
              <a:t>6</a:t>
            </a:fld>
            <a:endParaRPr lang="en-US"/>
          </a:p>
        </p:txBody>
      </p:sp>
    </p:spTree>
    <p:extLst>
      <p:ext uri="{BB962C8B-B14F-4D97-AF65-F5344CB8AC3E}">
        <p14:creationId xmlns:p14="http://schemas.microsoft.com/office/powerpoint/2010/main" val="2398080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Spending wisely starts with that – having clarity on what’s coming in and what’s going out. </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pretty easy to do, too. Start by taking an inventory of all the ways you’re spending money. You can download an app to track your spending, </a:t>
            </a:r>
            <a:r>
              <a:rPr lang="en-US" sz="1200" u="none" kern="1200" dirty="0">
                <a:solidFill>
                  <a:schemeClr val="tx1"/>
                </a:solidFill>
                <a:effectLst/>
                <a:latin typeface="+mn-lt"/>
                <a:ea typeface="+mn-ea"/>
                <a:cs typeface="+mn-cs"/>
              </a:rPr>
              <a:t>use the budgeting worksheet I’ve provided</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or save and track all your receipts for at least three months. And don’t forget about the expenses that might happen only once or twice a year, because those can add up, too.</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rgbClr val="FF0000"/>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209C85-C4CD-E44D-8E00-D8132F7FC6CC}" type="slidenum">
              <a:rPr lang="en-US" smtClean="0"/>
              <a:t>7</a:t>
            </a:fld>
            <a:endParaRPr lang="en-US"/>
          </a:p>
        </p:txBody>
      </p:sp>
    </p:spTree>
    <p:extLst>
      <p:ext uri="{BB962C8B-B14F-4D97-AF65-F5344CB8AC3E}">
        <p14:creationId xmlns:p14="http://schemas.microsoft.com/office/powerpoint/2010/main" val="1646227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compare your spending to the 20/60/20 rule. If you look at the budgeting worksheet, you can see how expenses fit into that rule.</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rPr>
              <a:t>Saving/Investing</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20 percent (or more) of your gross income should be set aside each month for saving and investing.  </a:t>
            </a:r>
            <a:r>
              <a:rPr lang="en-US" sz="1200" b="0" kern="1200" dirty="0">
                <a:solidFill>
                  <a:schemeClr val="tx1"/>
                </a:solidFill>
                <a:effectLst/>
                <a:latin typeface="+mn-lt"/>
                <a:ea typeface="+mn-ea"/>
                <a:cs typeface="+mn-cs"/>
              </a:rPr>
              <a:t>In order to make saving a habit, you want to save an amount first, before you start spending on essentials and fun.   </a:t>
            </a: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rPr>
              <a:t>Essential Expenses</a:t>
            </a:r>
            <a:r>
              <a:rPr lang="en-US" sz="1200" kern="1200" dirty="0">
                <a:solidFill>
                  <a:schemeClr val="tx1"/>
                </a:solidFill>
                <a:effectLst/>
                <a:latin typeface="+mn-lt"/>
                <a:ea typeface="+mn-ea"/>
                <a:cs typeface="+mn-cs"/>
              </a:rPr>
              <a:t>: No more than 60 percent of your take-home pay should be spent on essential expenses. This includes things like housing, transportation, food, clothing, your kids, health care and insurance. It also includes money spent paying down debt, such as car loans, student loans and credit card balances.</a:t>
            </a: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rPr>
              <a:t>Discretionary Expenses</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This still leaves you with 20 percent of your take-home pay that you can spend on the fun stuff –</a:t>
            </a:r>
            <a:r>
              <a:rPr lang="en-US" sz="1200" kern="1200" dirty="0">
                <a:solidFill>
                  <a:schemeClr val="tx1"/>
                </a:solidFill>
                <a:effectLst/>
                <a:latin typeface="+mn-lt"/>
                <a:ea typeface="+mn-ea"/>
                <a:cs typeface="+mn-cs"/>
              </a:rPr>
              <a:t> the nice-to-haves like going out to eat, the new technology you’ve been eyeing, </a:t>
            </a:r>
            <a:r>
              <a:rPr lang="en-US" sz="1800" kern="1200" dirty="0">
                <a:solidFill>
                  <a:schemeClr val="tx1"/>
                </a:solidFill>
                <a:effectLst/>
                <a:latin typeface="Segoe UI" panose="020B0502040204020203" pitchFamily="34" charset="0"/>
                <a:ea typeface="+mn-ea"/>
                <a:cs typeface="+mn-cs"/>
              </a:rPr>
              <a:t>e</a:t>
            </a:r>
            <a:r>
              <a:rPr lang="en-US" sz="1800" dirty="0">
                <a:effectLst/>
                <a:latin typeface="Segoe UI" panose="020B0502040204020203" pitchFamily="34" charset="0"/>
              </a:rPr>
              <a:t>ntertainment, personal care</a:t>
            </a:r>
            <a:r>
              <a:rPr lang="en-US" sz="1200" kern="1200" dirty="0">
                <a:solidFill>
                  <a:schemeClr val="tx1"/>
                </a:solidFill>
                <a:effectLst/>
                <a:latin typeface="+mn-lt"/>
                <a:ea typeface="+mn-ea"/>
                <a:cs typeface="+mn-cs"/>
              </a:rPr>
              <a:t>, or the vacation you’ve wanted to go on.</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If your current spending doesn’t line up with the 60/20 in this rule, don’t worry.  If you can make the 20% savings a habit, you’ll do just fine.  Any less, and you might have some decisions to make about where you can adjust your spending.  </a:t>
            </a:r>
          </a:p>
          <a:p>
            <a:r>
              <a:rPr lang="en-US" sz="1200" kern="1200" dirty="0">
                <a:solidFill>
                  <a:schemeClr val="tx1"/>
                </a:solidFill>
                <a:effectLst/>
                <a:latin typeface="+mn-lt"/>
                <a:ea typeface="+mn-ea"/>
                <a:cs typeface="+mn-cs"/>
              </a:rPr>
              <a:t> </a:t>
            </a:r>
          </a:p>
          <a:p>
            <a:r>
              <a:rPr lang="en-US" sz="1800" dirty="0">
                <a:effectLst/>
                <a:latin typeface="Segoe UI" panose="020B0502040204020203" pitchFamily="34" charset="0"/>
              </a:rPr>
              <a:t>What questions do you have about spending and cash flow?</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209C85-C4CD-E44D-8E00-D8132F7FC6CC}" type="slidenum">
              <a:rPr lang="en-US" smtClean="0"/>
              <a:t>8</a:t>
            </a:fld>
            <a:endParaRPr lang="en-US"/>
          </a:p>
        </p:txBody>
      </p:sp>
    </p:spTree>
    <p:extLst>
      <p:ext uri="{BB962C8B-B14F-4D97-AF65-F5344CB8AC3E}">
        <p14:creationId xmlns:p14="http://schemas.microsoft.com/office/powerpoint/2010/main" val="3569573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For many people, giving back is important and it can take many forms – from volunteering your time or providing financial donations. No matter what organizations you’re inspired to help, it should be something you plan for. If financial support is a priority for you, these donations should be included in your essential expenses budget which we established earlier is 60 percent of your take-home pay.</a:t>
            </a:r>
            <a:endParaRPr lang="en-US" sz="1800" dirty="0">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D209C85-C4CD-E44D-8E00-D8132F7FC6CC}" type="slidenum">
              <a:rPr lang="en-US" smtClean="0"/>
              <a:t>9</a:t>
            </a:fld>
            <a:endParaRPr lang="en-US"/>
          </a:p>
        </p:txBody>
      </p:sp>
    </p:spTree>
    <p:extLst>
      <p:ext uri="{BB962C8B-B14F-4D97-AF65-F5344CB8AC3E}">
        <p14:creationId xmlns:p14="http://schemas.microsoft.com/office/powerpoint/2010/main" val="4256941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4521200" cy="9753600"/>
          </a:xfrm>
          <a:custGeom>
            <a:avLst/>
            <a:gdLst/>
            <a:ahLst/>
            <a:cxnLst/>
            <a:rect l="l" t="t" r="r" b="b"/>
            <a:pathLst>
              <a:path w="4521200" h="9753600">
                <a:moveTo>
                  <a:pt x="0" y="9753600"/>
                </a:moveTo>
                <a:lnTo>
                  <a:pt x="4521200" y="9753600"/>
                </a:lnTo>
                <a:lnTo>
                  <a:pt x="4521200" y="0"/>
                </a:lnTo>
                <a:lnTo>
                  <a:pt x="0" y="0"/>
                </a:lnTo>
                <a:lnTo>
                  <a:pt x="0" y="9753600"/>
                </a:lnTo>
                <a:close/>
              </a:path>
            </a:pathLst>
          </a:custGeom>
          <a:solidFill>
            <a:srgbClr val="00ADA6"/>
          </a:solidFill>
        </p:spPr>
        <p:txBody>
          <a:bodyPr wrap="square" lIns="0" tIns="0" rIns="0" bIns="0" rtlCol="0"/>
          <a:lstStyle/>
          <a:p>
            <a:endParaRPr/>
          </a:p>
        </p:txBody>
      </p:sp>
      <p:sp>
        <p:nvSpPr>
          <p:cNvPr id="17" name="bk object 17"/>
          <p:cNvSpPr/>
          <p:nvPr/>
        </p:nvSpPr>
        <p:spPr>
          <a:xfrm>
            <a:off x="4403090" y="0"/>
            <a:ext cx="8601710" cy="9753600"/>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812827" y="8383378"/>
            <a:ext cx="2717800" cy="920750"/>
          </a:xfrm>
          <a:custGeom>
            <a:avLst/>
            <a:gdLst/>
            <a:ahLst/>
            <a:cxnLst/>
            <a:rect l="l" t="t" r="r" b="b"/>
            <a:pathLst>
              <a:path w="2717800" h="920750">
                <a:moveTo>
                  <a:pt x="2060934" y="722426"/>
                </a:moveTo>
                <a:lnTo>
                  <a:pt x="632155" y="722426"/>
                </a:lnTo>
                <a:lnTo>
                  <a:pt x="648691" y="722439"/>
                </a:lnTo>
                <a:lnTo>
                  <a:pt x="665141" y="727341"/>
                </a:lnTo>
                <a:lnTo>
                  <a:pt x="949471" y="801584"/>
                </a:lnTo>
                <a:lnTo>
                  <a:pt x="1131138" y="839565"/>
                </a:lnTo>
                <a:lnTo>
                  <a:pt x="1331264" y="869440"/>
                </a:lnTo>
                <a:lnTo>
                  <a:pt x="1637957" y="906868"/>
                </a:lnTo>
                <a:lnTo>
                  <a:pt x="1667132" y="920340"/>
                </a:lnTo>
                <a:lnTo>
                  <a:pt x="1698051" y="918771"/>
                </a:lnTo>
                <a:lnTo>
                  <a:pt x="1749790" y="896710"/>
                </a:lnTo>
                <a:lnTo>
                  <a:pt x="1841423" y="848702"/>
                </a:lnTo>
                <a:lnTo>
                  <a:pt x="2060934" y="722426"/>
                </a:lnTo>
                <a:close/>
              </a:path>
              <a:path w="2717800" h="920750">
                <a:moveTo>
                  <a:pt x="631964" y="0"/>
                </a:moveTo>
                <a:lnTo>
                  <a:pt x="480586" y="4193"/>
                </a:lnTo>
                <a:lnTo>
                  <a:pt x="364297" y="48644"/>
                </a:lnTo>
                <a:lnTo>
                  <a:pt x="223851" y="172100"/>
                </a:lnTo>
                <a:lnTo>
                  <a:pt x="0" y="413308"/>
                </a:lnTo>
                <a:lnTo>
                  <a:pt x="400164" y="909510"/>
                </a:lnTo>
                <a:lnTo>
                  <a:pt x="417371" y="884205"/>
                </a:lnTo>
                <a:lnTo>
                  <a:pt x="465381" y="826441"/>
                </a:lnTo>
                <a:lnTo>
                  <a:pt x="538781" y="763440"/>
                </a:lnTo>
                <a:lnTo>
                  <a:pt x="632155" y="722426"/>
                </a:lnTo>
                <a:lnTo>
                  <a:pt x="2060934" y="722426"/>
                </a:lnTo>
                <a:lnTo>
                  <a:pt x="2502668" y="468314"/>
                </a:lnTo>
                <a:lnTo>
                  <a:pt x="1694679" y="468314"/>
                </a:lnTo>
                <a:lnTo>
                  <a:pt x="1679740" y="465277"/>
                </a:lnTo>
                <a:lnTo>
                  <a:pt x="1331887" y="299834"/>
                </a:lnTo>
                <a:lnTo>
                  <a:pt x="1544612" y="269671"/>
                </a:lnTo>
                <a:lnTo>
                  <a:pt x="1584370" y="261658"/>
                </a:lnTo>
                <a:lnTo>
                  <a:pt x="1629608" y="241056"/>
                </a:lnTo>
                <a:lnTo>
                  <a:pt x="1674860" y="211096"/>
                </a:lnTo>
                <a:lnTo>
                  <a:pt x="1714661" y="175007"/>
                </a:lnTo>
                <a:lnTo>
                  <a:pt x="1743547" y="136022"/>
                </a:lnTo>
                <a:lnTo>
                  <a:pt x="1756054" y="97370"/>
                </a:lnTo>
                <a:lnTo>
                  <a:pt x="1756679" y="58341"/>
                </a:lnTo>
                <a:lnTo>
                  <a:pt x="1748351" y="36172"/>
                </a:lnTo>
                <a:lnTo>
                  <a:pt x="917022" y="36172"/>
                </a:lnTo>
                <a:lnTo>
                  <a:pt x="680796" y="12484"/>
                </a:lnTo>
                <a:lnTo>
                  <a:pt x="669185" y="8499"/>
                </a:lnTo>
                <a:lnTo>
                  <a:pt x="660290" y="4551"/>
                </a:lnTo>
                <a:lnTo>
                  <a:pt x="649440" y="1448"/>
                </a:lnTo>
                <a:lnTo>
                  <a:pt x="631964" y="0"/>
                </a:lnTo>
                <a:close/>
              </a:path>
              <a:path w="2717800" h="920750">
                <a:moveTo>
                  <a:pt x="2567127" y="244208"/>
                </a:moveTo>
                <a:lnTo>
                  <a:pt x="2512302" y="251285"/>
                </a:lnTo>
                <a:lnTo>
                  <a:pt x="2472787" y="260126"/>
                </a:lnTo>
                <a:lnTo>
                  <a:pt x="2426653" y="271857"/>
                </a:lnTo>
                <a:lnTo>
                  <a:pt x="2374986" y="285994"/>
                </a:lnTo>
                <a:lnTo>
                  <a:pt x="2318876" y="302052"/>
                </a:lnTo>
                <a:lnTo>
                  <a:pt x="2009714" y="394208"/>
                </a:lnTo>
                <a:lnTo>
                  <a:pt x="1892996" y="427568"/>
                </a:lnTo>
                <a:lnTo>
                  <a:pt x="1840474" y="441561"/>
                </a:lnTo>
                <a:lnTo>
                  <a:pt x="1793295" y="453116"/>
                </a:lnTo>
                <a:lnTo>
                  <a:pt x="1752544" y="461750"/>
                </a:lnTo>
                <a:lnTo>
                  <a:pt x="1694679" y="468314"/>
                </a:lnTo>
                <a:lnTo>
                  <a:pt x="2502668" y="468314"/>
                </a:lnTo>
                <a:lnTo>
                  <a:pt x="2622461" y="399402"/>
                </a:lnTo>
                <a:lnTo>
                  <a:pt x="2678214" y="394289"/>
                </a:lnTo>
                <a:lnTo>
                  <a:pt x="2708230" y="382190"/>
                </a:lnTo>
                <a:lnTo>
                  <a:pt x="2717740" y="364878"/>
                </a:lnTo>
                <a:lnTo>
                  <a:pt x="2711976" y="344127"/>
                </a:lnTo>
                <a:lnTo>
                  <a:pt x="2696170" y="321712"/>
                </a:lnTo>
                <a:lnTo>
                  <a:pt x="2655354" y="278980"/>
                </a:lnTo>
                <a:lnTo>
                  <a:pt x="2613336" y="255146"/>
                </a:lnTo>
                <a:lnTo>
                  <a:pt x="2588102" y="247391"/>
                </a:lnTo>
                <a:lnTo>
                  <a:pt x="2567127" y="244208"/>
                </a:lnTo>
                <a:close/>
              </a:path>
              <a:path w="2717800" h="920750">
                <a:moveTo>
                  <a:pt x="1595005" y="10502"/>
                </a:moveTo>
                <a:lnTo>
                  <a:pt x="1483287" y="18811"/>
                </a:lnTo>
                <a:lnTo>
                  <a:pt x="1220906" y="32824"/>
                </a:lnTo>
                <a:lnTo>
                  <a:pt x="917022" y="36172"/>
                </a:lnTo>
                <a:lnTo>
                  <a:pt x="1748351" y="36172"/>
                </a:lnTo>
                <a:lnTo>
                  <a:pt x="1747657" y="34325"/>
                </a:lnTo>
                <a:lnTo>
                  <a:pt x="1722224" y="21138"/>
                </a:lnTo>
                <a:lnTo>
                  <a:pt x="1673612" y="14596"/>
                </a:lnTo>
                <a:lnTo>
                  <a:pt x="1595005" y="10502"/>
                </a:lnTo>
                <a:close/>
              </a:path>
            </a:pathLst>
          </a:custGeom>
          <a:solidFill>
            <a:srgbClr val="FFFFFF">
              <a:alpha val="29998"/>
            </a:srgbClr>
          </a:solidFill>
        </p:spPr>
        <p:txBody>
          <a:bodyPr wrap="square" lIns="0" tIns="0" rIns="0" bIns="0" rtlCol="0"/>
          <a:lstStyle/>
          <a:p>
            <a:endParaRPr/>
          </a:p>
        </p:txBody>
      </p:sp>
      <p:sp>
        <p:nvSpPr>
          <p:cNvPr id="19" name="bk object 19"/>
          <p:cNvSpPr/>
          <p:nvPr/>
        </p:nvSpPr>
        <p:spPr>
          <a:xfrm>
            <a:off x="2156446" y="7239000"/>
            <a:ext cx="477520" cy="869950"/>
          </a:xfrm>
          <a:custGeom>
            <a:avLst/>
            <a:gdLst/>
            <a:ahLst/>
            <a:cxnLst/>
            <a:rect l="l" t="t" r="r" b="b"/>
            <a:pathLst>
              <a:path w="477519" h="869950">
                <a:moveTo>
                  <a:pt x="34086" y="594093"/>
                </a:moveTo>
                <a:lnTo>
                  <a:pt x="0" y="717994"/>
                </a:lnTo>
                <a:lnTo>
                  <a:pt x="34540" y="735337"/>
                </a:lnTo>
                <a:lnTo>
                  <a:pt x="77909" y="750231"/>
                </a:lnTo>
                <a:lnTo>
                  <a:pt x="127339" y="761237"/>
                </a:lnTo>
                <a:lnTo>
                  <a:pt x="180060" y="766914"/>
                </a:lnTo>
                <a:lnTo>
                  <a:pt x="178269" y="867981"/>
                </a:lnTo>
                <a:lnTo>
                  <a:pt x="283616" y="869822"/>
                </a:lnTo>
                <a:lnTo>
                  <a:pt x="285508" y="761339"/>
                </a:lnTo>
                <a:lnTo>
                  <a:pt x="341825" y="747001"/>
                </a:lnTo>
                <a:lnTo>
                  <a:pt x="388897" y="723966"/>
                </a:lnTo>
                <a:lnTo>
                  <a:pt x="426348" y="693437"/>
                </a:lnTo>
                <a:lnTo>
                  <a:pt x="453802" y="656616"/>
                </a:lnTo>
                <a:lnTo>
                  <a:pt x="458932" y="644029"/>
                </a:lnTo>
                <a:lnTo>
                  <a:pt x="209892" y="644029"/>
                </a:lnTo>
                <a:lnTo>
                  <a:pt x="159477" y="639118"/>
                </a:lnTo>
                <a:lnTo>
                  <a:pt x="112664" y="627676"/>
                </a:lnTo>
                <a:lnTo>
                  <a:pt x="70514" y="611927"/>
                </a:lnTo>
                <a:lnTo>
                  <a:pt x="34086" y="594093"/>
                </a:lnTo>
                <a:close/>
              </a:path>
              <a:path w="477519" h="869950">
                <a:moveTo>
                  <a:pt x="198831" y="0"/>
                </a:moveTo>
                <a:lnTo>
                  <a:pt x="197053" y="101053"/>
                </a:lnTo>
                <a:lnTo>
                  <a:pt x="143510" y="115039"/>
                </a:lnTo>
                <a:lnTo>
                  <a:pt x="98449" y="137092"/>
                </a:lnTo>
                <a:lnTo>
                  <a:pt x="62363" y="166276"/>
                </a:lnTo>
                <a:lnTo>
                  <a:pt x="35742" y="201654"/>
                </a:lnTo>
                <a:lnTo>
                  <a:pt x="19079" y="242291"/>
                </a:lnTo>
                <a:lnTo>
                  <a:pt x="12865" y="287248"/>
                </a:lnTo>
                <a:lnTo>
                  <a:pt x="18316" y="335025"/>
                </a:lnTo>
                <a:lnTo>
                  <a:pt x="35714" y="375737"/>
                </a:lnTo>
                <a:lnTo>
                  <a:pt x="63922" y="410251"/>
                </a:lnTo>
                <a:lnTo>
                  <a:pt x="101800" y="439437"/>
                </a:lnTo>
                <a:lnTo>
                  <a:pt x="148212" y="464166"/>
                </a:lnTo>
                <a:lnTo>
                  <a:pt x="202018" y="485305"/>
                </a:lnTo>
                <a:lnTo>
                  <a:pt x="252501" y="506650"/>
                </a:lnTo>
                <a:lnTo>
                  <a:pt x="287208" y="528310"/>
                </a:lnTo>
                <a:lnTo>
                  <a:pt x="307112" y="552099"/>
                </a:lnTo>
                <a:lnTo>
                  <a:pt x="313181" y="579831"/>
                </a:lnTo>
                <a:lnTo>
                  <a:pt x="305249" y="607966"/>
                </a:lnTo>
                <a:lnTo>
                  <a:pt x="283992" y="628289"/>
                </a:lnTo>
                <a:lnTo>
                  <a:pt x="251508" y="640433"/>
                </a:lnTo>
                <a:lnTo>
                  <a:pt x="209892" y="644029"/>
                </a:lnTo>
                <a:lnTo>
                  <a:pt x="458932" y="644029"/>
                </a:lnTo>
                <a:lnTo>
                  <a:pt x="470883" y="614706"/>
                </a:lnTo>
                <a:lnTo>
                  <a:pt x="477215" y="568909"/>
                </a:lnTo>
                <a:lnTo>
                  <a:pt x="473644" y="523420"/>
                </a:lnTo>
                <a:lnTo>
                  <a:pt x="460783" y="483390"/>
                </a:lnTo>
                <a:lnTo>
                  <a:pt x="437965" y="448213"/>
                </a:lnTo>
                <a:lnTo>
                  <a:pt x="404522" y="417285"/>
                </a:lnTo>
                <a:lnTo>
                  <a:pt x="359784" y="390002"/>
                </a:lnTo>
                <a:lnTo>
                  <a:pt x="246029" y="341032"/>
                </a:lnTo>
                <a:lnTo>
                  <a:pt x="207079" y="318719"/>
                </a:lnTo>
                <a:lnTo>
                  <a:pt x="184885" y="296501"/>
                </a:lnTo>
                <a:lnTo>
                  <a:pt x="178092" y="272059"/>
                </a:lnTo>
                <a:lnTo>
                  <a:pt x="182889" y="250268"/>
                </a:lnTo>
                <a:lnTo>
                  <a:pt x="198107" y="231444"/>
                </a:lnTo>
                <a:lnTo>
                  <a:pt x="226183" y="218431"/>
                </a:lnTo>
                <a:lnTo>
                  <a:pt x="269557" y="214071"/>
                </a:lnTo>
                <a:lnTo>
                  <a:pt x="432823" y="214071"/>
                </a:lnTo>
                <a:lnTo>
                  <a:pt x="455091" y="133273"/>
                </a:lnTo>
                <a:lnTo>
                  <a:pt x="426262" y="120997"/>
                </a:lnTo>
                <a:lnTo>
                  <a:pt x="391528" y="109815"/>
                </a:lnTo>
                <a:lnTo>
                  <a:pt x="350164" y="100907"/>
                </a:lnTo>
                <a:lnTo>
                  <a:pt x="301447" y="95453"/>
                </a:lnTo>
                <a:lnTo>
                  <a:pt x="303098" y="1841"/>
                </a:lnTo>
                <a:lnTo>
                  <a:pt x="198831" y="0"/>
                </a:lnTo>
                <a:close/>
              </a:path>
              <a:path w="477519" h="869950">
                <a:moveTo>
                  <a:pt x="432823" y="214071"/>
                </a:moveTo>
                <a:lnTo>
                  <a:pt x="269557" y="214071"/>
                </a:lnTo>
                <a:lnTo>
                  <a:pt x="321865" y="219002"/>
                </a:lnTo>
                <a:lnTo>
                  <a:pt x="364283" y="229441"/>
                </a:lnTo>
                <a:lnTo>
                  <a:pt x="397477" y="241913"/>
                </a:lnTo>
                <a:lnTo>
                  <a:pt x="422109" y="252945"/>
                </a:lnTo>
                <a:lnTo>
                  <a:pt x="432823" y="214071"/>
                </a:lnTo>
                <a:close/>
              </a:path>
            </a:pathLst>
          </a:custGeom>
          <a:solidFill>
            <a:srgbClr val="FFFFFF">
              <a:alpha val="29998"/>
            </a:srgbClr>
          </a:solidFill>
        </p:spPr>
        <p:txBody>
          <a:bodyPr wrap="square" lIns="0" tIns="0" rIns="0" bIns="0" rtlCol="0"/>
          <a:lstStyle/>
          <a:p>
            <a:endParaRPr/>
          </a:p>
        </p:txBody>
      </p:sp>
      <p:sp>
        <p:nvSpPr>
          <p:cNvPr id="2" name="Holder 2"/>
          <p:cNvSpPr>
            <a:spLocks noGrp="1"/>
          </p:cNvSpPr>
          <p:nvPr>
            <p:ph type="ctrTitle"/>
          </p:nvPr>
        </p:nvSpPr>
        <p:spPr>
          <a:xfrm>
            <a:off x="889000" y="642615"/>
            <a:ext cx="11226800" cy="635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6" name="Holder 6"/>
          <p:cNvSpPr>
            <a:spLocks noGrp="1"/>
          </p:cNvSpPr>
          <p:nvPr>
            <p:ph type="sldNum" sz="quarter" idx="7"/>
          </p:nvPr>
        </p:nvSpPr>
        <p:spPr/>
        <p:txBody>
          <a:bodyPr lIns="0" tIns="0" rIns="0" bIns="0"/>
          <a:lstStyle>
            <a:lvl1pPr>
              <a:defRPr sz="1100" b="0" i="0">
                <a:solidFill>
                  <a:srgbClr val="002B49"/>
                </a:solidFill>
                <a:latin typeface="GuardianSans-Light"/>
                <a:cs typeface="GuardianSans-Light"/>
              </a:defRPr>
            </a:lvl1pPr>
          </a:lstStyle>
          <a:p>
            <a:pPr marL="25400">
              <a:lnSpc>
                <a:spcPct val="100000"/>
              </a:lnSpc>
              <a:spcBef>
                <a:spcPts val="140"/>
              </a:spcBef>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4521200" cy="9753600"/>
          </a:xfrm>
          <a:custGeom>
            <a:avLst/>
            <a:gdLst/>
            <a:ahLst/>
            <a:cxnLst/>
            <a:rect l="l" t="t" r="r" b="b"/>
            <a:pathLst>
              <a:path w="4521200" h="9753600">
                <a:moveTo>
                  <a:pt x="0" y="9753600"/>
                </a:moveTo>
                <a:lnTo>
                  <a:pt x="4521200" y="9753600"/>
                </a:lnTo>
                <a:lnTo>
                  <a:pt x="4521200" y="0"/>
                </a:lnTo>
                <a:lnTo>
                  <a:pt x="0" y="0"/>
                </a:lnTo>
                <a:lnTo>
                  <a:pt x="0" y="9753600"/>
                </a:lnTo>
                <a:close/>
              </a:path>
            </a:pathLst>
          </a:custGeom>
          <a:solidFill>
            <a:srgbClr val="ABD864"/>
          </a:solidFill>
        </p:spPr>
        <p:txBody>
          <a:bodyPr wrap="square" lIns="0" tIns="0" rIns="0" bIns="0" rtlCol="0"/>
          <a:lstStyle/>
          <a:p>
            <a:endParaRPr/>
          </a:p>
        </p:txBody>
      </p:sp>
      <p:sp>
        <p:nvSpPr>
          <p:cNvPr id="17" name="bk object 17"/>
          <p:cNvSpPr/>
          <p:nvPr/>
        </p:nvSpPr>
        <p:spPr>
          <a:xfrm>
            <a:off x="2335569" y="7280831"/>
            <a:ext cx="673735" cy="664845"/>
          </a:xfrm>
          <a:custGeom>
            <a:avLst/>
            <a:gdLst/>
            <a:ahLst/>
            <a:cxnLst/>
            <a:rect l="l" t="t" r="r" b="b"/>
            <a:pathLst>
              <a:path w="673735" h="664845">
                <a:moveTo>
                  <a:pt x="519760" y="0"/>
                </a:moveTo>
                <a:lnTo>
                  <a:pt x="0" y="511276"/>
                </a:lnTo>
                <a:lnTo>
                  <a:pt x="153365" y="664629"/>
                </a:lnTo>
                <a:lnTo>
                  <a:pt x="673125" y="153365"/>
                </a:lnTo>
                <a:lnTo>
                  <a:pt x="519760" y="0"/>
                </a:lnTo>
                <a:close/>
              </a:path>
            </a:pathLst>
          </a:custGeom>
          <a:solidFill>
            <a:srgbClr val="FFFFFF">
              <a:alpha val="29998"/>
            </a:srgbClr>
          </a:solidFill>
        </p:spPr>
        <p:txBody>
          <a:bodyPr wrap="square" lIns="0" tIns="0" rIns="0" bIns="0" rtlCol="0"/>
          <a:lstStyle/>
          <a:p>
            <a:endParaRPr/>
          </a:p>
        </p:txBody>
      </p:sp>
      <p:sp>
        <p:nvSpPr>
          <p:cNvPr id="18" name="bk object 18"/>
          <p:cNvSpPr/>
          <p:nvPr/>
        </p:nvSpPr>
        <p:spPr>
          <a:xfrm>
            <a:off x="2437720" y="6807200"/>
            <a:ext cx="1045210" cy="1045210"/>
          </a:xfrm>
          <a:custGeom>
            <a:avLst/>
            <a:gdLst/>
            <a:ahLst/>
            <a:cxnLst/>
            <a:rect l="l" t="t" r="r" b="b"/>
            <a:pathLst>
              <a:path w="1045210" h="1045209">
                <a:moveTo>
                  <a:pt x="1044613" y="0"/>
                </a:moveTo>
                <a:lnTo>
                  <a:pt x="0" y="279831"/>
                </a:lnTo>
                <a:lnTo>
                  <a:pt x="764781" y="1044613"/>
                </a:lnTo>
                <a:lnTo>
                  <a:pt x="1044613" y="0"/>
                </a:lnTo>
                <a:close/>
              </a:path>
            </a:pathLst>
          </a:custGeom>
          <a:solidFill>
            <a:srgbClr val="FFFFFF">
              <a:alpha val="29998"/>
            </a:srgbClr>
          </a:solidFill>
        </p:spPr>
        <p:txBody>
          <a:bodyPr wrap="square" lIns="0" tIns="0" rIns="0" bIns="0" rtlCol="0"/>
          <a:lstStyle/>
          <a:p>
            <a:endParaRPr/>
          </a:p>
        </p:txBody>
      </p:sp>
      <p:sp>
        <p:nvSpPr>
          <p:cNvPr id="19" name="bk object 19"/>
          <p:cNvSpPr/>
          <p:nvPr/>
        </p:nvSpPr>
        <p:spPr>
          <a:xfrm>
            <a:off x="924566" y="7482706"/>
            <a:ext cx="1842135" cy="1842135"/>
          </a:xfrm>
          <a:custGeom>
            <a:avLst/>
            <a:gdLst/>
            <a:ahLst/>
            <a:cxnLst/>
            <a:rect l="l" t="t" r="r" b="b"/>
            <a:pathLst>
              <a:path w="1842135" h="1842134">
                <a:moveTo>
                  <a:pt x="920902" y="0"/>
                </a:moveTo>
                <a:lnTo>
                  <a:pt x="872068" y="1278"/>
                </a:lnTo>
                <a:lnTo>
                  <a:pt x="823889" y="5073"/>
                </a:lnTo>
                <a:lnTo>
                  <a:pt x="776429" y="11318"/>
                </a:lnTo>
                <a:lnTo>
                  <a:pt x="729753" y="19950"/>
                </a:lnTo>
                <a:lnTo>
                  <a:pt x="683924" y="30905"/>
                </a:lnTo>
                <a:lnTo>
                  <a:pt x="639007" y="44118"/>
                </a:lnTo>
                <a:lnTo>
                  <a:pt x="595066" y="59526"/>
                </a:lnTo>
                <a:lnTo>
                  <a:pt x="552165" y="77064"/>
                </a:lnTo>
                <a:lnTo>
                  <a:pt x="510368" y="96669"/>
                </a:lnTo>
                <a:lnTo>
                  <a:pt x="469740" y="118275"/>
                </a:lnTo>
                <a:lnTo>
                  <a:pt x="430344" y="141820"/>
                </a:lnTo>
                <a:lnTo>
                  <a:pt x="392244" y="167238"/>
                </a:lnTo>
                <a:lnTo>
                  <a:pt x="355505" y="194466"/>
                </a:lnTo>
                <a:lnTo>
                  <a:pt x="320191" y="223439"/>
                </a:lnTo>
                <a:lnTo>
                  <a:pt x="286366" y="254094"/>
                </a:lnTo>
                <a:lnTo>
                  <a:pt x="254094" y="286366"/>
                </a:lnTo>
                <a:lnTo>
                  <a:pt x="223439" y="320191"/>
                </a:lnTo>
                <a:lnTo>
                  <a:pt x="194466" y="355505"/>
                </a:lnTo>
                <a:lnTo>
                  <a:pt x="167238" y="392244"/>
                </a:lnTo>
                <a:lnTo>
                  <a:pt x="141820" y="430344"/>
                </a:lnTo>
                <a:lnTo>
                  <a:pt x="118275" y="469740"/>
                </a:lnTo>
                <a:lnTo>
                  <a:pt x="96669" y="510368"/>
                </a:lnTo>
                <a:lnTo>
                  <a:pt x="77064" y="552165"/>
                </a:lnTo>
                <a:lnTo>
                  <a:pt x="59526" y="595066"/>
                </a:lnTo>
                <a:lnTo>
                  <a:pt x="44118" y="639007"/>
                </a:lnTo>
                <a:lnTo>
                  <a:pt x="30905" y="683924"/>
                </a:lnTo>
                <a:lnTo>
                  <a:pt x="19950" y="729753"/>
                </a:lnTo>
                <a:lnTo>
                  <a:pt x="11318" y="776429"/>
                </a:lnTo>
                <a:lnTo>
                  <a:pt x="5073" y="823889"/>
                </a:lnTo>
                <a:lnTo>
                  <a:pt x="1278" y="872068"/>
                </a:lnTo>
                <a:lnTo>
                  <a:pt x="0" y="920902"/>
                </a:lnTo>
                <a:lnTo>
                  <a:pt x="1278" y="969735"/>
                </a:lnTo>
                <a:lnTo>
                  <a:pt x="5073" y="1017913"/>
                </a:lnTo>
                <a:lnTo>
                  <a:pt x="11318" y="1065371"/>
                </a:lnTo>
                <a:lnTo>
                  <a:pt x="19950" y="1112047"/>
                </a:lnTo>
                <a:lnTo>
                  <a:pt x="30905" y="1157874"/>
                </a:lnTo>
                <a:lnTo>
                  <a:pt x="44118" y="1202790"/>
                </a:lnTo>
                <a:lnTo>
                  <a:pt x="59526" y="1246731"/>
                </a:lnTo>
                <a:lnTo>
                  <a:pt x="77064" y="1289631"/>
                </a:lnTo>
                <a:lnTo>
                  <a:pt x="96669" y="1331427"/>
                </a:lnTo>
                <a:lnTo>
                  <a:pt x="118275" y="1372055"/>
                </a:lnTo>
                <a:lnTo>
                  <a:pt x="141820" y="1411451"/>
                </a:lnTo>
                <a:lnTo>
                  <a:pt x="167238" y="1449550"/>
                </a:lnTo>
                <a:lnTo>
                  <a:pt x="194466" y="1486289"/>
                </a:lnTo>
                <a:lnTo>
                  <a:pt x="223439" y="1521602"/>
                </a:lnTo>
                <a:lnTo>
                  <a:pt x="254094" y="1555427"/>
                </a:lnTo>
                <a:lnTo>
                  <a:pt x="286366" y="1587699"/>
                </a:lnTo>
                <a:lnTo>
                  <a:pt x="320191" y="1618353"/>
                </a:lnTo>
                <a:lnTo>
                  <a:pt x="355505" y="1647326"/>
                </a:lnTo>
                <a:lnTo>
                  <a:pt x="392244" y="1674554"/>
                </a:lnTo>
                <a:lnTo>
                  <a:pt x="430344" y="1699972"/>
                </a:lnTo>
                <a:lnTo>
                  <a:pt x="469740" y="1723516"/>
                </a:lnTo>
                <a:lnTo>
                  <a:pt x="510368" y="1745123"/>
                </a:lnTo>
                <a:lnTo>
                  <a:pt x="552165" y="1764727"/>
                </a:lnTo>
                <a:lnTo>
                  <a:pt x="595066" y="1782265"/>
                </a:lnTo>
                <a:lnTo>
                  <a:pt x="639007" y="1797673"/>
                </a:lnTo>
                <a:lnTo>
                  <a:pt x="683924" y="1810887"/>
                </a:lnTo>
                <a:lnTo>
                  <a:pt x="729753" y="1821841"/>
                </a:lnTo>
                <a:lnTo>
                  <a:pt x="776429" y="1830473"/>
                </a:lnTo>
                <a:lnTo>
                  <a:pt x="823889" y="1836719"/>
                </a:lnTo>
                <a:lnTo>
                  <a:pt x="872068" y="1840513"/>
                </a:lnTo>
                <a:lnTo>
                  <a:pt x="920902" y="1841792"/>
                </a:lnTo>
                <a:lnTo>
                  <a:pt x="969735" y="1840513"/>
                </a:lnTo>
                <a:lnTo>
                  <a:pt x="1017913" y="1836719"/>
                </a:lnTo>
                <a:lnTo>
                  <a:pt x="1065371" y="1830473"/>
                </a:lnTo>
                <a:lnTo>
                  <a:pt x="1112047" y="1821841"/>
                </a:lnTo>
                <a:lnTo>
                  <a:pt x="1157874" y="1810887"/>
                </a:lnTo>
                <a:lnTo>
                  <a:pt x="1202790" y="1797673"/>
                </a:lnTo>
                <a:lnTo>
                  <a:pt x="1246731" y="1782265"/>
                </a:lnTo>
                <a:lnTo>
                  <a:pt x="1289631" y="1764727"/>
                </a:lnTo>
                <a:lnTo>
                  <a:pt x="1331427" y="1745123"/>
                </a:lnTo>
                <a:lnTo>
                  <a:pt x="1372055" y="1723516"/>
                </a:lnTo>
                <a:lnTo>
                  <a:pt x="1411451" y="1699972"/>
                </a:lnTo>
                <a:lnTo>
                  <a:pt x="1449550" y="1674554"/>
                </a:lnTo>
                <a:lnTo>
                  <a:pt x="1485479" y="1647926"/>
                </a:lnTo>
                <a:lnTo>
                  <a:pt x="920902" y="1647926"/>
                </a:lnTo>
                <a:lnTo>
                  <a:pt x="873169" y="1646377"/>
                </a:lnTo>
                <a:lnTo>
                  <a:pt x="826250" y="1641793"/>
                </a:lnTo>
                <a:lnTo>
                  <a:pt x="780242" y="1634272"/>
                </a:lnTo>
                <a:lnTo>
                  <a:pt x="735242" y="1623909"/>
                </a:lnTo>
                <a:lnTo>
                  <a:pt x="691345" y="1610802"/>
                </a:lnTo>
                <a:lnTo>
                  <a:pt x="648649" y="1595047"/>
                </a:lnTo>
                <a:lnTo>
                  <a:pt x="607250" y="1576739"/>
                </a:lnTo>
                <a:lnTo>
                  <a:pt x="567245" y="1555977"/>
                </a:lnTo>
                <a:lnTo>
                  <a:pt x="528729" y="1532856"/>
                </a:lnTo>
                <a:lnTo>
                  <a:pt x="491800" y="1507473"/>
                </a:lnTo>
                <a:lnTo>
                  <a:pt x="456554" y="1479924"/>
                </a:lnTo>
                <a:lnTo>
                  <a:pt x="423088" y="1450306"/>
                </a:lnTo>
                <a:lnTo>
                  <a:pt x="391497" y="1418716"/>
                </a:lnTo>
                <a:lnTo>
                  <a:pt x="361879" y="1385250"/>
                </a:lnTo>
                <a:lnTo>
                  <a:pt x="334331" y="1350004"/>
                </a:lnTo>
                <a:lnTo>
                  <a:pt x="308948" y="1313075"/>
                </a:lnTo>
                <a:lnTo>
                  <a:pt x="285827" y="1274559"/>
                </a:lnTo>
                <a:lnTo>
                  <a:pt x="265064" y="1234553"/>
                </a:lnTo>
                <a:lnTo>
                  <a:pt x="246757" y="1193154"/>
                </a:lnTo>
                <a:lnTo>
                  <a:pt x="231002" y="1150458"/>
                </a:lnTo>
                <a:lnTo>
                  <a:pt x="217894" y="1106562"/>
                </a:lnTo>
                <a:lnTo>
                  <a:pt x="207532" y="1061562"/>
                </a:lnTo>
                <a:lnTo>
                  <a:pt x="200011" y="1015554"/>
                </a:lnTo>
                <a:lnTo>
                  <a:pt x="195427" y="968635"/>
                </a:lnTo>
                <a:lnTo>
                  <a:pt x="193878" y="920902"/>
                </a:lnTo>
                <a:lnTo>
                  <a:pt x="195427" y="873167"/>
                </a:lnTo>
                <a:lnTo>
                  <a:pt x="200011" y="826248"/>
                </a:lnTo>
                <a:lnTo>
                  <a:pt x="207532" y="780239"/>
                </a:lnTo>
                <a:lnTo>
                  <a:pt x="217894" y="735238"/>
                </a:lnTo>
                <a:lnTo>
                  <a:pt x="231002" y="691341"/>
                </a:lnTo>
                <a:lnTo>
                  <a:pt x="246757" y="648644"/>
                </a:lnTo>
                <a:lnTo>
                  <a:pt x="265064" y="607245"/>
                </a:lnTo>
                <a:lnTo>
                  <a:pt x="285827" y="567239"/>
                </a:lnTo>
                <a:lnTo>
                  <a:pt x="308948" y="528724"/>
                </a:lnTo>
                <a:lnTo>
                  <a:pt x="334331" y="491795"/>
                </a:lnTo>
                <a:lnTo>
                  <a:pt x="361879" y="456549"/>
                </a:lnTo>
                <a:lnTo>
                  <a:pt x="391497" y="423083"/>
                </a:lnTo>
                <a:lnTo>
                  <a:pt x="423088" y="391493"/>
                </a:lnTo>
                <a:lnTo>
                  <a:pt x="456554" y="361875"/>
                </a:lnTo>
                <a:lnTo>
                  <a:pt x="491800" y="334327"/>
                </a:lnTo>
                <a:lnTo>
                  <a:pt x="528729" y="308944"/>
                </a:lnTo>
                <a:lnTo>
                  <a:pt x="567245" y="285824"/>
                </a:lnTo>
                <a:lnTo>
                  <a:pt x="607250" y="265062"/>
                </a:lnTo>
                <a:lnTo>
                  <a:pt x="648649" y="246756"/>
                </a:lnTo>
                <a:lnTo>
                  <a:pt x="691345" y="231001"/>
                </a:lnTo>
                <a:lnTo>
                  <a:pt x="735242" y="217894"/>
                </a:lnTo>
                <a:lnTo>
                  <a:pt x="780242" y="207531"/>
                </a:lnTo>
                <a:lnTo>
                  <a:pt x="826250" y="200010"/>
                </a:lnTo>
                <a:lnTo>
                  <a:pt x="873169" y="195427"/>
                </a:lnTo>
                <a:lnTo>
                  <a:pt x="920902" y="193878"/>
                </a:lnTo>
                <a:lnTo>
                  <a:pt x="1485495" y="193878"/>
                </a:lnTo>
                <a:lnTo>
                  <a:pt x="1449550" y="167238"/>
                </a:lnTo>
                <a:lnTo>
                  <a:pt x="1411451" y="141820"/>
                </a:lnTo>
                <a:lnTo>
                  <a:pt x="1372055" y="118275"/>
                </a:lnTo>
                <a:lnTo>
                  <a:pt x="1331427" y="96669"/>
                </a:lnTo>
                <a:lnTo>
                  <a:pt x="1289631" y="77064"/>
                </a:lnTo>
                <a:lnTo>
                  <a:pt x="1246731" y="59526"/>
                </a:lnTo>
                <a:lnTo>
                  <a:pt x="1202790" y="44118"/>
                </a:lnTo>
                <a:lnTo>
                  <a:pt x="1157874" y="30905"/>
                </a:lnTo>
                <a:lnTo>
                  <a:pt x="1112047" y="19950"/>
                </a:lnTo>
                <a:lnTo>
                  <a:pt x="1065371" y="11318"/>
                </a:lnTo>
                <a:lnTo>
                  <a:pt x="1017913" y="5073"/>
                </a:lnTo>
                <a:lnTo>
                  <a:pt x="969735" y="1278"/>
                </a:lnTo>
                <a:lnTo>
                  <a:pt x="920902" y="0"/>
                </a:lnTo>
                <a:close/>
              </a:path>
              <a:path w="1842135" h="1842134">
                <a:moveTo>
                  <a:pt x="1485495" y="193878"/>
                </a:moveTo>
                <a:lnTo>
                  <a:pt x="920902" y="193878"/>
                </a:lnTo>
                <a:lnTo>
                  <a:pt x="968635" y="195427"/>
                </a:lnTo>
                <a:lnTo>
                  <a:pt x="1015554" y="200010"/>
                </a:lnTo>
                <a:lnTo>
                  <a:pt x="1061562" y="207531"/>
                </a:lnTo>
                <a:lnTo>
                  <a:pt x="1106562" y="217894"/>
                </a:lnTo>
                <a:lnTo>
                  <a:pt x="1150458" y="231001"/>
                </a:lnTo>
                <a:lnTo>
                  <a:pt x="1193154" y="246756"/>
                </a:lnTo>
                <a:lnTo>
                  <a:pt x="1234553" y="265062"/>
                </a:lnTo>
                <a:lnTo>
                  <a:pt x="1274559" y="285824"/>
                </a:lnTo>
                <a:lnTo>
                  <a:pt x="1313075" y="308944"/>
                </a:lnTo>
                <a:lnTo>
                  <a:pt x="1350004" y="334327"/>
                </a:lnTo>
                <a:lnTo>
                  <a:pt x="1385250" y="361875"/>
                </a:lnTo>
                <a:lnTo>
                  <a:pt x="1418716" y="391493"/>
                </a:lnTo>
                <a:lnTo>
                  <a:pt x="1450306" y="423083"/>
                </a:lnTo>
                <a:lnTo>
                  <a:pt x="1479924" y="456549"/>
                </a:lnTo>
                <a:lnTo>
                  <a:pt x="1507473" y="491795"/>
                </a:lnTo>
                <a:lnTo>
                  <a:pt x="1532856" y="528724"/>
                </a:lnTo>
                <a:lnTo>
                  <a:pt x="1555977" y="567239"/>
                </a:lnTo>
                <a:lnTo>
                  <a:pt x="1576739" y="607245"/>
                </a:lnTo>
                <a:lnTo>
                  <a:pt x="1595047" y="648644"/>
                </a:lnTo>
                <a:lnTo>
                  <a:pt x="1610802" y="691341"/>
                </a:lnTo>
                <a:lnTo>
                  <a:pt x="1623909" y="735238"/>
                </a:lnTo>
                <a:lnTo>
                  <a:pt x="1634272" y="780239"/>
                </a:lnTo>
                <a:lnTo>
                  <a:pt x="1641793" y="826248"/>
                </a:lnTo>
                <a:lnTo>
                  <a:pt x="1646377" y="873167"/>
                </a:lnTo>
                <a:lnTo>
                  <a:pt x="1647926" y="920902"/>
                </a:lnTo>
                <a:lnTo>
                  <a:pt x="1646377" y="968635"/>
                </a:lnTo>
                <a:lnTo>
                  <a:pt x="1641793" y="1015554"/>
                </a:lnTo>
                <a:lnTo>
                  <a:pt x="1634272" y="1061562"/>
                </a:lnTo>
                <a:lnTo>
                  <a:pt x="1623909" y="1106562"/>
                </a:lnTo>
                <a:lnTo>
                  <a:pt x="1610802" y="1150458"/>
                </a:lnTo>
                <a:lnTo>
                  <a:pt x="1595047" y="1193154"/>
                </a:lnTo>
                <a:lnTo>
                  <a:pt x="1576739" y="1234553"/>
                </a:lnTo>
                <a:lnTo>
                  <a:pt x="1555977" y="1274559"/>
                </a:lnTo>
                <a:lnTo>
                  <a:pt x="1532856" y="1313075"/>
                </a:lnTo>
                <a:lnTo>
                  <a:pt x="1507473" y="1350004"/>
                </a:lnTo>
                <a:lnTo>
                  <a:pt x="1479924" y="1385250"/>
                </a:lnTo>
                <a:lnTo>
                  <a:pt x="1450306" y="1418716"/>
                </a:lnTo>
                <a:lnTo>
                  <a:pt x="1418716" y="1450306"/>
                </a:lnTo>
                <a:lnTo>
                  <a:pt x="1385250" y="1479924"/>
                </a:lnTo>
                <a:lnTo>
                  <a:pt x="1350004" y="1507473"/>
                </a:lnTo>
                <a:lnTo>
                  <a:pt x="1313075" y="1532856"/>
                </a:lnTo>
                <a:lnTo>
                  <a:pt x="1274559" y="1555977"/>
                </a:lnTo>
                <a:lnTo>
                  <a:pt x="1234553" y="1576739"/>
                </a:lnTo>
                <a:lnTo>
                  <a:pt x="1193154" y="1595047"/>
                </a:lnTo>
                <a:lnTo>
                  <a:pt x="1150458" y="1610802"/>
                </a:lnTo>
                <a:lnTo>
                  <a:pt x="1106562" y="1623909"/>
                </a:lnTo>
                <a:lnTo>
                  <a:pt x="1061562" y="1634272"/>
                </a:lnTo>
                <a:lnTo>
                  <a:pt x="1015554" y="1641793"/>
                </a:lnTo>
                <a:lnTo>
                  <a:pt x="968635" y="1646377"/>
                </a:lnTo>
                <a:lnTo>
                  <a:pt x="920902" y="1647926"/>
                </a:lnTo>
                <a:lnTo>
                  <a:pt x="1485479" y="1647926"/>
                </a:lnTo>
                <a:lnTo>
                  <a:pt x="1521602" y="1618353"/>
                </a:lnTo>
                <a:lnTo>
                  <a:pt x="1555427" y="1587699"/>
                </a:lnTo>
                <a:lnTo>
                  <a:pt x="1587699" y="1555427"/>
                </a:lnTo>
                <a:lnTo>
                  <a:pt x="1618353" y="1521602"/>
                </a:lnTo>
                <a:lnTo>
                  <a:pt x="1647326" y="1486289"/>
                </a:lnTo>
                <a:lnTo>
                  <a:pt x="1674554" y="1449550"/>
                </a:lnTo>
                <a:lnTo>
                  <a:pt x="1699972" y="1411451"/>
                </a:lnTo>
                <a:lnTo>
                  <a:pt x="1723516" y="1372055"/>
                </a:lnTo>
                <a:lnTo>
                  <a:pt x="1745123" y="1331427"/>
                </a:lnTo>
                <a:lnTo>
                  <a:pt x="1764727" y="1289631"/>
                </a:lnTo>
                <a:lnTo>
                  <a:pt x="1782265" y="1246731"/>
                </a:lnTo>
                <a:lnTo>
                  <a:pt x="1797673" y="1202790"/>
                </a:lnTo>
                <a:lnTo>
                  <a:pt x="1810887" y="1157874"/>
                </a:lnTo>
                <a:lnTo>
                  <a:pt x="1821841" y="1112047"/>
                </a:lnTo>
                <a:lnTo>
                  <a:pt x="1830473" y="1065371"/>
                </a:lnTo>
                <a:lnTo>
                  <a:pt x="1836719" y="1017913"/>
                </a:lnTo>
                <a:lnTo>
                  <a:pt x="1840513" y="969735"/>
                </a:lnTo>
                <a:lnTo>
                  <a:pt x="1841792" y="920902"/>
                </a:lnTo>
                <a:lnTo>
                  <a:pt x="1840513" y="872068"/>
                </a:lnTo>
                <a:lnTo>
                  <a:pt x="1836719" y="823889"/>
                </a:lnTo>
                <a:lnTo>
                  <a:pt x="1830473" y="776429"/>
                </a:lnTo>
                <a:lnTo>
                  <a:pt x="1821841" y="729753"/>
                </a:lnTo>
                <a:lnTo>
                  <a:pt x="1810887" y="683924"/>
                </a:lnTo>
                <a:lnTo>
                  <a:pt x="1797673" y="639007"/>
                </a:lnTo>
                <a:lnTo>
                  <a:pt x="1782265" y="595066"/>
                </a:lnTo>
                <a:lnTo>
                  <a:pt x="1764727" y="552165"/>
                </a:lnTo>
                <a:lnTo>
                  <a:pt x="1745123" y="510368"/>
                </a:lnTo>
                <a:lnTo>
                  <a:pt x="1723516" y="469740"/>
                </a:lnTo>
                <a:lnTo>
                  <a:pt x="1699972" y="430344"/>
                </a:lnTo>
                <a:lnTo>
                  <a:pt x="1674554" y="392244"/>
                </a:lnTo>
                <a:lnTo>
                  <a:pt x="1647326" y="355505"/>
                </a:lnTo>
                <a:lnTo>
                  <a:pt x="1618353" y="320191"/>
                </a:lnTo>
                <a:lnTo>
                  <a:pt x="1587699" y="286366"/>
                </a:lnTo>
                <a:lnTo>
                  <a:pt x="1555427" y="254094"/>
                </a:lnTo>
                <a:lnTo>
                  <a:pt x="1521602" y="223439"/>
                </a:lnTo>
                <a:lnTo>
                  <a:pt x="1486289" y="194466"/>
                </a:lnTo>
                <a:lnTo>
                  <a:pt x="1485495" y="193878"/>
                </a:lnTo>
                <a:close/>
              </a:path>
            </a:pathLst>
          </a:custGeom>
          <a:solidFill>
            <a:srgbClr val="FFFFFF">
              <a:alpha val="29998"/>
            </a:srgbClr>
          </a:solidFill>
        </p:spPr>
        <p:txBody>
          <a:bodyPr wrap="square" lIns="0" tIns="0" rIns="0" bIns="0" rtlCol="0"/>
          <a:lstStyle/>
          <a:p>
            <a:endParaRPr/>
          </a:p>
        </p:txBody>
      </p:sp>
      <p:sp>
        <p:nvSpPr>
          <p:cNvPr id="20" name="bk object 20"/>
          <p:cNvSpPr/>
          <p:nvPr/>
        </p:nvSpPr>
        <p:spPr>
          <a:xfrm>
            <a:off x="1616245" y="7890137"/>
            <a:ext cx="549910" cy="1005840"/>
          </a:xfrm>
          <a:custGeom>
            <a:avLst/>
            <a:gdLst/>
            <a:ahLst/>
            <a:cxnLst/>
            <a:rect l="l" t="t" r="r" b="b"/>
            <a:pathLst>
              <a:path w="549910" h="1005840">
                <a:moveTo>
                  <a:pt x="36956" y="691286"/>
                </a:moveTo>
                <a:lnTo>
                  <a:pt x="0" y="835444"/>
                </a:lnTo>
                <a:lnTo>
                  <a:pt x="40344" y="854828"/>
                </a:lnTo>
                <a:lnTo>
                  <a:pt x="90866" y="871196"/>
                </a:lnTo>
                <a:lnTo>
                  <a:pt x="148331" y="882937"/>
                </a:lnTo>
                <a:lnTo>
                  <a:pt x="209499" y="888441"/>
                </a:lnTo>
                <a:lnTo>
                  <a:pt x="209499" y="1005497"/>
                </a:lnTo>
                <a:lnTo>
                  <a:pt x="331508" y="1005497"/>
                </a:lnTo>
                <a:lnTo>
                  <a:pt x="331508" y="879817"/>
                </a:lnTo>
                <a:lnTo>
                  <a:pt x="387806" y="865244"/>
                </a:lnTo>
                <a:lnTo>
                  <a:pt x="436153" y="843264"/>
                </a:lnTo>
                <a:lnTo>
                  <a:pt x="476291" y="814758"/>
                </a:lnTo>
                <a:lnTo>
                  <a:pt x="507961" y="780606"/>
                </a:lnTo>
                <a:lnTo>
                  <a:pt x="528641" y="745528"/>
                </a:lnTo>
                <a:lnTo>
                  <a:pt x="241553" y="745528"/>
                </a:lnTo>
                <a:lnTo>
                  <a:pt x="183068" y="740864"/>
                </a:lnTo>
                <a:lnTo>
                  <a:pt x="128625" y="728570"/>
                </a:lnTo>
                <a:lnTo>
                  <a:pt x="79498" y="711195"/>
                </a:lnTo>
                <a:lnTo>
                  <a:pt x="36956" y="691286"/>
                </a:lnTo>
                <a:close/>
              </a:path>
              <a:path w="549910" h="1005840">
                <a:moveTo>
                  <a:pt x="336397" y="0"/>
                </a:moveTo>
                <a:lnTo>
                  <a:pt x="215645" y="0"/>
                </a:lnTo>
                <a:lnTo>
                  <a:pt x="215645" y="117055"/>
                </a:lnTo>
                <a:lnTo>
                  <a:pt x="162145" y="131285"/>
                </a:lnTo>
                <a:lnTo>
                  <a:pt x="115924" y="152364"/>
                </a:lnTo>
                <a:lnTo>
                  <a:pt x="77329" y="179604"/>
                </a:lnTo>
                <a:lnTo>
                  <a:pt x="46706" y="212317"/>
                </a:lnTo>
                <a:lnTo>
                  <a:pt x="24404" y="249814"/>
                </a:lnTo>
                <a:lnTo>
                  <a:pt x="10769" y="291408"/>
                </a:lnTo>
                <a:lnTo>
                  <a:pt x="6146" y="336410"/>
                </a:lnTo>
                <a:lnTo>
                  <a:pt x="11518" y="384269"/>
                </a:lnTo>
                <a:lnTo>
                  <a:pt x="27087" y="425832"/>
                </a:lnTo>
                <a:lnTo>
                  <a:pt x="52033" y="461748"/>
                </a:lnTo>
                <a:lnTo>
                  <a:pt x="85538" y="492665"/>
                </a:lnTo>
                <a:lnTo>
                  <a:pt x="126781" y="519230"/>
                </a:lnTo>
                <a:lnTo>
                  <a:pt x="174945" y="542092"/>
                </a:lnTo>
                <a:lnTo>
                  <a:pt x="229209" y="561898"/>
                </a:lnTo>
                <a:lnTo>
                  <a:pt x="288095" y="585581"/>
                </a:lnTo>
                <a:lnTo>
                  <a:pt x="328725" y="609954"/>
                </a:lnTo>
                <a:lnTo>
                  <a:pt x="352255" y="637095"/>
                </a:lnTo>
                <a:lnTo>
                  <a:pt x="359841" y="669086"/>
                </a:lnTo>
                <a:lnTo>
                  <a:pt x="351235" y="701829"/>
                </a:lnTo>
                <a:lnTo>
                  <a:pt x="327034" y="725795"/>
                </a:lnTo>
                <a:lnTo>
                  <a:pt x="289665" y="740517"/>
                </a:lnTo>
                <a:lnTo>
                  <a:pt x="241553" y="745528"/>
                </a:lnTo>
                <a:lnTo>
                  <a:pt x="528641" y="745528"/>
                </a:lnTo>
                <a:lnTo>
                  <a:pt x="530902" y="741692"/>
                </a:lnTo>
                <a:lnTo>
                  <a:pt x="544857" y="698895"/>
                </a:lnTo>
                <a:lnTo>
                  <a:pt x="549567" y="653097"/>
                </a:lnTo>
                <a:lnTo>
                  <a:pt x="545863" y="607605"/>
                </a:lnTo>
                <a:lnTo>
                  <a:pt x="534421" y="566961"/>
                </a:lnTo>
                <a:lnTo>
                  <a:pt x="514746" y="530735"/>
                </a:lnTo>
                <a:lnTo>
                  <a:pt x="486341" y="498497"/>
                </a:lnTo>
                <a:lnTo>
                  <a:pt x="448710" y="469815"/>
                </a:lnTo>
                <a:lnTo>
                  <a:pt x="401358" y="444259"/>
                </a:lnTo>
                <a:lnTo>
                  <a:pt x="343788" y="421398"/>
                </a:lnTo>
                <a:lnTo>
                  <a:pt x="277221" y="393938"/>
                </a:lnTo>
                <a:lnTo>
                  <a:pt x="231667" y="368896"/>
                </a:lnTo>
                <a:lnTo>
                  <a:pt x="205514" y="343617"/>
                </a:lnTo>
                <a:lnTo>
                  <a:pt x="197154" y="315442"/>
                </a:lnTo>
                <a:lnTo>
                  <a:pt x="202261" y="290120"/>
                </a:lnTo>
                <a:lnTo>
                  <a:pt x="219498" y="268017"/>
                </a:lnTo>
                <a:lnTo>
                  <a:pt x="251745" y="252377"/>
                </a:lnTo>
                <a:lnTo>
                  <a:pt x="301878" y="246443"/>
                </a:lnTo>
                <a:lnTo>
                  <a:pt x="490087" y="246443"/>
                </a:lnTo>
                <a:lnTo>
                  <a:pt x="515086" y="149110"/>
                </a:lnTo>
                <a:lnTo>
                  <a:pt x="481449" y="135482"/>
                </a:lnTo>
                <a:lnTo>
                  <a:pt x="440996" y="123237"/>
                </a:lnTo>
                <a:lnTo>
                  <a:pt x="392915" y="113759"/>
                </a:lnTo>
                <a:lnTo>
                  <a:pt x="336397" y="108432"/>
                </a:lnTo>
                <a:lnTo>
                  <a:pt x="336397" y="0"/>
                </a:lnTo>
                <a:close/>
              </a:path>
              <a:path w="549910" h="1005840">
                <a:moveTo>
                  <a:pt x="490087" y="246443"/>
                </a:moveTo>
                <a:lnTo>
                  <a:pt x="301878" y="246443"/>
                </a:lnTo>
                <a:lnTo>
                  <a:pt x="362555" y="251082"/>
                </a:lnTo>
                <a:lnTo>
                  <a:pt x="411889" y="262307"/>
                </a:lnTo>
                <a:lnTo>
                  <a:pt x="450579" y="276077"/>
                </a:lnTo>
                <a:lnTo>
                  <a:pt x="479323" y="288353"/>
                </a:lnTo>
                <a:lnTo>
                  <a:pt x="490087" y="246443"/>
                </a:lnTo>
                <a:close/>
              </a:path>
            </a:pathLst>
          </a:custGeom>
          <a:solidFill>
            <a:srgbClr val="FFFFFF">
              <a:alpha val="29998"/>
            </a:srgbClr>
          </a:solidFill>
        </p:spPr>
        <p:txBody>
          <a:bodyPr wrap="square" lIns="0" tIns="0" rIns="0" bIns="0" rtlCol="0"/>
          <a:lstStyle/>
          <a:p>
            <a:endParaRPr/>
          </a:p>
        </p:txBody>
      </p:sp>
      <p:sp>
        <p:nvSpPr>
          <p:cNvPr id="21" name="bk object 21"/>
          <p:cNvSpPr/>
          <p:nvPr/>
        </p:nvSpPr>
        <p:spPr>
          <a:xfrm>
            <a:off x="4507649" y="0"/>
            <a:ext cx="8497150" cy="97536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4" name="Holder 4"/>
          <p:cNvSpPr>
            <a:spLocks noGrp="1"/>
          </p:cNvSpPr>
          <p:nvPr>
            <p:ph type="sldNum" sz="quarter" idx="7"/>
          </p:nvPr>
        </p:nvSpPr>
        <p:spPr/>
        <p:txBody>
          <a:bodyPr lIns="0" tIns="0" rIns="0" bIns="0"/>
          <a:lstStyle>
            <a:lvl1pPr>
              <a:defRPr sz="1100" b="0" i="0">
                <a:solidFill>
                  <a:srgbClr val="0E497B"/>
                </a:solidFill>
                <a:latin typeface="GuardianSans-Light"/>
                <a:cs typeface="GuardianSans-Light"/>
              </a:defRPr>
            </a:lvl1pPr>
          </a:lstStyle>
          <a:p>
            <a:pPr marL="60960">
              <a:lnSpc>
                <a:spcPct val="100000"/>
              </a:lnSpc>
              <a:spcBef>
                <a:spcPts val="140"/>
              </a:spcBef>
            </a:pPr>
            <a:fld id="{81D60167-4931-47E6-BA6A-407CBD079E47}" type="slidenum">
              <a:rPr dirty="0"/>
              <a:t>‹#›</a:t>
            </a:fld>
            <a:endParaRPr dirty="0"/>
          </a:p>
        </p:txBody>
      </p:sp>
    </p:spTree>
    <p:extLst>
      <p:ext uri="{BB962C8B-B14F-4D97-AF65-F5344CB8AC3E}">
        <p14:creationId xmlns:p14="http://schemas.microsoft.com/office/powerpoint/2010/main" val="259415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bg1"/>
                </a:solidFill>
                <a:latin typeface="GuardianSans-Light"/>
                <a:cs typeface="GuardianSans-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6" name="Holder 6"/>
          <p:cNvSpPr>
            <a:spLocks noGrp="1"/>
          </p:cNvSpPr>
          <p:nvPr>
            <p:ph type="sldNum" sz="quarter" idx="7"/>
          </p:nvPr>
        </p:nvSpPr>
        <p:spPr/>
        <p:txBody>
          <a:bodyPr lIns="0" tIns="0" rIns="0" bIns="0"/>
          <a:lstStyle>
            <a:lvl1pPr>
              <a:defRPr sz="1100" b="0" i="0">
                <a:solidFill>
                  <a:srgbClr val="002B49"/>
                </a:solidFill>
                <a:latin typeface="GuardianSans-Light"/>
                <a:cs typeface="GuardianSans-Light"/>
              </a:defRPr>
            </a:lvl1pPr>
          </a:lstStyle>
          <a:p>
            <a:pPr marL="25400">
              <a:lnSpc>
                <a:spcPct val="100000"/>
              </a:lnSpc>
              <a:spcBef>
                <a:spcPts val="14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bg1"/>
                </a:solidFill>
                <a:latin typeface="GuardianSans-Light"/>
                <a:cs typeface="GuardianSans-Light"/>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7" name="Holder 7"/>
          <p:cNvSpPr>
            <a:spLocks noGrp="1"/>
          </p:cNvSpPr>
          <p:nvPr>
            <p:ph type="sldNum" sz="quarter" idx="7"/>
          </p:nvPr>
        </p:nvSpPr>
        <p:spPr/>
        <p:txBody>
          <a:bodyPr lIns="0" tIns="0" rIns="0" bIns="0"/>
          <a:lstStyle>
            <a:lvl1pPr>
              <a:defRPr sz="1100" b="0" i="0">
                <a:solidFill>
                  <a:srgbClr val="002B49"/>
                </a:solidFill>
                <a:latin typeface="GuardianSans-Light"/>
                <a:cs typeface="GuardianSans-Light"/>
              </a:defRPr>
            </a:lvl1pPr>
          </a:lstStyle>
          <a:p>
            <a:pPr marL="25400">
              <a:lnSpc>
                <a:spcPct val="100000"/>
              </a:lnSpc>
              <a:spcBef>
                <a:spcPts val="14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004800" cy="9753600"/>
          </a:xfrm>
          <a:custGeom>
            <a:avLst/>
            <a:gdLst/>
            <a:ahLst/>
            <a:cxnLst/>
            <a:rect l="l" t="t" r="r" b="b"/>
            <a:pathLst>
              <a:path w="13004800" h="9753600">
                <a:moveTo>
                  <a:pt x="0" y="9753600"/>
                </a:moveTo>
                <a:lnTo>
                  <a:pt x="13004800" y="9753600"/>
                </a:lnTo>
                <a:lnTo>
                  <a:pt x="13004800" y="0"/>
                </a:lnTo>
                <a:lnTo>
                  <a:pt x="0" y="0"/>
                </a:lnTo>
                <a:lnTo>
                  <a:pt x="0" y="9753600"/>
                </a:lnTo>
                <a:close/>
              </a:path>
            </a:pathLst>
          </a:custGeom>
          <a:solidFill>
            <a:srgbClr val="0E497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0" i="0">
                <a:solidFill>
                  <a:schemeClr val="bg1"/>
                </a:solidFill>
                <a:latin typeface="GuardianSans-Light"/>
                <a:cs typeface="GuardianSans-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5" name="Holder 5"/>
          <p:cNvSpPr>
            <a:spLocks noGrp="1"/>
          </p:cNvSpPr>
          <p:nvPr>
            <p:ph type="sldNum" sz="quarter" idx="7"/>
          </p:nvPr>
        </p:nvSpPr>
        <p:spPr/>
        <p:txBody>
          <a:bodyPr lIns="0" tIns="0" rIns="0" bIns="0"/>
          <a:lstStyle>
            <a:lvl1pPr>
              <a:defRPr sz="1100" b="0" i="0">
                <a:solidFill>
                  <a:srgbClr val="002B49"/>
                </a:solidFill>
                <a:latin typeface="GuardianSans-Light"/>
                <a:cs typeface="GuardianSans-Light"/>
              </a:defRPr>
            </a:lvl1pPr>
          </a:lstStyle>
          <a:p>
            <a:pPr marL="25400">
              <a:lnSpc>
                <a:spcPct val="100000"/>
              </a:lnSpc>
              <a:spcBef>
                <a:spcPts val="14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4" name="Holder 4"/>
          <p:cNvSpPr>
            <a:spLocks noGrp="1"/>
          </p:cNvSpPr>
          <p:nvPr>
            <p:ph type="sldNum" sz="quarter" idx="7"/>
          </p:nvPr>
        </p:nvSpPr>
        <p:spPr/>
        <p:txBody>
          <a:bodyPr lIns="0" tIns="0" rIns="0" bIns="0"/>
          <a:lstStyle>
            <a:lvl1pPr>
              <a:defRPr sz="1100" b="0" i="0">
                <a:solidFill>
                  <a:srgbClr val="002B49"/>
                </a:solidFill>
                <a:latin typeface="GuardianSans-Light"/>
                <a:cs typeface="GuardianSans-Light"/>
              </a:defRPr>
            </a:lvl1pPr>
          </a:lstStyle>
          <a:p>
            <a:pPr marL="25400">
              <a:lnSpc>
                <a:spcPct val="100000"/>
              </a:lnSpc>
              <a:spcBef>
                <a:spcPts val="140"/>
              </a:spcBef>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07649" y="0"/>
            <a:ext cx="8497150" cy="97536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4521200" cy="9753600"/>
          </a:xfrm>
          <a:custGeom>
            <a:avLst/>
            <a:gdLst/>
            <a:ahLst/>
            <a:cxnLst/>
            <a:rect l="l" t="t" r="r" b="b"/>
            <a:pathLst>
              <a:path w="4521200" h="9753600">
                <a:moveTo>
                  <a:pt x="0" y="9753600"/>
                </a:moveTo>
                <a:lnTo>
                  <a:pt x="4521200" y="9753600"/>
                </a:lnTo>
                <a:lnTo>
                  <a:pt x="4521200" y="0"/>
                </a:lnTo>
                <a:lnTo>
                  <a:pt x="0" y="0"/>
                </a:lnTo>
                <a:lnTo>
                  <a:pt x="0" y="9753600"/>
                </a:lnTo>
                <a:close/>
              </a:path>
            </a:pathLst>
          </a:custGeom>
          <a:solidFill>
            <a:srgbClr val="00ADA6"/>
          </a:solidFill>
        </p:spPr>
        <p:txBody>
          <a:bodyPr wrap="square" lIns="0" tIns="0" rIns="0" bIns="0" rtlCol="0"/>
          <a:lstStyle/>
          <a:p>
            <a:endParaRPr/>
          </a:p>
        </p:txBody>
      </p:sp>
      <p:sp>
        <p:nvSpPr>
          <p:cNvPr id="18" name="bk object 18"/>
          <p:cNvSpPr/>
          <p:nvPr/>
        </p:nvSpPr>
        <p:spPr>
          <a:xfrm>
            <a:off x="812827" y="8383378"/>
            <a:ext cx="2717800" cy="920750"/>
          </a:xfrm>
          <a:custGeom>
            <a:avLst/>
            <a:gdLst/>
            <a:ahLst/>
            <a:cxnLst/>
            <a:rect l="l" t="t" r="r" b="b"/>
            <a:pathLst>
              <a:path w="2717800" h="920750">
                <a:moveTo>
                  <a:pt x="2060934" y="722426"/>
                </a:moveTo>
                <a:lnTo>
                  <a:pt x="632155" y="722426"/>
                </a:lnTo>
                <a:lnTo>
                  <a:pt x="648691" y="722439"/>
                </a:lnTo>
                <a:lnTo>
                  <a:pt x="665141" y="727341"/>
                </a:lnTo>
                <a:lnTo>
                  <a:pt x="949471" y="801584"/>
                </a:lnTo>
                <a:lnTo>
                  <a:pt x="1131138" y="839565"/>
                </a:lnTo>
                <a:lnTo>
                  <a:pt x="1331264" y="869440"/>
                </a:lnTo>
                <a:lnTo>
                  <a:pt x="1637957" y="906868"/>
                </a:lnTo>
                <a:lnTo>
                  <a:pt x="1667132" y="920340"/>
                </a:lnTo>
                <a:lnTo>
                  <a:pt x="1698051" y="918771"/>
                </a:lnTo>
                <a:lnTo>
                  <a:pt x="1749790" y="896710"/>
                </a:lnTo>
                <a:lnTo>
                  <a:pt x="1841423" y="848702"/>
                </a:lnTo>
                <a:lnTo>
                  <a:pt x="2060934" y="722426"/>
                </a:lnTo>
                <a:close/>
              </a:path>
              <a:path w="2717800" h="920750">
                <a:moveTo>
                  <a:pt x="631964" y="0"/>
                </a:moveTo>
                <a:lnTo>
                  <a:pt x="480586" y="4193"/>
                </a:lnTo>
                <a:lnTo>
                  <a:pt x="364297" y="48644"/>
                </a:lnTo>
                <a:lnTo>
                  <a:pt x="223851" y="172100"/>
                </a:lnTo>
                <a:lnTo>
                  <a:pt x="0" y="413308"/>
                </a:lnTo>
                <a:lnTo>
                  <a:pt x="400164" y="909510"/>
                </a:lnTo>
                <a:lnTo>
                  <a:pt x="417371" y="884205"/>
                </a:lnTo>
                <a:lnTo>
                  <a:pt x="465381" y="826441"/>
                </a:lnTo>
                <a:lnTo>
                  <a:pt x="538781" y="763440"/>
                </a:lnTo>
                <a:lnTo>
                  <a:pt x="632155" y="722426"/>
                </a:lnTo>
                <a:lnTo>
                  <a:pt x="2060934" y="722426"/>
                </a:lnTo>
                <a:lnTo>
                  <a:pt x="2502668" y="468314"/>
                </a:lnTo>
                <a:lnTo>
                  <a:pt x="1694679" y="468314"/>
                </a:lnTo>
                <a:lnTo>
                  <a:pt x="1679740" y="465277"/>
                </a:lnTo>
                <a:lnTo>
                  <a:pt x="1331887" y="299834"/>
                </a:lnTo>
                <a:lnTo>
                  <a:pt x="1544612" y="269671"/>
                </a:lnTo>
                <a:lnTo>
                  <a:pt x="1584370" y="261658"/>
                </a:lnTo>
                <a:lnTo>
                  <a:pt x="1629608" y="241056"/>
                </a:lnTo>
                <a:lnTo>
                  <a:pt x="1674860" y="211096"/>
                </a:lnTo>
                <a:lnTo>
                  <a:pt x="1714661" y="175007"/>
                </a:lnTo>
                <a:lnTo>
                  <a:pt x="1743547" y="136022"/>
                </a:lnTo>
                <a:lnTo>
                  <a:pt x="1756054" y="97370"/>
                </a:lnTo>
                <a:lnTo>
                  <a:pt x="1756679" y="58341"/>
                </a:lnTo>
                <a:lnTo>
                  <a:pt x="1748351" y="36172"/>
                </a:lnTo>
                <a:lnTo>
                  <a:pt x="917022" y="36172"/>
                </a:lnTo>
                <a:lnTo>
                  <a:pt x="680796" y="12484"/>
                </a:lnTo>
                <a:lnTo>
                  <a:pt x="669185" y="8499"/>
                </a:lnTo>
                <a:lnTo>
                  <a:pt x="660290" y="4551"/>
                </a:lnTo>
                <a:lnTo>
                  <a:pt x="649440" y="1448"/>
                </a:lnTo>
                <a:lnTo>
                  <a:pt x="631964" y="0"/>
                </a:lnTo>
                <a:close/>
              </a:path>
              <a:path w="2717800" h="920750">
                <a:moveTo>
                  <a:pt x="2567127" y="244208"/>
                </a:moveTo>
                <a:lnTo>
                  <a:pt x="2512302" y="251285"/>
                </a:lnTo>
                <a:lnTo>
                  <a:pt x="2472787" y="260126"/>
                </a:lnTo>
                <a:lnTo>
                  <a:pt x="2426653" y="271857"/>
                </a:lnTo>
                <a:lnTo>
                  <a:pt x="2374986" y="285994"/>
                </a:lnTo>
                <a:lnTo>
                  <a:pt x="2318876" y="302052"/>
                </a:lnTo>
                <a:lnTo>
                  <a:pt x="2009714" y="394208"/>
                </a:lnTo>
                <a:lnTo>
                  <a:pt x="1892996" y="427568"/>
                </a:lnTo>
                <a:lnTo>
                  <a:pt x="1840474" y="441561"/>
                </a:lnTo>
                <a:lnTo>
                  <a:pt x="1793295" y="453116"/>
                </a:lnTo>
                <a:lnTo>
                  <a:pt x="1752544" y="461750"/>
                </a:lnTo>
                <a:lnTo>
                  <a:pt x="1694679" y="468314"/>
                </a:lnTo>
                <a:lnTo>
                  <a:pt x="2502668" y="468314"/>
                </a:lnTo>
                <a:lnTo>
                  <a:pt x="2622461" y="399402"/>
                </a:lnTo>
                <a:lnTo>
                  <a:pt x="2678214" y="394289"/>
                </a:lnTo>
                <a:lnTo>
                  <a:pt x="2708230" y="382190"/>
                </a:lnTo>
                <a:lnTo>
                  <a:pt x="2717740" y="364878"/>
                </a:lnTo>
                <a:lnTo>
                  <a:pt x="2711976" y="344127"/>
                </a:lnTo>
                <a:lnTo>
                  <a:pt x="2696170" y="321712"/>
                </a:lnTo>
                <a:lnTo>
                  <a:pt x="2655354" y="278980"/>
                </a:lnTo>
                <a:lnTo>
                  <a:pt x="2613336" y="255146"/>
                </a:lnTo>
                <a:lnTo>
                  <a:pt x="2588102" y="247391"/>
                </a:lnTo>
                <a:lnTo>
                  <a:pt x="2567127" y="244208"/>
                </a:lnTo>
                <a:close/>
              </a:path>
              <a:path w="2717800" h="920750">
                <a:moveTo>
                  <a:pt x="1595005" y="10502"/>
                </a:moveTo>
                <a:lnTo>
                  <a:pt x="1483287" y="18811"/>
                </a:lnTo>
                <a:lnTo>
                  <a:pt x="1220906" y="32824"/>
                </a:lnTo>
                <a:lnTo>
                  <a:pt x="917022" y="36172"/>
                </a:lnTo>
                <a:lnTo>
                  <a:pt x="1748351" y="36172"/>
                </a:lnTo>
                <a:lnTo>
                  <a:pt x="1747657" y="34325"/>
                </a:lnTo>
                <a:lnTo>
                  <a:pt x="1722224" y="21138"/>
                </a:lnTo>
                <a:lnTo>
                  <a:pt x="1673612" y="14596"/>
                </a:lnTo>
                <a:lnTo>
                  <a:pt x="1595005" y="10502"/>
                </a:lnTo>
                <a:close/>
              </a:path>
            </a:pathLst>
          </a:custGeom>
          <a:solidFill>
            <a:srgbClr val="FFFFFF">
              <a:alpha val="29998"/>
            </a:srgbClr>
          </a:solidFill>
        </p:spPr>
        <p:txBody>
          <a:bodyPr wrap="square" lIns="0" tIns="0" rIns="0" bIns="0" rtlCol="0"/>
          <a:lstStyle/>
          <a:p>
            <a:endParaRPr/>
          </a:p>
        </p:txBody>
      </p:sp>
      <p:sp>
        <p:nvSpPr>
          <p:cNvPr id="19" name="bk object 19"/>
          <p:cNvSpPr/>
          <p:nvPr/>
        </p:nvSpPr>
        <p:spPr>
          <a:xfrm>
            <a:off x="2156446" y="7239000"/>
            <a:ext cx="477520" cy="869950"/>
          </a:xfrm>
          <a:custGeom>
            <a:avLst/>
            <a:gdLst/>
            <a:ahLst/>
            <a:cxnLst/>
            <a:rect l="l" t="t" r="r" b="b"/>
            <a:pathLst>
              <a:path w="477519" h="869950">
                <a:moveTo>
                  <a:pt x="34086" y="594093"/>
                </a:moveTo>
                <a:lnTo>
                  <a:pt x="0" y="717994"/>
                </a:lnTo>
                <a:lnTo>
                  <a:pt x="34540" y="735337"/>
                </a:lnTo>
                <a:lnTo>
                  <a:pt x="77909" y="750231"/>
                </a:lnTo>
                <a:lnTo>
                  <a:pt x="127339" y="761237"/>
                </a:lnTo>
                <a:lnTo>
                  <a:pt x="180060" y="766914"/>
                </a:lnTo>
                <a:lnTo>
                  <a:pt x="178269" y="867981"/>
                </a:lnTo>
                <a:lnTo>
                  <a:pt x="283616" y="869822"/>
                </a:lnTo>
                <a:lnTo>
                  <a:pt x="285508" y="761339"/>
                </a:lnTo>
                <a:lnTo>
                  <a:pt x="341825" y="747001"/>
                </a:lnTo>
                <a:lnTo>
                  <a:pt x="388897" y="723966"/>
                </a:lnTo>
                <a:lnTo>
                  <a:pt x="426348" y="693437"/>
                </a:lnTo>
                <a:lnTo>
                  <a:pt x="453802" y="656616"/>
                </a:lnTo>
                <a:lnTo>
                  <a:pt x="458932" y="644029"/>
                </a:lnTo>
                <a:lnTo>
                  <a:pt x="209892" y="644029"/>
                </a:lnTo>
                <a:lnTo>
                  <a:pt x="159477" y="639118"/>
                </a:lnTo>
                <a:lnTo>
                  <a:pt x="112664" y="627676"/>
                </a:lnTo>
                <a:lnTo>
                  <a:pt x="70514" y="611927"/>
                </a:lnTo>
                <a:lnTo>
                  <a:pt x="34086" y="594093"/>
                </a:lnTo>
                <a:close/>
              </a:path>
              <a:path w="477519" h="869950">
                <a:moveTo>
                  <a:pt x="198831" y="0"/>
                </a:moveTo>
                <a:lnTo>
                  <a:pt x="197053" y="101053"/>
                </a:lnTo>
                <a:lnTo>
                  <a:pt x="143510" y="115039"/>
                </a:lnTo>
                <a:lnTo>
                  <a:pt x="98449" y="137092"/>
                </a:lnTo>
                <a:lnTo>
                  <a:pt x="62363" y="166276"/>
                </a:lnTo>
                <a:lnTo>
                  <a:pt x="35742" y="201654"/>
                </a:lnTo>
                <a:lnTo>
                  <a:pt x="19079" y="242291"/>
                </a:lnTo>
                <a:lnTo>
                  <a:pt x="12865" y="287248"/>
                </a:lnTo>
                <a:lnTo>
                  <a:pt x="18316" y="335025"/>
                </a:lnTo>
                <a:lnTo>
                  <a:pt x="35714" y="375737"/>
                </a:lnTo>
                <a:lnTo>
                  <a:pt x="63922" y="410251"/>
                </a:lnTo>
                <a:lnTo>
                  <a:pt x="101800" y="439437"/>
                </a:lnTo>
                <a:lnTo>
                  <a:pt x="148212" y="464166"/>
                </a:lnTo>
                <a:lnTo>
                  <a:pt x="202018" y="485305"/>
                </a:lnTo>
                <a:lnTo>
                  <a:pt x="252501" y="506650"/>
                </a:lnTo>
                <a:lnTo>
                  <a:pt x="287208" y="528310"/>
                </a:lnTo>
                <a:lnTo>
                  <a:pt x="307112" y="552099"/>
                </a:lnTo>
                <a:lnTo>
                  <a:pt x="313181" y="579831"/>
                </a:lnTo>
                <a:lnTo>
                  <a:pt x="305249" y="607966"/>
                </a:lnTo>
                <a:lnTo>
                  <a:pt x="283992" y="628289"/>
                </a:lnTo>
                <a:lnTo>
                  <a:pt x="251508" y="640433"/>
                </a:lnTo>
                <a:lnTo>
                  <a:pt x="209892" y="644029"/>
                </a:lnTo>
                <a:lnTo>
                  <a:pt x="458932" y="644029"/>
                </a:lnTo>
                <a:lnTo>
                  <a:pt x="470883" y="614706"/>
                </a:lnTo>
                <a:lnTo>
                  <a:pt x="477215" y="568909"/>
                </a:lnTo>
                <a:lnTo>
                  <a:pt x="473644" y="523420"/>
                </a:lnTo>
                <a:lnTo>
                  <a:pt x="460783" y="483390"/>
                </a:lnTo>
                <a:lnTo>
                  <a:pt x="437965" y="448213"/>
                </a:lnTo>
                <a:lnTo>
                  <a:pt x="404522" y="417285"/>
                </a:lnTo>
                <a:lnTo>
                  <a:pt x="359784" y="390002"/>
                </a:lnTo>
                <a:lnTo>
                  <a:pt x="246029" y="341032"/>
                </a:lnTo>
                <a:lnTo>
                  <a:pt x="207079" y="318719"/>
                </a:lnTo>
                <a:lnTo>
                  <a:pt x="184885" y="296501"/>
                </a:lnTo>
                <a:lnTo>
                  <a:pt x="178092" y="272059"/>
                </a:lnTo>
                <a:lnTo>
                  <a:pt x="182889" y="250268"/>
                </a:lnTo>
                <a:lnTo>
                  <a:pt x="198107" y="231444"/>
                </a:lnTo>
                <a:lnTo>
                  <a:pt x="226183" y="218431"/>
                </a:lnTo>
                <a:lnTo>
                  <a:pt x="269557" y="214071"/>
                </a:lnTo>
                <a:lnTo>
                  <a:pt x="432823" y="214071"/>
                </a:lnTo>
                <a:lnTo>
                  <a:pt x="455091" y="133273"/>
                </a:lnTo>
                <a:lnTo>
                  <a:pt x="426262" y="120997"/>
                </a:lnTo>
                <a:lnTo>
                  <a:pt x="391528" y="109815"/>
                </a:lnTo>
                <a:lnTo>
                  <a:pt x="350164" y="100907"/>
                </a:lnTo>
                <a:lnTo>
                  <a:pt x="301447" y="95453"/>
                </a:lnTo>
                <a:lnTo>
                  <a:pt x="303098" y="1841"/>
                </a:lnTo>
                <a:lnTo>
                  <a:pt x="198831" y="0"/>
                </a:lnTo>
                <a:close/>
              </a:path>
              <a:path w="477519" h="869950">
                <a:moveTo>
                  <a:pt x="432823" y="214071"/>
                </a:moveTo>
                <a:lnTo>
                  <a:pt x="269557" y="214071"/>
                </a:lnTo>
                <a:lnTo>
                  <a:pt x="321865" y="219002"/>
                </a:lnTo>
                <a:lnTo>
                  <a:pt x="364283" y="229441"/>
                </a:lnTo>
                <a:lnTo>
                  <a:pt x="397477" y="241913"/>
                </a:lnTo>
                <a:lnTo>
                  <a:pt x="422109" y="252945"/>
                </a:lnTo>
                <a:lnTo>
                  <a:pt x="432823" y="214071"/>
                </a:lnTo>
                <a:close/>
              </a:path>
            </a:pathLst>
          </a:custGeom>
          <a:solidFill>
            <a:srgbClr val="FFFFFF">
              <a:alpha val="29998"/>
            </a:srgbClr>
          </a:solidFill>
        </p:spPr>
        <p:txBody>
          <a:bodyPr wrap="square" lIns="0" tIns="0" rIns="0" bIns="0" rtlCol="0"/>
          <a:lstStyle/>
          <a:p>
            <a:endParaRPr/>
          </a:p>
        </p:txBody>
      </p:sp>
      <p:sp>
        <p:nvSpPr>
          <p:cNvPr id="2" name="Holder 2"/>
          <p:cNvSpPr>
            <a:spLocks noGrp="1"/>
          </p:cNvSpPr>
          <p:nvPr>
            <p:ph type="ctrTitle"/>
          </p:nvPr>
        </p:nvSpPr>
        <p:spPr>
          <a:xfrm>
            <a:off x="889000" y="829814"/>
            <a:ext cx="11226800" cy="7264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6" name="Holder 6"/>
          <p:cNvSpPr>
            <a:spLocks noGrp="1"/>
          </p:cNvSpPr>
          <p:nvPr>
            <p:ph type="sldNum" sz="quarter" idx="7"/>
          </p:nvPr>
        </p:nvSpPr>
        <p:spPr/>
        <p:txBody>
          <a:bodyPr lIns="0" tIns="0" rIns="0" bIns="0"/>
          <a:lstStyle>
            <a:lvl1pPr>
              <a:defRPr sz="1100" b="0" i="0">
                <a:solidFill>
                  <a:srgbClr val="0E497B"/>
                </a:solidFill>
                <a:latin typeface="GuardianSans-Light"/>
                <a:cs typeface="GuardianSans-Light"/>
              </a:defRPr>
            </a:lvl1pPr>
          </a:lstStyle>
          <a:p>
            <a:pPr marL="60960">
              <a:lnSpc>
                <a:spcPct val="100000"/>
              </a:lnSpc>
              <a:spcBef>
                <a:spcPts val="140"/>
              </a:spcBef>
            </a:pPr>
            <a:fld id="{81D60167-4931-47E6-BA6A-407CBD079E47}" type="slidenum">
              <a:rPr dirty="0"/>
              <a:t>‹#›</a:t>
            </a:fld>
            <a:endParaRPr dirty="0"/>
          </a:p>
        </p:txBody>
      </p:sp>
    </p:spTree>
    <p:extLst>
      <p:ext uri="{BB962C8B-B14F-4D97-AF65-F5344CB8AC3E}">
        <p14:creationId xmlns:p14="http://schemas.microsoft.com/office/powerpoint/2010/main" val="2314186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0" i="0">
                <a:solidFill>
                  <a:srgbClr val="002B49"/>
                </a:solidFill>
                <a:latin typeface="GuardianSans-Light"/>
                <a:cs typeface="GuardianSans-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6" name="Holder 6"/>
          <p:cNvSpPr>
            <a:spLocks noGrp="1"/>
          </p:cNvSpPr>
          <p:nvPr>
            <p:ph type="sldNum" sz="quarter" idx="7"/>
          </p:nvPr>
        </p:nvSpPr>
        <p:spPr/>
        <p:txBody>
          <a:bodyPr lIns="0" tIns="0" rIns="0" bIns="0"/>
          <a:lstStyle>
            <a:lvl1pPr>
              <a:defRPr sz="1100" b="0" i="0">
                <a:solidFill>
                  <a:srgbClr val="0E497B"/>
                </a:solidFill>
                <a:latin typeface="GuardianSans-Light"/>
                <a:cs typeface="GuardianSans-Light"/>
              </a:defRPr>
            </a:lvl1pPr>
          </a:lstStyle>
          <a:p>
            <a:pPr marL="60960">
              <a:lnSpc>
                <a:spcPct val="100000"/>
              </a:lnSpc>
              <a:spcBef>
                <a:spcPts val="140"/>
              </a:spcBef>
            </a:pPr>
            <a:fld id="{81D60167-4931-47E6-BA6A-407CBD079E47}" type="slidenum">
              <a:rPr dirty="0"/>
              <a:t>‹#›</a:t>
            </a:fld>
            <a:endParaRPr dirty="0"/>
          </a:p>
        </p:txBody>
      </p:sp>
    </p:spTree>
    <p:extLst>
      <p:ext uri="{BB962C8B-B14F-4D97-AF65-F5344CB8AC3E}">
        <p14:creationId xmlns:p14="http://schemas.microsoft.com/office/powerpoint/2010/main" val="308974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0" i="0">
                <a:solidFill>
                  <a:srgbClr val="002B49"/>
                </a:solidFill>
                <a:latin typeface="GuardianSans-Light"/>
                <a:cs typeface="GuardianSans-Light"/>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891714" y="2675108"/>
            <a:ext cx="4556759" cy="5283834"/>
          </a:xfrm>
          <a:prstGeom prst="rect">
            <a:avLst/>
          </a:prstGeom>
        </p:spPr>
        <p:txBody>
          <a:bodyPr wrap="square" lIns="0" tIns="0" rIns="0" bIns="0">
            <a:spAutoFit/>
          </a:bodyPr>
          <a:lstStyle>
            <a:lvl1pPr>
              <a:defRPr sz="2600" b="0" i="0">
                <a:solidFill>
                  <a:srgbClr val="0E497B"/>
                </a:solidFill>
                <a:latin typeface="GuardianSans-Medium"/>
                <a:cs typeface="GuardianSans-Medium"/>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7" name="Holder 7"/>
          <p:cNvSpPr>
            <a:spLocks noGrp="1"/>
          </p:cNvSpPr>
          <p:nvPr>
            <p:ph type="sldNum" sz="quarter" idx="7"/>
          </p:nvPr>
        </p:nvSpPr>
        <p:spPr/>
        <p:txBody>
          <a:bodyPr lIns="0" tIns="0" rIns="0" bIns="0"/>
          <a:lstStyle>
            <a:lvl1pPr>
              <a:defRPr sz="1100" b="0" i="0">
                <a:solidFill>
                  <a:srgbClr val="0E497B"/>
                </a:solidFill>
                <a:latin typeface="GuardianSans-Light"/>
                <a:cs typeface="GuardianSans-Light"/>
              </a:defRPr>
            </a:lvl1pPr>
          </a:lstStyle>
          <a:p>
            <a:pPr marL="60960">
              <a:lnSpc>
                <a:spcPct val="100000"/>
              </a:lnSpc>
              <a:spcBef>
                <a:spcPts val="140"/>
              </a:spcBef>
            </a:pPr>
            <a:fld id="{81D60167-4931-47E6-BA6A-407CBD079E47}" type="slidenum">
              <a:rPr dirty="0"/>
              <a:t>‹#›</a:t>
            </a:fld>
            <a:endParaRPr dirty="0"/>
          </a:p>
        </p:txBody>
      </p:sp>
    </p:spTree>
    <p:extLst>
      <p:ext uri="{BB962C8B-B14F-4D97-AF65-F5344CB8AC3E}">
        <p14:creationId xmlns:p14="http://schemas.microsoft.com/office/powerpoint/2010/main" val="161275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0" i="0">
                <a:solidFill>
                  <a:srgbClr val="002B49"/>
                </a:solidFill>
                <a:latin typeface="GuardianSans-Light"/>
                <a:cs typeface="GuardianSans-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5" name="Holder 5"/>
          <p:cNvSpPr>
            <a:spLocks noGrp="1"/>
          </p:cNvSpPr>
          <p:nvPr>
            <p:ph type="sldNum" sz="quarter" idx="7"/>
          </p:nvPr>
        </p:nvSpPr>
        <p:spPr/>
        <p:txBody>
          <a:bodyPr lIns="0" tIns="0" rIns="0" bIns="0"/>
          <a:lstStyle>
            <a:lvl1pPr>
              <a:defRPr sz="1100" b="0" i="0">
                <a:solidFill>
                  <a:srgbClr val="0E497B"/>
                </a:solidFill>
                <a:latin typeface="GuardianSans-Light"/>
                <a:cs typeface="GuardianSans-Light"/>
              </a:defRPr>
            </a:lvl1pPr>
          </a:lstStyle>
          <a:p>
            <a:pPr marL="60960">
              <a:lnSpc>
                <a:spcPct val="100000"/>
              </a:lnSpc>
              <a:spcBef>
                <a:spcPts val="140"/>
              </a:spcBef>
            </a:pPr>
            <a:fld id="{81D60167-4931-47E6-BA6A-407CBD079E47}" type="slidenum">
              <a:rPr dirty="0"/>
              <a:t>‹#›</a:t>
            </a:fld>
            <a:endParaRPr dirty="0"/>
          </a:p>
        </p:txBody>
      </p:sp>
    </p:spTree>
    <p:extLst>
      <p:ext uri="{BB962C8B-B14F-4D97-AF65-F5344CB8AC3E}">
        <p14:creationId xmlns:p14="http://schemas.microsoft.com/office/powerpoint/2010/main" val="3783651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8788400"/>
            <a:ext cx="13004800" cy="965200"/>
          </a:xfrm>
          <a:custGeom>
            <a:avLst/>
            <a:gdLst/>
            <a:ahLst/>
            <a:cxnLst/>
            <a:rect l="l" t="t" r="r" b="b"/>
            <a:pathLst>
              <a:path w="13004800" h="965200">
                <a:moveTo>
                  <a:pt x="0" y="0"/>
                </a:moveTo>
                <a:lnTo>
                  <a:pt x="0" y="965200"/>
                </a:lnTo>
                <a:lnTo>
                  <a:pt x="13004800" y="965200"/>
                </a:lnTo>
                <a:lnTo>
                  <a:pt x="13004800" y="0"/>
                </a:lnTo>
                <a:lnTo>
                  <a:pt x="0" y="0"/>
                </a:lnTo>
                <a:close/>
              </a:path>
            </a:pathLst>
          </a:custGeom>
          <a:solidFill>
            <a:srgbClr val="EDF0F3"/>
          </a:solidFill>
        </p:spPr>
        <p:txBody>
          <a:bodyPr wrap="square" lIns="0" tIns="0" rIns="0" bIns="0" rtlCol="0"/>
          <a:lstStyle/>
          <a:p>
            <a:endParaRPr/>
          </a:p>
        </p:txBody>
      </p:sp>
      <p:sp>
        <p:nvSpPr>
          <p:cNvPr id="2" name="Holder 2"/>
          <p:cNvSpPr>
            <a:spLocks noGrp="1"/>
          </p:cNvSpPr>
          <p:nvPr>
            <p:ph type="title"/>
          </p:nvPr>
        </p:nvSpPr>
        <p:spPr>
          <a:xfrm>
            <a:off x="2436567" y="3840474"/>
            <a:ext cx="8131665" cy="1778000"/>
          </a:xfrm>
          <a:prstGeom prst="rect">
            <a:avLst/>
          </a:prstGeom>
        </p:spPr>
        <p:txBody>
          <a:bodyPr wrap="square" lIns="0" tIns="0" rIns="0" bIns="0">
            <a:spAutoFit/>
          </a:bodyPr>
          <a:lstStyle>
            <a:lvl1pPr>
              <a:defRPr sz="6000" b="0" i="0">
                <a:solidFill>
                  <a:schemeClr val="bg1"/>
                </a:solidFill>
                <a:latin typeface="GuardianSans-Light"/>
                <a:cs typeface="GuardianSans-Light"/>
              </a:defRPr>
            </a:lvl1pPr>
          </a:lstStyle>
          <a:p>
            <a:endParaRPr/>
          </a:p>
        </p:txBody>
      </p:sp>
      <p:sp>
        <p:nvSpPr>
          <p:cNvPr id="3" name="Holder 3"/>
          <p:cNvSpPr>
            <a:spLocks noGrp="1"/>
          </p:cNvSpPr>
          <p:nvPr>
            <p:ph type="body" idx="1"/>
          </p:nvPr>
        </p:nvSpPr>
        <p:spPr>
          <a:xfrm>
            <a:off x="914400" y="2193287"/>
            <a:ext cx="11176000" cy="19812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6" name="Holder 6"/>
          <p:cNvSpPr>
            <a:spLocks noGrp="1"/>
          </p:cNvSpPr>
          <p:nvPr>
            <p:ph type="sldNum" sz="quarter" idx="7"/>
          </p:nvPr>
        </p:nvSpPr>
        <p:spPr>
          <a:xfrm>
            <a:off x="12192000" y="9168751"/>
            <a:ext cx="205740" cy="200025"/>
          </a:xfrm>
          <a:prstGeom prst="rect">
            <a:avLst/>
          </a:prstGeom>
        </p:spPr>
        <p:txBody>
          <a:bodyPr wrap="square" lIns="0" tIns="0" rIns="0" bIns="0">
            <a:spAutoFit/>
          </a:bodyPr>
          <a:lstStyle>
            <a:lvl1pPr>
              <a:defRPr sz="1100" b="0" i="0">
                <a:solidFill>
                  <a:srgbClr val="002B49"/>
                </a:solidFill>
                <a:latin typeface="GuardianSans-Light"/>
                <a:cs typeface="GuardianSans-Light"/>
              </a:defRPr>
            </a:lvl1pPr>
          </a:lstStyle>
          <a:p>
            <a:pPr marL="25400">
              <a:lnSpc>
                <a:spcPct val="100000"/>
              </a:lnSpc>
              <a:spcBef>
                <a:spcPts val="14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8788400"/>
            <a:ext cx="13004800" cy="965200"/>
          </a:xfrm>
          <a:custGeom>
            <a:avLst/>
            <a:gdLst/>
            <a:ahLst/>
            <a:cxnLst/>
            <a:rect l="l" t="t" r="r" b="b"/>
            <a:pathLst>
              <a:path w="13004800" h="965200">
                <a:moveTo>
                  <a:pt x="0" y="0"/>
                </a:moveTo>
                <a:lnTo>
                  <a:pt x="0" y="965200"/>
                </a:lnTo>
                <a:lnTo>
                  <a:pt x="13004800" y="965200"/>
                </a:lnTo>
                <a:lnTo>
                  <a:pt x="13004800" y="0"/>
                </a:lnTo>
                <a:lnTo>
                  <a:pt x="0" y="0"/>
                </a:lnTo>
                <a:close/>
              </a:path>
            </a:pathLst>
          </a:custGeom>
          <a:solidFill>
            <a:srgbClr val="EDF0F3"/>
          </a:solidFill>
        </p:spPr>
        <p:txBody>
          <a:bodyPr wrap="square" lIns="0" tIns="0" rIns="0" bIns="0" rtlCol="0"/>
          <a:lstStyle/>
          <a:p>
            <a:endParaRPr/>
          </a:p>
        </p:txBody>
      </p:sp>
      <p:sp>
        <p:nvSpPr>
          <p:cNvPr id="2" name="Holder 2"/>
          <p:cNvSpPr>
            <a:spLocks noGrp="1"/>
          </p:cNvSpPr>
          <p:nvPr>
            <p:ph type="title"/>
          </p:nvPr>
        </p:nvSpPr>
        <p:spPr>
          <a:xfrm>
            <a:off x="8953500" y="848484"/>
            <a:ext cx="3389629" cy="1763395"/>
          </a:xfrm>
          <a:prstGeom prst="rect">
            <a:avLst/>
          </a:prstGeom>
        </p:spPr>
        <p:txBody>
          <a:bodyPr wrap="square" lIns="0" tIns="0" rIns="0" bIns="0">
            <a:spAutoFit/>
          </a:bodyPr>
          <a:lstStyle>
            <a:lvl1pPr>
              <a:defRPr sz="3900" b="0" i="0">
                <a:solidFill>
                  <a:srgbClr val="002B49"/>
                </a:solidFill>
                <a:latin typeface="GuardianSans-Light"/>
                <a:cs typeface="GuardianSans-Light"/>
              </a:defRPr>
            </a:lvl1pPr>
          </a:lstStyle>
          <a:p>
            <a:endParaRPr/>
          </a:p>
        </p:txBody>
      </p:sp>
      <p:sp>
        <p:nvSpPr>
          <p:cNvPr id="3" name="Holder 3"/>
          <p:cNvSpPr>
            <a:spLocks noGrp="1"/>
          </p:cNvSpPr>
          <p:nvPr>
            <p:ph type="body" idx="1"/>
          </p:nvPr>
        </p:nvSpPr>
        <p:spPr>
          <a:xfrm>
            <a:off x="895350" y="2421760"/>
            <a:ext cx="11214100" cy="40392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6" name="Holder 6"/>
          <p:cNvSpPr>
            <a:spLocks noGrp="1"/>
          </p:cNvSpPr>
          <p:nvPr>
            <p:ph type="sldNum" sz="quarter" idx="7"/>
          </p:nvPr>
        </p:nvSpPr>
        <p:spPr>
          <a:xfrm>
            <a:off x="12486782" y="9160432"/>
            <a:ext cx="162559" cy="200025"/>
          </a:xfrm>
          <a:prstGeom prst="rect">
            <a:avLst/>
          </a:prstGeom>
        </p:spPr>
        <p:txBody>
          <a:bodyPr wrap="square" lIns="0" tIns="0" rIns="0" bIns="0">
            <a:spAutoFit/>
          </a:bodyPr>
          <a:lstStyle>
            <a:lvl1pPr>
              <a:defRPr sz="1100" b="0" i="0">
                <a:solidFill>
                  <a:srgbClr val="0E497B"/>
                </a:solidFill>
                <a:latin typeface="GuardianSans-Light"/>
                <a:cs typeface="GuardianSans-Light"/>
              </a:defRPr>
            </a:lvl1pPr>
          </a:lstStyle>
          <a:p>
            <a:pPr marL="60960">
              <a:lnSpc>
                <a:spcPct val="100000"/>
              </a:lnSpc>
              <a:spcBef>
                <a:spcPts val="140"/>
              </a:spcBef>
            </a:pPr>
            <a:fld id="{81D60167-4931-47E6-BA6A-407CBD079E47}" type="slidenum">
              <a:rPr dirty="0"/>
              <a:t>‹#›</a:t>
            </a:fld>
            <a:endParaRPr dirty="0"/>
          </a:p>
        </p:txBody>
      </p:sp>
    </p:spTree>
    <p:extLst>
      <p:ext uri="{BB962C8B-B14F-4D97-AF65-F5344CB8AC3E}">
        <p14:creationId xmlns:p14="http://schemas.microsoft.com/office/powerpoint/2010/main" val="356614807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19.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2757C3F-794E-A3DB-6AF9-EA447AAF38F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
            <a:ext cx="13045745" cy="7124701"/>
          </a:xfrm>
          <a:prstGeom prst="rect">
            <a:avLst/>
          </a:prstGeom>
        </p:spPr>
      </p:pic>
      <p:sp>
        <p:nvSpPr>
          <p:cNvPr id="3" name="object 3"/>
          <p:cNvSpPr/>
          <p:nvPr/>
        </p:nvSpPr>
        <p:spPr>
          <a:xfrm>
            <a:off x="9017000" y="9012959"/>
            <a:ext cx="498475" cy="423545"/>
          </a:xfrm>
          <a:custGeom>
            <a:avLst/>
            <a:gdLst/>
            <a:ahLst/>
            <a:cxnLst/>
            <a:rect l="l" t="t" r="r" b="b"/>
            <a:pathLst>
              <a:path w="498475" h="423545">
                <a:moveTo>
                  <a:pt x="262128" y="355599"/>
                </a:moveTo>
                <a:lnTo>
                  <a:pt x="236989" y="358139"/>
                </a:lnTo>
                <a:lnTo>
                  <a:pt x="209589" y="363219"/>
                </a:lnTo>
                <a:lnTo>
                  <a:pt x="182059" y="372109"/>
                </a:lnTo>
                <a:lnTo>
                  <a:pt x="156527" y="384809"/>
                </a:lnTo>
                <a:lnTo>
                  <a:pt x="156921" y="384809"/>
                </a:lnTo>
                <a:lnTo>
                  <a:pt x="171253" y="383539"/>
                </a:lnTo>
                <a:lnTo>
                  <a:pt x="193894" y="380999"/>
                </a:lnTo>
                <a:lnTo>
                  <a:pt x="255689" y="378459"/>
                </a:lnTo>
                <a:lnTo>
                  <a:pt x="338493" y="378459"/>
                </a:lnTo>
                <a:lnTo>
                  <a:pt x="338493" y="377189"/>
                </a:lnTo>
                <a:lnTo>
                  <a:pt x="332188" y="368299"/>
                </a:lnTo>
                <a:lnTo>
                  <a:pt x="315317" y="360679"/>
                </a:lnTo>
                <a:lnTo>
                  <a:pt x="290942" y="356869"/>
                </a:lnTo>
                <a:lnTo>
                  <a:pt x="262128" y="355599"/>
                </a:lnTo>
                <a:close/>
              </a:path>
              <a:path w="498475" h="423545">
                <a:moveTo>
                  <a:pt x="338493" y="378459"/>
                </a:moveTo>
                <a:lnTo>
                  <a:pt x="255689" y="378459"/>
                </a:lnTo>
                <a:lnTo>
                  <a:pt x="284667" y="379729"/>
                </a:lnTo>
                <a:lnTo>
                  <a:pt x="306752" y="382269"/>
                </a:lnTo>
                <a:lnTo>
                  <a:pt x="321965" y="384809"/>
                </a:lnTo>
                <a:lnTo>
                  <a:pt x="335915" y="384809"/>
                </a:lnTo>
                <a:lnTo>
                  <a:pt x="338493" y="382269"/>
                </a:lnTo>
                <a:lnTo>
                  <a:pt x="338493" y="378459"/>
                </a:lnTo>
                <a:close/>
              </a:path>
              <a:path w="498475" h="423545">
                <a:moveTo>
                  <a:pt x="138588" y="250189"/>
                </a:moveTo>
                <a:lnTo>
                  <a:pt x="87807" y="250189"/>
                </a:lnTo>
                <a:lnTo>
                  <a:pt x="115097" y="260349"/>
                </a:lnTo>
                <a:lnTo>
                  <a:pt x="137447" y="287019"/>
                </a:lnTo>
                <a:lnTo>
                  <a:pt x="153589" y="322579"/>
                </a:lnTo>
                <a:lnTo>
                  <a:pt x="162255" y="360679"/>
                </a:lnTo>
                <a:lnTo>
                  <a:pt x="163182" y="360679"/>
                </a:lnTo>
                <a:lnTo>
                  <a:pt x="164542" y="354329"/>
                </a:lnTo>
                <a:lnTo>
                  <a:pt x="165579" y="347979"/>
                </a:lnTo>
                <a:lnTo>
                  <a:pt x="166239" y="340359"/>
                </a:lnTo>
                <a:lnTo>
                  <a:pt x="166471" y="332739"/>
                </a:lnTo>
                <a:lnTo>
                  <a:pt x="161731" y="298449"/>
                </a:lnTo>
                <a:lnTo>
                  <a:pt x="147659" y="261619"/>
                </a:lnTo>
                <a:lnTo>
                  <a:pt x="138588" y="250189"/>
                </a:lnTo>
                <a:close/>
              </a:path>
              <a:path w="498475" h="423545">
                <a:moveTo>
                  <a:pt x="409016" y="222249"/>
                </a:moveTo>
                <a:lnTo>
                  <a:pt x="370387" y="238759"/>
                </a:lnTo>
                <a:lnTo>
                  <a:pt x="345906" y="278129"/>
                </a:lnTo>
                <a:lnTo>
                  <a:pt x="335203" y="323849"/>
                </a:lnTo>
                <a:lnTo>
                  <a:pt x="337908" y="360679"/>
                </a:lnTo>
                <a:lnTo>
                  <a:pt x="338670" y="360679"/>
                </a:lnTo>
                <a:lnTo>
                  <a:pt x="347793" y="321309"/>
                </a:lnTo>
                <a:lnTo>
                  <a:pt x="363732" y="285749"/>
                </a:lnTo>
                <a:lnTo>
                  <a:pt x="385460" y="260349"/>
                </a:lnTo>
                <a:lnTo>
                  <a:pt x="411949" y="250189"/>
                </a:lnTo>
                <a:lnTo>
                  <a:pt x="443653" y="250189"/>
                </a:lnTo>
                <a:lnTo>
                  <a:pt x="441894" y="240029"/>
                </a:lnTo>
                <a:lnTo>
                  <a:pt x="430253" y="227329"/>
                </a:lnTo>
                <a:lnTo>
                  <a:pt x="409016" y="222249"/>
                </a:lnTo>
                <a:close/>
              </a:path>
              <a:path w="498475" h="423545">
                <a:moveTo>
                  <a:pt x="179355" y="191769"/>
                </a:moveTo>
                <a:lnTo>
                  <a:pt x="122148" y="191769"/>
                </a:lnTo>
                <a:lnTo>
                  <a:pt x="148716" y="201929"/>
                </a:lnTo>
                <a:lnTo>
                  <a:pt x="171445" y="232409"/>
                </a:lnTo>
                <a:lnTo>
                  <a:pt x="188251" y="280669"/>
                </a:lnTo>
                <a:lnTo>
                  <a:pt x="197053" y="344169"/>
                </a:lnTo>
                <a:lnTo>
                  <a:pt x="198145" y="344169"/>
                </a:lnTo>
                <a:lnTo>
                  <a:pt x="201452" y="330199"/>
                </a:lnTo>
                <a:lnTo>
                  <a:pt x="203687" y="314959"/>
                </a:lnTo>
                <a:lnTo>
                  <a:pt x="204862" y="300989"/>
                </a:lnTo>
                <a:lnTo>
                  <a:pt x="204990" y="285749"/>
                </a:lnTo>
                <a:lnTo>
                  <a:pt x="199333" y="237489"/>
                </a:lnTo>
                <a:lnTo>
                  <a:pt x="183667" y="196849"/>
                </a:lnTo>
                <a:lnTo>
                  <a:pt x="179355" y="191769"/>
                </a:lnTo>
                <a:close/>
              </a:path>
              <a:path w="498475" h="423545">
                <a:moveTo>
                  <a:pt x="374624" y="157479"/>
                </a:moveTo>
                <a:lnTo>
                  <a:pt x="340755" y="170179"/>
                </a:lnTo>
                <a:lnTo>
                  <a:pt x="316722" y="201929"/>
                </a:lnTo>
                <a:lnTo>
                  <a:pt x="302620" y="246379"/>
                </a:lnTo>
                <a:lnTo>
                  <a:pt x="298542" y="295909"/>
                </a:lnTo>
                <a:lnTo>
                  <a:pt x="304584" y="342899"/>
                </a:lnTo>
                <a:lnTo>
                  <a:pt x="305422" y="342899"/>
                </a:lnTo>
                <a:lnTo>
                  <a:pt x="314644" y="276859"/>
                </a:lnTo>
                <a:lnTo>
                  <a:pt x="331387" y="229869"/>
                </a:lnTo>
                <a:lnTo>
                  <a:pt x="353721" y="200659"/>
                </a:lnTo>
                <a:lnTo>
                  <a:pt x="379717" y="190499"/>
                </a:lnTo>
                <a:lnTo>
                  <a:pt x="411949" y="190499"/>
                </a:lnTo>
                <a:lnTo>
                  <a:pt x="411949" y="189229"/>
                </a:lnTo>
                <a:lnTo>
                  <a:pt x="409248" y="177799"/>
                </a:lnTo>
                <a:lnTo>
                  <a:pt x="401635" y="167639"/>
                </a:lnTo>
                <a:lnTo>
                  <a:pt x="389848" y="160019"/>
                </a:lnTo>
                <a:lnTo>
                  <a:pt x="374624" y="157479"/>
                </a:lnTo>
                <a:close/>
              </a:path>
              <a:path w="498475" h="423545">
                <a:moveTo>
                  <a:pt x="164553" y="73659"/>
                </a:moveTo>
                <a:lnTo>
                  <a:pt x="79692" y="73659"/>
                </a:lnTo>
                <a:lnTo>
                  <a:pt x="114656" y="81279"/>
                </a:lnTo>
                <a:lnTo>
                  <a:pt x="149066" y="104139"/>
                </a:lnTo>
                <a:lnTo>
                  <a:pt x="180376" y="139699"/>
                </a:lnTo>
                <a:lnTo>
                  <a:pt x="206037" y="184149"/>
                </a:lnTo>
                <a:lnTo>
                  <a:pt x="223503" y="238759"/>
                </a:lnTo>
                <a:lnTo>
                  <a:pt x="230225" y="298449"/>
                </a:lnTo>
                <a:lnTo>
                  <a:pt x="230149" y="306069"/>
                </a:lnTo>
                <a:lnTo>
                  <a:pt x="229819" y="313689"/>
                </a:lnTo>
                <a:lnTo>
                  <a:pt x="229221" y="323849"/>
                </a:lnTo>
                <a:lnTo>
                  <a:pt x="228346" y="332739"/>
                </a:lnTo>
                <a:lnTo>
                  <a:pt x="229501" y="332739"/>
                </a:lnTo>
                <a:lnTo>
                  <a:pt x="234667" y="314959"/>
                </a:lnTo>
                <a:lnTo>
                  <a:pt x="238848" y="293369"/>
                </a:lnTo>
                <a:lnTo>
                  <a:pt x="241649" y="273049"/>
                </a:lnTo>
                <a:lnTo>
                  <a:pt x="242671" y="253999"/>
                </a:lnTo>
                <a:lnTo>
                  <a:pt x="236703" y="199389"/>
                </a:lnTo>
                <a:lnTo>
                  <a:pt x="219940" y="148589"/>
                </a:lnTo>
                <a:lnTo>
                  <a:pt x="194089" y="104139"/>
                </a:lnTo>
                <a:lnTo>
                  <a:pt x="164553" y="73659"/>
                </a:lnTo>
                <a:close/>
              </a:path>
              <a:path w="498475" h="423545">
                <a:moveTo>
                  <a:pt x="415594" y="35559"/>
                </a:moveTo>
                <a:lnTo>
                  <a:pt x="345820" y="55879"/>
                </a:lnTo>
                <a:lnTo>
                  <a:pt x="313470" y="83819"/>
                </a:lnTo>
                <a:lnTo>
                  <a:pt x="286728" y="123189"/>
                </a:lnTo>
                <a:lnTo>
                  <a:pt x="268529" y="175259"/>
                </a:lnTo>
                <a:lnTo>
                  <a:pt x="261810" y="241299"/>
                </a:lnTo>
                <a:lnTo>
                  <a:pt x="262463" y="262889"/>
                </a:lnTo>
                <a:lnTo>
                  <a:pt x="264369" y="284479"/>
                </a:lnTo>
                <a:lnTo>
                  <a:pt x="267532" y="308609"/>
                </a:lnTo>
                <a:lnTo>
                  <a:pt x="271957" y="332739"/>
                </a:lnTo>
                <a:lnTo>
                  <a:pt x="273113" y="332739"/>
                </a:lnTo>
                <a:lnTo>
                  <a:pt x="277054" y="261619"/>
                </a:lnTo>
                <a:lnTo>
                  <a:pt x="288153" y="201929"/>
                </a:lnTo>
                <a:lnTo>
                  <a:pt x="305330" y="152399"/>
                </a:lnTo>
                <a:lnTo>
                  <a:pt x="327500" y="115569"/>
                </a:lnTo>
                <a:lnTo>
                  <a:pt x="382489" y="73659"/>
                </a:lnTo>
                <a:lnTo>
                  <a:pt x="413143" y="68579"/>
                </a:lnTo>
                <a:lnTo>
                  <a:pt x="486782" y="68579"/>
                </a:lnTo>
                <a:lnTo>
                  <a:pt x="477939" y="55879"/>
                </a:lnTo>
                <a:lnTo>
                  <a:pt x="452304" y="40639"/>
                </a:lnTo>
                <a:lnTo>
                  <a:pt x="415594" y="35559"/>
                </a:lnTo>
                <a:close/>
              </a:path>
              <a:path w="498475" h="423545">
                <a:moveTo>
                  <a:pt x="92405" y="220979"/>
                </a:moveTo>
                <a:lnTo>
                  <a:pt x="70380" y="227329"/>
                </a:lnTo>
                <a:lnTo>
                  <a:pt x="58918" y="240029"/>
                </a:lnTo>
                <a:lnTo>
                  <a:pt x="56615" y="256539"/>
                </a:lnTo>
                <a:lnTo>
                  <a:pt x="62064" y="267969"/>
                </a:lnTo>
                <a:lnTo>
                  <a:pt x="64978" y="261619"/>
                </a:lnTo>
                <a:lnTo>
                  <a:pt x="70178" y="256539"/>
                </a:lnTo>
                <a:lnTo>
                  <a:pt x="77757" y="251459"/>
                </a:lnTo>
                <a:lnTo>
                  <a:pt x="87807" y="250189"/>
                </a:lnTo>
                <a:lnTo>
                  <a:pt x="138588" y="250189"/>
                </a:lnTo>
                <a:lnTo>
                  <a:pt x="124477" y="232409"/>
                </a:lnTo>
                <a:lnTo>
                  <a:pt x="92405" y="220979"/>
                </a:lnTo>
                <a:close/>
              </a:path>
              <a:path w="498475" h="423545">
                <a:moveTo>
                  <a:pt x="443653" y="250189"/>
                </a:moveTo>
                <a:lnTo>
                  <a:pt x="411949" y="250189"/>
                </a:lnTo>
                <a:lnTo>
                  <a:pt x="424666" y="252729"/>
                </a:lnTo>
                <a:lnTo>
                  <a:pt x="432741" y="256539"/>
                </a:lnTo>
                <a:lnTo>
                  <a:pt x="437122" y="262889"/>
                </a:lnTo>
                <a:lnTo>
                  <a:pt x="438759" y="267969"/>
                </a:lnTo>
                <a:lnTo>
                  <a:pt x="444533" y="255269"/>
                </a:lnTo>
                <a:lnTo>
                  <a:pt x="443653" y="250189"/>
                </a:lnTo>
                <a:close/>
              </a:path>
              <a:path w="498475" h="423545">
                <a:moveTo>
                  <a:pt x="130149" y="158749"/>
                </a:moveTo>
                <a:lnTo>
                  <a:pt x="106476" y="163829"/>
                </a:lnTo>
                <a:lnTo>
                  <a:pt x="94376" y="176529"/>
                </a:lnTo>
                <a:lnTo>
                  <a:pt x="91644" y="193039"/>
                </a:lnTo>
                <a:lnTo>
                  <a:pt x="96075" y="207009"/>
                </a:lnTo>
                <a:lnTo>
                  <a:pt x="99597" y="201929"/>
                </a:lnTo>
                <a:lnTo>
                  <a:pt x="104830" y="196849"/>
                </a:lnTo>
                <a:lnTo>
                  <a:pt x="112204" y="193039"/>
                </a:lnTo>
                <a:lnTo>
                  <a:pt x="122148" y="191769"/>
                </a:lnTo>
                <a:lnTo>
                  <a:pt x="179355" y="191769"/>
                </a:lnTo>
                <a:lnTo>
                  <a:pt x="159952" y="168909"/>
                </a:lnTo>
                <a:lnTo>
                  <a:pt x="130149" y="158749"/>
                </a:lnTo>
                <a:close/>
              </a:path>
              <a:path w="498475" h="423545">
                <a:moveTo>
                  <a:pt x="411949" y="190499"/>
                </a:moveTo>
                <a:lnTo>
                  <a:pt x="379717" y="190499"/>
                </a:lnTo>
                <a:lnTo>
                  <a:pt x="391609" y="193039"/>
                </a:lnTo>
                <a:lnTo>
                  <a:pt x="399591" y="196849"/>
                </a:lnTo>
                <a:lnTo>
                  <a:pt x="404350" y="201929"/>
                </a:lnTo>
                <a:lnTo>
                  <a:pt x="406577" y="207009"/>
                </a:lnTo>
                <a:lnTo>
                  <a:pt x="410438" y="200659"/>
                </a:lnTo>
                <a:lnTo>
                  <a:pt x="411949" y="194309"/>
                </a:lnTo>
                <a:lnTo>
                  <a:pt x="411949" y="190499"/>
                </a:lnTo>
                <a:close/>
              </a:path>
              <a:path w="498475" h="423545">
                <a:moveTo>
                  <a:pt x="169274" y="49529"/>
                </a:moveTo>
                <a:lnTo>
                  <a:pt x="156286" y="49529"/>
                </a:lnTo>
                <a:lnTo>
                  <a:pt x="156146" y="50799"/>
                </a:lnTo>
                <a:lnTo>
                  <a:pt x="170915" y="57149"/>
                </a:lnTo>
                <a:lnTo>
                  <a:pt x="194346" y="76199"/>
                </a:lnTo>
                <a:lnTo>
                  <a:pt x="219956" y="109219"/>
                </a:lnTo>
                <a:lnTo>
                  <a:pt x="241261" y="161289"/>
                </a:lnTo>
                <a:lnTo>
                  <a:pt x="242544" y="166369"/>
                </a:lnTo>
                <a:lnTo>
                  <a:pt x="245059" y="168909"/>
                </a:lnTo>
                <a:lnTo>
                  <a:pt x="253898" y="168909"/>
                </a:lnTo>
                <a:lnTo>
                  <a:pt x="256222" y="165099"/>
                </a:lnTo>
                <a:lnTo>
                  <a:pt x="256222" y="157479"/>
                </a:lnTo>
                <a:lnTo>
                  <a:pt x="252580" y="128269"/>
                </a:lnTo>
                <a:lnTo>
                  <a:pt x="230124" y="82549"/>
                </a:lnTo>
                <a:lnTo>
                  <a:pt x="200564" y="58419"/>
                </a:lnTo>
                <a:lnTo>
                  <a:pt x="184551" y="52069"/>
                </a:lnTo>
                <a:lnTo>
                  <a:pt x="169274" y="49529"/>
                </a:lnTo>
                <a:close/>
              </a:path>
              <a:path w="498475" h="423545">
                <a:moveTo>
                  <a:pt x="79108" y="38099"/>
                </a:moveTo>
                <a:lnTo>
                  <a:pt x="44614" y="44449"/>
                </a:lnTo>
                <a:lnTo>
                  <a:pt x="19880" y="59689"/>
                </a:lnTo>
                <a:lnTo>
                  <a:pt x="4982" y="80009"/>
                </a:lnTo>
                <a:lnTo>
                  <a:pt x="0" y="102869"/>
                </a:lnTo>
                <a:lnTo>
                  <a:pt x="3692" y="126999"/>
                </a:lnTo>
                <a:lnTo>
                  <a:pt x="14204" y="147319"/>
                </a:lnTo>
                <a:lnTo>
                  <a:pt x="30689" y="160019"/>
                </a:lnTo>
                <a:lnTo>
                  <a:pt x="52298" y="165099"/>
                </a:lnTo>
                <a:lnTo>
                  <a:pt x="68917" y="161289"/>
                </a:lnTo>
                <a:lnTo>
                  <a:pt x="81086" y="153669"/>
                </a:lnTo>
                <a:lnTo>
                  <a:pt x="88563" y="143509"/>
                </a:lnTo>
                <a:lnTo>
                  <a:pt x="67144" y="143509"/>
                </a:lnTo>
                <a:lnTo>
                  <a:pt x="55173" y="140969"/>
                </a:lnTo>
                <a:lnTo>
                  <a:pt x="45354" y="134619"/>
                </a:lnTo>
                <a:lnTo>
                  <a:pt x="38712" y="123189"/>
                </a:lnTo>
                <a:lnTo>
                  <a:pt x="36271" y="110489"/>
                </a:lnTo>
                <a:lnTo>
                  <a:pt x="39144" y="96519"/>
                </a:lnTo>
                <a:lnTo>
                  <a:pt x="47551" y="85089"/>
                </a:lnTo>
                <a:lnTo>
                  <a:pt x="61174" y="77469"/>
                </a:lnTo>
                <a:lnTo>
                  <a:pt x="79692" y="73659"/>
                </a:lnTo>
                <a:lnTo>
                  <a:pt x="164553" y="73659"/>
                </a:lnTo>
                <a:lnTo>
                  <a:pt x="160861" y="69849"/>
                </a:lnTo>
                <a:lnTo>
                  <a:pt x="121964" y="46989"/>
                </a:lnTo>
                <a:lnTo>
                  <a:pt x="79108" y="38099"/>
                </a:lnTo>
                <a:close/>
              </a:path>
              <a:path w="498475" h="423545">
                <a:moveTo>
                  <a:pt x="406692" y="110489"/>
                </a:moveTo>
                <a:lnTo>
                  <a:pt x="402043" y="111759"/>
                </a:lnTo>
                <a:lnTo>
                  <a:pt x="395528" y="118109"/>
                </a:lnTo>
                <a:lnTo>
                  <a:pt x="395528" y="129539"/>
                </a:lnTo>
                <a:lnTo>
                  <a:pt x="397445" y="139699"/>
                </a:lnTo>
                <a:lnTo>
                  <a:pt x="404231" y="151129"/>
                </a:lnTo>
                <a:lnTo>
                  <a:pt x="417442" y="161289"/>
                </a:lnTo>
                <a:lnTo>
                  <a:pt x="438632" y="165099"/>
                </a:lnTo>
                <a:lnTo>
                  <a:pt x="462784" y="160019"/>
                </a:lnTo>
                <a:lnTo>
                  <a:pt x="481495" y="147319"/>
                </a:lnTo>
                <a:lnTo>
                  <a:pt x="485525" y="140969"/>
                </a:lnTo>
                <a:lnTo>
                  <a:pt x="432244" y="140969"/>
                </a:lnTo>
                <a:lnTo>
                  <a:pt x="418441" y="138429"/>
                </a:lnTo>
                <a:lnTo>
                  <a:pt x="409909" y="129539"/>
                </a:lnTo>
                <a:lnTo>
                  <a:pt x="406157" y="120649"/>
                </a:lnTo>
                <a:lnTo>
                  <a:pt x="406692" y="110489"/>
                </a:lnTo>
                <a:close/>
              </a:path>
              <a:path w="498475" h="423545">
                <a:moveTo>
                  <a:pt x="91109" y="132079"/>
                </a:moveTo>
                <a:lnTo>
                  <a:pt x="88240" y="135889"/>
                </a:lnTo>
                <a:lnTo>
                  <a:pt x="83356" y="139699"/>
                </a:lnTo>
                <a:lnTo>
                  <a:pt x="76357" y="142239"/>
                </a:lnTo>
                <a:lnTo>
                  <a:pt x="67144" y="143509"/>
                </a:lnTo>
                <a:lnTo>
                  <a:pt x="88563" y="143509"/>
                </a:lnTo>
                <a:lnTo>
                  <a:pt x="91109" y="132079"/>
                </a:lnTo>
                <a:close/>
              </a:path>
              <a:path w="498475" h="423545">
                <a:moveTo>
                  <a:pt x="486782" y="68579"/>
                </a:moveTo>
                <a:lnTo>
                  <a:pt x="413143" y="68579"/>
                </a:lnTo>
                <a:lnTo>
                  <a:pt x="433822" y="71119"/>
                </a:lnTo>
                <a:lnTo>
                  <a:pt x="448929" y="81279"/>
                </a:lnTo>
                <a:lnTo>
                  <a:pt x="458192" y="93979"/>
                </a:lnTo>
                <a:lnTo>
                  <a:pt x="461340" y="109219"/>
                </a:lnTo>
                <a:lnTo>
                  <a:pt x="459296" y="121919"/>
                </a:lnTo>
                <a:lnTo>
                  <a:pt x="453464" y="132079"/>
                </a:lnTo>
                <a:lnTo>
                  <a:pt x="444296" y="138429"/>
                </a:lnTo>
                <a:lnTo>
                  <a:pt x="432244" y="140969"/>
                </a:lnTo>
                <a:lnTo>
                  <a:pt x="485525" y="140969"/>
                </a:lnTo>
                <a:lnTo>
                  <a:pt x="493585" y="128269"/>
                </a:lnTo>
                <a:lnTo>
                  <a:pt x="497878" y="102869"/>
                </a:lnTo>
                <a:lnTo>
                  <a:pt x="492972" y="77469"/>
                </a:lnTo>
                <a:lnTo>
                  <a:pt x="486782" y="68579"/>
                </a:lnTo>
                <a:close/>
              </a:path>
              <a:path w="498475" h="423545">
                <a:moveTo>
                  <a:pt x="348157" y="40639"/>
                </a:moveTo>
                <a:lnTo>
                  <a:pt x="329711" y="40639"/>
                </a:lnTo>
                <a:lnTo>
                  <a:pt x="312315" y="44449"/>
                </a:lnTo>
                <a:lnTo>
                  <a:pt x="275258" y="72389"/>
                </a:lnTo>
                <a:lnTo>
                  <a:pt x="265565" y="105409"/>
                </a:lnTo>
                <a:lnTo>
                  <a:pt x="267258" y="129539"/>
                </a:lnTo>
                <a:lnTo>
                  <a:pt x="272537" y="114299"/>
                </a:lnTo>
                <a:lnTo>
                  <a:pt x="279901" y="100329"/>
                </a:lnTo>
                <a:lnTo>
                  <a:pt x="315137" y="58419"/>
                </a:lnTo>
                <a:lnTo>
                  <a:pt x="348234" y="41909"/>
                </a:lnTo>
                <a:lnTo>
                  <a:pt x="348157" y="40639"/>
                </a:lnTo>
                <a:close/>
              </a:path>
              <a:path w="498475" h="423545">
                <a:moveTo>
                  <a:pt x="81737" y="0"/>
                </a:moveTo>
                <a:lnTo>
                  <a:pt x="74917" y="0"/>
                </a:lnTo>
                <a:lnTo>
                  <a:pt x="71158" y="3809"/>
                </a:lnTo>
                <a:lnTo>
                  <a:pt x="71158" y="15239"/>
                </a:lnTo>
                <a:lnTo>
                  <a:pt x="75171" y="17779"/>
                </a:lnTo>
                <a:lnTo>
                  <a:pt x="134750" y="33019"/>
                </a:lnTo>
                <a:lnTo>
                  <a:pt x="207518" y="38099"/>
                </a:lnTo>
                <a:lnTo>
                  <a:pt x="263532" y="36829"/>
                </a:lnTo>
                <a:lnTo>
                  <a:pt x="317363" y="31749"/>
                </a:lnTo>
                <a:lnTo>
                  <a:pt x="366358" y="25399"/>
                </a:lnTo>
                <a:lnTo>
                  <a:pt x="407861" y="16509"/>
                </a:lnTo>
                <a:lnTo>
                  <a:pt x="421299" y="12699"/>
                </a:lnTo>
                <a:lnTo>
                  <a:pt x="250215" y="12699"/>
                </a:lnTo>
                <a:lnTo>
                  <a:pt x="171043" y="10159"/>
                </a:lnTo>
                <a:lnTo>
                  <a:pt x="122023" y="6349"/>
                </a:lnTo>
                <a:lnTo>
                  <a:pt x="94979" y="2539"/>
                </a:lnTo>
                <a:lnTo>
                  <a:pt x="81737" y="0"/>
                </a:lnTo>
                <a:close/>
              </a:path>
              <a:path w="498475" h="423545">
                <a:moveTo>
                  <a:pt x="438950" y="6349"/>
                </a:moveTo>
                <a:lnTo>
                  <a:pt x="408269" y="7619"/>
                </a:lnTo>
                <a:lnTo>
                  <a:pt x="367247" y="10159"/>
                </a:lnTo>
                <a:lnTo>
                  <a:pt x="250215" y="12699"/>
                </a:lnTo>
                <a:lnTo>
                  <a:pt x="421299" y="12699"/>
                </a:lnTo>
                <a:lnTo>
                  <a:pt x="439216" y="7619"/>
                </a:lnTo>
                <a:lnTo>
                  <a:pt x="438950" y="6349"/>
                </a:lnTo>
                <a:close/>
              </a:path>
              <a:path w="498475" h="423545">
                <a:moveTo>
                  <a:pt x="262128" y="393877"/>
                </a:moveTo>
                <a:lnTo>
                  <a:pt x="234610" y="395533"/>
                </a:lnTo>
                <a:lnTo>
                  <a:pt x="207313" y="400643"/>
                </a:lnTo>
                <a:lnTo>
                  <a:pt x="181023" y="409426"/>
                </a:lnTo>
                <a:lnTo>
                  <a:pt x="156527" y="422097"/>
                </a:lnTo>
                <a:lnTo>
                  <a:pt x="156921" y="423138"/>
                </a:lnTo>
                <a:lnTo>
                  <a:pt x="172103" y="421134"/>
                </a:lnTo>
                <a:lnTo>
                  <a:pt x="194198" y="418990"/>
                </a:lnTo>
                <a:lnTo>
                  <a:pt x="221947" y="417282"/>
                </a:lnTo>
                <a:lnTo>
                  <a:pt x="254088" y="416585"/>
                </a:lnTo>
                <a:lnTo>
                  <a:pt x="338493" y="416585"/>
                </a:lnTo>
                <a:lnTo>
                  <a:pt x="338493" y="414807"/>
                </a:lnTo>
                <a:lnTo>
                  <a:pt x="332188" y="405423"/>
                </a:lnTo>
                <a:lnTo>
                  <a:pt x="315317" y="398908"/>
                </a:lnTo>
                <a:lnTo>
                  <a:pt x="290942" y="395110"/>
                </a:lnTo>
                <a:lnTo>
                  <a:pt x="262128" y="393877"/>
                </a:lnTo>
                <a:close/>
              </a:path>
              <a:path w="498475" h="423545">
                <a:moveTo>
                  <a:pt x="338493" y="416585"/>
                </a:moveTo>
                <a:lnTo>
                  <a:pt x="254088" y="416585"/>
                </a:lnTo>
                <a:lnTo>
                  <a:pt x="285871" y="417609"/>
                </a:lnTo>
                <a:lnTo>
                  <a:pt x="307781" y="419861"/>
                </a:lnTo>
                <a:lnTo>
                  <a:pt x="321904" y="422114"/>
                </a:lnTo>
                <a:lnTo>
                  <a:pt x="330327" y="423138"/>
                </a:lnTo>
                <a:lnTo>
                  <a:pt x="335915" y="423138"/>
                </a:lnTo>
                <a:lnTo>
                  <a:pt x="338493" y="419938"/>
                </a:lnTo>
                <a:lnTo>
                  <a:pt x="338493" y="416585"/>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 name="object 4"/>
          <p:cNvSpPr/>
          <p:nvPr/>
        </p:nvSpPr>
        <p:spPr>
          <a:xfrm>
            <a:off x="9587841" y="9198575"/>
            <a:ext cx="224154" cy="197485"/>
          </a:xfrm>
          <a:custGeom>
            <a:avLst/>
            <a:gdLst/>
            <a:ahLst/>
            <a:cxnLst/>
            <a:rect l="l" t="t" r="r" b="b"/>
            <a:pathLst>
              <a:path w="224154" h="197484">
                <a:moveTo>
                  <a:pt x="75615" y="178485"/>
                </a:moveTo>
                <a:lnTo>
                  <a:pt x="0" y="178485"/>
                </a:lnTo>
                <a:lnTo>
                  <a:pt x="0" y="196938"/>
                </a:lnTo>
                <a:lnTo>
                  <a:pt x="75615" y="196938"/>
                </a:lnTo>
                <a:lnTo>
                  <a:pt x="75615" y="178485"/>
                </a:lnTo>
                <a:close/>
              </a:path>
              <a:path w="224154" h="197484">
                <a:moveTo>
                  <a:pt x="100566" y="59448"/>
                </a:moveTo>
                <a:lnTo>
                  <a:pt x="48463" y="59448"/>
                </a:lnTo>
                <a:lnTo>
                  <a:pt x="176110" y="196938"/>
                </a:lnTo>
                <a:lnTo>
                  <a:pt x="196595" y="196938"/>
                </a:lnTo>
                <a:lnTo>
                  <a:pt x="196595" y="140081"/>
                </a:lnTo>
                <a:lnTo>
                  <a:pt x="174180" y="140081"/>
                </a:lnTo>
                <a:lnTo>
                  <a:pt x="100566" y="59448"/>
                </a:lnTo>
                <a:close/>
              </a:path>
              <a:path w="224154" h="197484">
                <a:moveTo>
                  <a:pt x="63080" y="0"/>
                </a:moveTo>
                <a:lnTo>
                  <a:pt x="0" y="0"/>
                </a:lnTo>
                <a:lnTo>
                  <a:pt x="0" y="18389"/>
                </a:lnTo>
                <a:lnTo>
                  <a:pt x="26403" y="18389"/>
                </a:lnTo>
                <a:lnTo>
                  <a:pt x="26403" y="178485"/>
                </a:lnTo>
                <a:lnTo>
                  <a:pt x="48463" y="178485"/>
                </a:lnTo>
                <a:lnTo>
                  <a:pt x="48463" y="59448"/>
                </a:lnTo>
                <a:lnTo>
                  <a:pt x="100566" y="59448"/>
                </a:lnTo>
                <a:lnTo>
                  <a:pt x="63080" y="18389"/>
                </a:lnTo>
                <a:lnTo>
                  <a:pt x="63080" y="0"/>
                </a:lnTo>
                <a:close/>
              </a:path>
              <a:path w="224154" h="197484">
                <a:moveTo>
                  <a:pt x="196595" y="18389"/>
                </a:moveTo>
                <a:lnTo>
                  <a:pt x="174180" y="18389"/>
                </a:lnTo>
                <a:lnTo>
                  <a:pt x="174180" y="140081"/>
                </a:lnTo>
                <a:lnTo>
                  <a:pt x="196595" y="140081"/>
                </a:lnTo>
                <a:lnTo>
                  <a:pt x="196595" y="18389"/>
                </a:lnTo>
                <a:close/>
              </a:path>
              <a:path w="224154" h="197484">
                <a:moveTo>
                  <a:pt x="223824" y="0"/>
                </a:moveTo>
                <a:lnTo>
                  <a:pt x="146329" y="0"/>
                </a:lnTo>
                <a:lnTo>
                  <a:pt x="146329" y="18389"/>
                </a:lnTo>
                <a:lnTo>
                  <a:pt x="223824" y="18389"/>
                </a:lnTo>
                <a:lnTo>
                  <a:pt x="223824"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 name="object 5"/>
          <p:cNvSpPr/>
          <p:nvPr/>
        </p:nvSpPr>
        <p:spPr>
          <a:xfrm>
            <a:off x="9816406" y="9251063"/>
            <a:ext cx="158115" cy="148590"/>
          </a:xfrm>
          <a:custGeom>
            <a:avLst/>
            <a:gdLst/>
            <a:ahLst/>
            <a:cxnLst/>
            <a:rect l="l" t="t" r="r" b="b"/>
            <a:pathLst>
              <a:path w="158115" h="148590">
                <a:moveTo>
                  <a:pt x="79400" y="0"/>
                </a:moveTo>
                <a:lnTo>
                  <a:pt x="42819" y="6998"/>
                </a:lnTo>
                <a:lnTo>
                  <a:pt x="18211" y="24863"/>
                </a:lnTo>
                <a:lnTo>
                  <a:pt x="4348" y="48895"/>
                </a:lnTo>
                <a:lnTo>
                  <a:pt x="0" y="74396"/>
                </a:lnTo>
                <a:lnTo>
                  <a:pt x="4094" y="98879"/>
                </a:lnTo>
                <a:lnTo>
                  <a:pt x="17510" y="122886"/>
                </a:lnTo>
                <a:lnTo>
                  <a:pt x="41940" y="141153"/>
                </a:lnTo>
                <a:lnTo>
                  <a:pt x="79082" y="148412"/>
                </a:lnTo>
                <a:lnTo>
                  <a:pt x="114481" y="141747"/>
                </a:lnTo>
                <a:lnTo>
                  <a:pt x="126587" y="133184"/>
                </a:lnTo>
                <a:lnTo>
                  <a:pt x="79082" y="133184"/>
                </a:lnTo>
                <a:lnTo>
                  <a:pt x="63546" y="129168"/>
                </a:lnTo>
                <a:lnTo>
                  <a:pt x="51963" y="117511"/>
                </a:lnTo>
                <a:lnTo>
                  <a:pt x="44726" y="98803"/>
                </a:lnTo>
                <a:lnTo>
                  <a:pt x="42227" y="73634"/>
                </a:lnTo>
                <a:lnTo>
                  <a:pt x="44364" y="50562"/>
                </a:lnTo>
                <a:lnTo>
                  <a:pt x="50996" y="32048"/>
                </a:lnTo>
                <a:lnTo>
                  <a:pt x="62458" y="19735"/>
                </a:lnTo>
                <a:lnTo>
                  <a:pt x="79082" y="15265"/>
                </a:lnTo>
                <a:lnTo>
                  <a:pt x="126253" y="15265"/>
                </a:lnTo>
                <a:lnTo>
                  <a:pt x="113651" y="6489"/>
                </a:lnTo>
                <a:lnTo>
                  <a:pt x="79400" y="0"/>
                </a:lnTo>
                <a:close/>
              </a:path>
              <a:path w="158115" h="148590">
                <a:moveTo>
                  <a:pt x="126253" y="15265"/>
                </a:moveTo>
                <a:lnTo>
                  <a:pt x="79082" y="15265"/>
                </a:lnTo>
                <a:lnTo>
                  <a:pt x="94864" y="19339"/>
                </a:lnTo>
                <a:lnTo>
                  <a:pt x="106268" y="31170"/>
                </a:lnTo>
                <a:lnTo>
                  <a:pt x="113188" y="50171"/>
                </a:lnTo>
                <a:lnTo>
                  <a:pt x="115519" y="75755"/>
                </a:lnTo>
                <a:lnTo>
                  <a:pt x="112951" y="99955"/>
                </a:lnTo>
                <a:lnTo>
                  <a:pt x="105635" y="118005"/>
                </a:lnTo>
                <a:lnTo>
                  <a:pt x="94152" y="129287"/>
                </a:lnTo>
                <a:lnTo>
                  <a:pt x="79082" y="133184"/>
                </a:lnTo>
                <a:lnTo>
                  <a:pt x="126587" y="133184"/>
                </a:lnTo>
                <a:lnTo>
                  <a:pt x="138904" y="124472"/>
                </a:lnTo>
                <a:lnTo>
                  <a:pt x="153047" y="100663"/>
                </a:lnTo>
                <a:lnTo>
                  <a:pt x="157607" y="74396"/>
                </a:lnTo>
                <a:lnTo>
                  <a:pt x="152730" y="47368"/>
                </a:lnTo>
                <a:lnTo>
                  <a:pt x="138087" y="23506"/>
                </a:lnTo>
                <a:lnTo>
                  <a:pt x="126253" y="15265"/>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6"/>
          <p:cNvSpPr/>
          <p:nvPr/>
        </p:nvSpPr>
        <p:spPr>
          <a:xfrm>
            <a:off x="9985162" y="9251057"/>
            <a:ext cx="120650" cy="144780"/>
          </a:xfrm>
          <a:custGeom>
            <a:avLst/>
            <a:gdLst/>
            <a:ahLst/>
            <a:cxnLst/>
            <a:rect l="l" t="t" r="r" b="b"/>
            <a:pathLst>
              <a:path w="120650" h="144779">
                <a:moveTo>
                  <a:pt x="86766" y="129349"/>
                </a:moveTo>
                <a:lnTo>
                  <a:pt x="0" y="129349"/>
                </a:lnTo>
                <a:lnTo>
                  <a:pt x="0" y="144449"/>
                </a:lnTo>
                <a:lnTo>
                  <a:pt x="86766" y="144449"/>
                </a:lnTo>
                <a:lnTo>
                  <a:pt x="86766" y="129349"/>
                </a:lnTo>
                <a:close/>
              </a:path>
              <a:path w="120650" h="144779">
                <a:moveTo>
                  <a:pt x="62496" y="3987"/>
                </a:moveTo>
                <a:lnTo>
                  <a:pt x="0" y="3987"/>
                </a:lnTo>
                <a:lnTo>
                  <a:pt x="0" y="19138"/>
                </a:lnTo>
                <a:lnTo>
                  <a:pt x="24650" y="19138"/>
                </a:lnTo>
                <a:lnTo>
                  <a:pt x="24650" y="129349"/>
                </a:lnTo>
                <a:lnTo>
                  <a:pt x="62496" y="129349"/>
                </a:lnTo>
                <a:lnTo>
                  <a:pt x="62496" y="47459"/>
                </a:lnTo>
                <a:lnTo>
                  <a:pt x="70980" y="37896"/>
                </a:lnTo>
                <a:lnTo>
                  <a:pt x="74968" y="33604"/>
                </a:lnTo>
                <a:lnTo>
                  <a:pt x="115659" y="33604"/>
                </a:lnTo>
                <a:lnTo>
                  <a:pt x="117392" y="27698"/>
                </a:lnTo>
                <a:lnTo>
                  <a:pt x="62496" y="27698"/>
                </a:lnTo>
                <a:lnTo>
                  <a:pt x="62496" y="3987"/>
                </a:lnTo>
                <a:close/>
              </a:path>
              <a:path w="120650" h="144779">
                <a:moveTo>
                  <a:pt x="115659" y="33604"/>
                </a:moveTo>
                <a:lnTo>
                  <a:pt x="82842" y="33604"/>
                </a:lnTo>
                <a:lnTo>
                  <a:pt x="89359" y="34703"/>
                </a:lnTo>
                <a:lnTo>
                  <a:pt x="95221" y="38207"/>
                </a:lnTo>
                <a:lnTo>
                  <a:pt x="100812" y="44426"/>
                </a:lnTo>
                <a:lnTo>
                  <a:pt x="106514" y="53670"/>
                </a:lnTo>
                <a:lnTo>
                  <a:pt x="111369" y="44541"/>
                </a:lnTo>
                <a:lnTo>
                  <a:pt x="115423" y="34405"/>
                </a:lnTo>
                <a:lnTo>
                  <a:pt x="115659" y="33604"/>
                </a:lnTo>
                <a:close/>
              </a:path>
              <a:path w="120650" h="144779">
                <a:moveTo>
                  <a:pt x="97688" y="0"/>
                </a:moveTo>
                <a:lnTo>
                  <a:pt x="91821" y="0"/>
                </a:lnTo>
                <a:lnTo>
                  <a:pt x="85763" y="2476"/>
                </a:lnTo>
                <a:lnTo>
                  <a:pt x="63106" y="27698"/>
                </a:lnTo>
                <a:lnTo>
                  <a:pt x="117392" y="27698"/>
                </a:lnTo>
                <a:lnTo>
                  <a:pt x="118487" y="23968"/>
                </a:lnTo>
                <a:lnTo>
                  <a:pt x="120370" y="13931"/>
                </a:lnTo>
                <a:lnTo>
                  <a:pt x="115137" y="8427"/>
                </a:lnTo>
                <a:lnTo>
                  <a:pt x="109196" y="3987"/>
                </a:lnTo>
                <a:lnTo>
                  <a:pt x="103236" y="1067"/>
                </a:lnTo>
                <a:lnTo>
                  <a:pt x="97688"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7"/>
          <p:cNvSpPr/>
          <p:nvPr/>
        </p:nvSpPr>
        <p:spPr>
          <a:xfrm>
            <a:off x="10114465" y="9216966"/>
            <a:ext cx="105410" cy="182880"/>
          </a:xfrm>
          <a:custGeom>
            <a:avLst/>
            <a:gdLst/>
            <a:ahLst/>
            <a:cxnLst/>
            <a:rect l="l" t="t" r="r" b="b"/>
            <a:pathLst>
              <a:path w="105409" h="182879">
                <a:moveTo>
                  <a:pt x="58851" y="56591"/>
                </a:moveTo>
                <a:lnTo>
                  <a:pt x="21043" y="56591"/>
                </a:lnTo>
                <a:lnTo>
                  <a:pt x="21043" y="135127"/>
                </a:lnTo>
                <a:lnTo>
                  <a:pt x="23557" y="156258"/>
                </a:lnTo>
                <a:lnTo>
                  <a:pt x="31284" y="171021"/>
                </a:lnTo>
                <a:lnTo>
                  <a:pt x="44505" y="179683"/>
                </a:lnTo>
                <a:lnTo>
                  <a:pt x="63500" y="182511"/>
                </a:lnTo>
                <a:lnTo>
                  <a:pt x="82237" y="180086"/>
                </a:lnTo>
                <a:lnTo>
                  <a:pt x="95216" y="174247"/>
                </a:lnTo>
                <a:lnTo>
                  <a:pt x="102616" y="167284"/>
                </a:lnTo>
                <a:lnTo>
                  <a:pt x="77558" y="167284"/>
                </a:lnTo>
                <a:lnTo>
                  <a:pt x="69385" y="165060"/>
                </a:lnTo>
                <a:lnTo>
                  <a:pt x="63538" y="158818"/>
                </a:lnTo>
                <a:lnTo>
                  <a:pt x="60024" y="149201"/>
                </a:lnTo>
                <a:lnTo>
                  <a:pt x="58851" y="136855"/>
                </a:lnTo>
                <a:lnTo>
                  <a:pt x="58851" y="56591"/>
                </a:lnTo>
                <a:close/>
              </a:path>
              <a:path w="105409" h="182879">
                <a:moveTo>
                  <a:pt x="103555" y="156806"/>
                </a:moveTo>
                <a:lnTo>
                  <a:pt x="100952" y="156806"/>
                </a:lnTo>
                <a:lnTo>
                  <a:pt x="96616" y="158444"/>
                </a:lnTo>
                <a:lnTo>
                  <a:pt x="91441" y="162045"/>
                </a:lnTo>
                <a:lnTo>
                  <a:pt x="85173" y="165647"/>
                </a:lnTo>
                <a:lnTo>
                  <a:pt x="77558" y="167284"/>
                </a:lnTo>
                <a:lnTo>
                  <a:pt x="102616" y="167284"/>
                </a:lnTo>
                <a:lnTo>
                  <a:pt x="102763" y="167145"/>
                </a:lnTo>
                <a:lnTo>
                  <a:pt x="105206" y="160934"/>
                </a:lnTo>
                <a:lnTo>
                  <a:pt x="105206" y="158114"/>
                </a:lnTo>
                <a:lnTo>
                  <a:pt x="103555" y="156806"/>
                </a:lnTo>
                <a:close/>
              </a:path>
              <a:path w="105409" h="182879">
                <a:moveTo>
                  <a:pt x="58851" y="0"/>
                </a:moveTo>
                <a:lnTo>
                  <a:pt x="0" y="56591"/>
                </a:lnTo>
                <a:lnTo>
                  <a:pt x="98310" y="56591"/>
                </a:lnTo>
                <a:lnTo>
                  <a:pt x="98310" y="38074"/>
                </a:lnTo>
                <a:lnTo>
                  <a:pt x="58851" y="38074"/>
                </a:lnTo>
                <a:lnTo>
                  <a:pt x="58851"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p:cNvSpPr/>
          <p:nvPr/>
        </p:nvSpPr>
        <p:spPr>
          <a:xfrm>
            <a:off x="10231583" y="9179084"/>
            <a:ext cx="176530" cy="216535"/>
          </a:xfrm>
          <a:custGeom>
            <a:avLst/>
            <a:gdLst/>
            <a:ahLst/>
            <a:cxnLst/>
            <a:rect l="l" t="t" r="r" b="b"/>
            <a:pathLst>
              <a:path w="176529" h="216534">
                <a:moveTo>
                  <a:pt x="82918" y="201320"/>
                </a:moveTo>
                <a:lnTo>
                  <a:pt x="0" y="201320"/>
                </a:lnTo>
                <a:lnTo>
                  <a:pt x="0" y="216420"/>
                </a:lnTo>
                <a:lnTo>
                  <a:pt x="82918" y="216420"/>
                </a:lnTo>
                <a:lnTo>
                  <a:pt x="82918" y="201320"/>
                </a:lnTo>
                <a:close/>
              </a:path>
              <a:path w="176529" h="216534">
                <a:moveTo>
                  <a:pt x="176212" y="201320"/>
                </a:moveTo>
                <a:lnTo>
                  <a:pt x="93433" y="201320"/>
                </a:lnTo>
                <a:lnTo>
                  <a:pt x="93433" y="216420"/>
                </a:lnTo>
                <a:lnTo>
                  <a:pt x="176212" y="216420"/>
                </a:lnTo>
                <a:lnTo>
                  <a:pt x="176212" y="201320"/>
                </a:lnTo>
                <a:close/>
              </a:path>
              <a:path w="176529" h="216534">
                <a:moveTo>
                  <a:pt x="62814" y="0"/>
                </a:moveTo>
                <a:lnTo>
                  <a:pt x="0" y="0"/>
                </a:lnTo>
                <a:lnTo>
                  <a:pt x="0" y="15163"/>
                </a:lnTo>
                <a:lnTo>
                  <a:pt x="24968" y="15163"/>
                </a:lnTo>
                <a:lnTo>
                  <a:pt x="24968" y="201320"/>
                </a:lnTo>
                <a:lnTo>
                  <a:pt x="62814" y="201320"/>
                </a:lnTo>
                <a:lnTo>
                  <a:pt x="62814" y="107175"/>
                </a:lnTo>
                <a:lnTo>
                  <a:pt x="71054" y="102369"/>
                </a:lnTo>
                <a:lnTo>
                  <a:pt x="78860" y="98780"/>
                </a:lnTo>
                <a:lnTo>
                  <a:pt x="86038" y="96534"/>
                </a:lnTo>
                <a:lnTo>
                  <a:pt x="92392" y="95757"/>
                </a:lnTo>
                <a:lnTo>
                  <a:pt x="147953" y="95757"/>
                </a:lnTo>
                <a:lnTo>
                  <a:pt x="146103" y="92748"/>
                </a:lnTo>
                <a:lnTo>
                  <a:pt x="62814" y="92748"/>
                </a:lnTo>
                <a:lnTo>
                  <a:pt x="62814" y="0"/>
                </a:lnTo>
                <a:close/>
              </a:path>
              <a:path w="176529" h="216534">
                <a:moveTo>
                  <a:pt x="147953" y="95757"/>
                </a:moveTo>
                <a:lnTo>
                  <a:pt x="92392" y="95757"/>
                </a:lnTo>
                <a:lnTo>
                  <a:pt x="101527" y="97398"/>
                </a:lnTo>
                <a:lnTo>
                  <a:pt x="108226" y="102239"/>
                </a:lnTo>
                <a:lnTo>
                  <a:pt x="112348" y="110165"/>
                </a:lnTo>
                <a:lnTo>
                  <a:pt x="113753" y="121056"/>
                </a:lnTo>
                <a:lnTo>
                  <a:pt x="113753" y="201320"/>
                </a:lnTo>
                <a:lnTo>
                  <a:pt x="151549" y="201320"/>
                </a:lnTo>
                <a:lnTo>
                  <a:pt x="151549" y="113487"/>
                </a:lnTo>
                <a:lnTo>
                  <a:pt x="148639" y="96874"/>
                </a:lnTo>
                <a:lnTo>
                  <a:pt x="147953" y="95757"/>
                </a:lnTo>
                <a:close/>
              </a:path>
              <a:path w="176529" h="216534">
                <a:moveTo>
                  <a:pt x="112788" y="71970"/>
                </a:moveTo>
                <a:lnTo>
                  <a:pt x="101188" y="73467"/>
                </a:lnTo>
                <a:lnTo>
                  <a:pt x="88777" y="77692"/>
                </a:lnTo>
                <a:lnTo>
                  <a:pt x="75878" y="84251"/>
                </a:lnTo>
                <a:lnTo>
                  <a:pt x="62814" y="92748"/>
                </a:lnTo>
                <a:lnTo>
                  <a:pt x="146103" y="92748"/>
                </a:lnTo>
                <a:lnTo>
                  <a:pt x="140560" y="83727"/>
                </a:lnTo>
                <a:lnTo>
                  <a:pt x="128285" y="75082"/>
                </a:lnTo>
                <a:lnTo>
                  <a:pt x="112788" y="7197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 name="object 9"/>
          <p:cNvSpPr/>
          <p:nvPr/>
        </p:nvSpPr>
        <p:spPr>
          <a:xfrm>
            <a:off x="10397516" y="9255045"/>
            <a:ext cx="244475" cy="143510"/>
          </a:xfrm>
          <a:custGeom>
            <a:avLst/>
            <a:gdLst/>
            <a:ahLst/>
            <a:cxnLst/>
            <a:rect l="l" t="t" r="r" b="b"/>
            <a:pathLst>
              <a:path w="244475" h="143509">
                <a:moveTo>
                  <a:pt x="58572" y="15151"/>
                </a:moveTo>
                <a:lnTo>
                  <a:pt x="18097" y="15151"/>
                </a:lnTo>
                <a:lnTo>
                  <a:pt x="77673" y="143421"/>
                </a:lnTo>
                <a:lnTo>
                  <a:pt x="84150" y="143421"/>
                </a:lnTo>
                <a:lnTo>
                  <a:pt x="105942" y="85534"/>
                </a:lnTo>
                <a:lnTo>
                  <a:pt x="90119" y="85534"/>
                </a:lnTo>
                <a:lnTo>
                  <a:pt x="58572" y="15151"/>
                </a:lnTo>
                <a:close/>
              </a:path>
              <a:path w="244475" h="143509">
                <a:moveTo>
                  <a:pt x="162991" y="43802"/>
                </a:moveTo>
                <a:lnTo>
                  <a:pt x="121653" y="43802"/>
                </a:lnTo>
                <a:lnTo>
                  <a:pt x="168109" y="143421"/>
                </a:lnTo>
                <a:lnTo>
                  <a:pt x="175945" y="143421"/>
                </a:lnTo>
                <a:lnTo>
                  <a:pt x="197873" y="85534"/>
                </a:lnTo>
                <a:lnTo>
                  <a:pt x="181876" y="85534"/>
                </a:lnTo>
                <a:lnTo>
                  <a:pt x="162991" y="43802"/>
                </a:lnTo>
                <a:close/>
              </a:path>
              <a:path w="244475" h="143509">
                <a:moveTo>
                  <a:pt x="150025" y="15151"/>
                </a:moveTo>
                <a:lnTo>
                  <a:pt x="116065" y="15151"/>
                </a:lnTo>
                <a:lnTo>
                  <a:pt x="90119" y="85534"/>
                </a:lnTo>
                <a:lnTo>
                  <a:pt x="105942" y="85534"/>
                </a:lnTo>
                <a:lnTo>
                  <a:pt x="121653" y="43802"/>
                </a:lnTo>
                <a:lnTo>
                  <a:pt x="162991" y="43802"/>
                </a:lnTo>
                <a:lnTo>
                  <a:pt x="150025" y="15151"/>
                </a:lnTo>
                <a:close/>
              </a:path>
              <a:path w="244475" h="143509">
                <a:moveTo>
                  <a:pt x="224536" y="15151"/>
                </a:moveTo>
                <a:lnTo>
                  <a:pt x="207835" y="15151"/>
                </a:lnTo>
                <a:lnTo>
                  <a:pt x="181876" y="85534"/>
                </a:lnTo>
                <a:lnTo>
                  <a:pt x="197873" y="85534"/>
                </a:lnTo>
                <a:lnTo>
                  <a:pt x="224536" y="15151"/>
                </a:lnTo>
                <a:close/>
              </a:path>
              <a:path w="244475" h="143509">
                <a:moveTo>
                  <a:pt x="77673" y="0"/>
                </a:moveTo>
                <a:lnTo>
                  <a:pt x="0" y="0"/>
                </a:lnTo>
                <a:lnTo>
                  <a:pt x="0" y="15151"/>
                </a:lnTo>
                <a:lnTo>
                  <a:pt x="77673" y="15151"/>
                </a:lnTo>
                <a:lnTo>
                  <a:pt x="77673" y="0"/>
                </a:lnTo>
                <a:close/>
              </a:path>
              <a:path w="244475" h="143509">
                <a:moveTo>
                  <a:pt x="168109" y="0"/>
                </a:moveTo>
                <a:lnTo>
                  <a:pt x="96342" y="0"/>
                </a:lnTo>
                <a:lnTo>
                  <a:pt x="96342" y="15151"/>
                </a:lnTo>
                <a:lnTo>
                  <a:pt x="168109" y="15151"/>
                </a:lnTo>
                <a:lnTo>
                  <a:pt x="168109" y="0"/>
                </a:lnTo>
                <a:close/>
              </a:path>
              <a:path w="244475" h="143509">
                <a:moveTo>
                  <a:pt x="244322" y="0"/>
                </a:moveTo>
                <a:lnTo>
                  <a:pt x="186448" y="0"/>
                </a:lnTo>
                <a:lnTo>
                  <a:pt x="186448" y="15151"/>
                </a:lnTo>
                <a:lnTo>
                  <a:pt x="244322" y="15151"/>
                </a:lnTo>
                <a:lnTo>
                  <a:pt x="244322"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 name="object 10"/>
          <p:cNvSpPr/>
          <p:nvPr/>
        </p:nvSpPr>
        <p:spPr>
          <a:xfrm>
            <a:off x="10646187" y="9251056"/>
            <a:ext cx="131445" cy="148590"/>
          </a:xfrm>
          <a:custGeom>
            <a:avLst/>
            <a:gdLst/>
            <a:ahLst/>
            <a:cxnLst/>
            <a:rect l="l" t="t" r="r" b="b"/>
            <a:pathLst>
              <a:path w="131445" h="148590">
                <a:moveTo>
                  <a:pt x="64414" y="0"/>
                </a:moveTo>
                <a:lnTo>
                  <a:pt x="38286" y="5237"/>
                </a:lnTo>
                <a:lnTo>
                  <a:pt x="17929" y="19915"/>
                </a:lnTo>
                <a:lnTo>
                  <a:pt x="4710" y="42482"/>
                </a:lnTo>
                <a:lnTo>
                  <a:pt x="0" y="71386"/>
                </a:lnTo>
                <a:lnTo>
                  <a:pt x="3633" y="97456"/>
                </a:lnTo>
                <a:lnTo>
                  <a:pt x="15994" y="122378"/>
                </a:lnTo>
                <a:lnTo>
                  <a:pt x="39267" y="141065"/>
                </a:lnTo>
                <a:lnTo>
                  <a:pt x="75641" y="148424"/>
                </a:lnTo>
                <a:lnTo>
                  <a:pt x="89797" y="147639"/>
                </a:lnTo>
                <a:lnTo>
                  <a:pt x="102736" y="145124"/>
                </a:lnTo>
                <a:lnTo>
                  <a:pt x="115371" y="140639"/>
                </a:lnTo>
                <a:lnTo>
                  <a:pt x="128612" y="133946"/>
                </a:lnTo>
                <a:lnTo>
                  <a:pt x="129161" y="130035"/>
                </a:lnTo>
                <a:lnTo>
                  <a:pt x="86537" y="130035"/>
                </a:lnTo>
                <a:lnTo>
                  <a:pt x="67481" y="125309"/>
                </a:lnTo>
                <a:lnTo>
                  <a:pt x="52836" y="112033"/>
                </a:lnTo>
                <a:lnTo>
                  <a:pt x="43437" y="91555"/>
                </a:lnTo>
                <a:lnTo>
                  <a:pt x="40119" y="65227"/>
                </a:lnTo>
                <a:lnTo>
                  <a:pt x="128612" y="65227"/>
                </a:lnTo>
                <a:lnTo>
                  <a:pt x="124701" y="50037"/>
                </a:lnTo>
                <a:lnTo>
                  <a:pt x="40119" y="50037"/>
                </a:lnTo>
                <a:lnTo>
                  <a:pt x="41730" y="37264"/>
                </a:lnTo>
                <a:lnTo>
                  <a:pt x="46102" y="26127"/>
                </a:lnTo>
                <a:lnTo>
                  <a:pt x="53315" y="18251"/>
                </a:lnTo>
                <a:lnTo>
                  <a:pt x="63449" y="15265"/>
                </a:lnTo>
                <a:lnTo>
                  <a:pt x="104390" y="15265"/>
                </a:lnTo>
                <a:lnTo>
                  <a:pt x="88559" y="4592"/>
                </a:lnTo>
                <a:lnTo>
                  <a:pt x="64414" y="0"/>
                </a:lnTo>
                <a:close/>
              </a:path>
              <a:path w="131445" h="148590">
                <a:moveTo>
                  <a:pt x="131203" y="115481"/>
                </a:moveTo>
                <a:lnTo>
                  <a:pt x="121717" y="121361"/>
                </a:lnTo>
                <a:lnTo>
                  <a:pt x="110318" y="125963"/>
                </a:lnTo>
                <a:lnTo>
                  <a:pt x="98196" y="128963"/>
                </a:lnTo>
                <a:lnTo>
                  <a:pt x="86537" y="130035"/>
                </a:lnTo>
                <a:lnTo>
                  <a:pt x="129161" y="130035"/>
                </a:lnTo>
                <a:lnTo>
                  <a:pt x="131203" y="115481"/>
                </a:lnTo>
                <a:close/>
              </a:path>
              <a:path w="131445" h="148590">
                <a:moveTo>
                  <a:pt x="104390" y="15265"/>
                </a:moveTo>
                <a:lnTo>
                  <a:pt x="63449" y="15265"/>
                </a:lnTo>
                <a:lnTo>
                  <a:pt x="72840" y="17557"/>
                </a:lnTo>
                <a:lnTo>
                  <a:pt x="80460" y="24274"/>
                </a:lnTo>
                <a:lnTo>
                  <a:pt x="86080" y="35180"/>
                </a:lnTo>
                <a:lnTo>
                  <a:pt x="89471" y="50037"/>
                </a:lnTo>
                <a:lnTo>
                  <a:pt x="124701" y="50037"/>
                </a:lnTo>
                <a:lnTo>
                  <a:pt x="121662" y="38238"/>
                </a:lnTo>
                <a:lnTo>
                  <a:pt x="107976" y="17683"/>
                </a:lnTo>
                <a:lnTo>
                  <a:pt x="104390" y="15265"/>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 name="object 11"/>
          <p:cNvSpPr/>
          <p:nvPr/>
        </p:nvSpPr>
        <p:spPr>
          <a:xfrm>
            <a:off x="10798290" y="9251062"/>
            <a:ext cx="99060" cy="148590"/>
          </a:xfrm>
          <a:custGeom>
            <a:avLst/>
            <a:gdLst/>
            <a:ahLst/>
            <a:cxnLst/>
            <a:rect l="l" t="t" r="r" b="b"/>
            <a:pathLst>
              <a:path w="99059" h="148590">
                <a:moveTo>
                  <a:pt x="78117" y="140169"/>
                </a:moveTo>
                <a:lnTo>
                  <a:pt x="14477" y="140169"/>
                </a:lnTo>
                <a:lnTo>
                  <a:pt x="22747" y="143793"/>
                </a:lnTo>
                <a:lnTo>
                  <a:pt x="31254" y="146367"/>
                </a:lnTo>
                <a:lnTo>
                  <a:pt x="40009" y="147903"/>
                </a:lnTo>
                <a:lnTo>
                  <a:pt x="49021" y="148412"/>
                </a:lnTo>
                <a:lnTo>
                  <a:pt x="69176" y="145233"/>
                </a:lnTo>
                <a:lnTo>
                  <a:pt x="78117" y="140169"/>
                </a:lnTo>
                <a:close/>
              </a:path>
              <a:path w="99059" h="148590">
                <a:moveTo>
                  <a:pt x="10883" y="103047"/>
                </a:moveTo>
                <a:lnTo>
                  <a:pt x="1358" y="103047"/>
                </a:lnTo>
                <a:lnTo>
                  <a:pt x="1358" y="146761"/>
                </a:lnTo>
                <a:lnTo>
                  <a:pt x="12826" y="146761"/>
                </a:lnTo>
                <a:lnTo>
                  <a:pt x="14477" y="140169"/>
                </a:lnTo>
                <a:lnTo>
                  <a:pt x="78117" y="140169"/>
                </a:lnTo>
                <a:lnTo>
                  <a:pt x="84974" y="136286"/>
                </a:lnTo>
                <a:lnTo>
                  <a:pt x="87286" y="133184"/>
                </a:lnTo>
                <a:lnTo>
                  <a:pt x="45745" y="133184"/>
                </a:lnTo>
                <a:lnTo>
                  <a:pt x="34326" y="131160"/>
                </a:lnTo>
                <a:lnTo>
                  <a:pt x="24495" y="125274"/>
                </a:lnTo>
                <a:lnTo>
                  <a:pt x="16573" y="115809"/>
                </a:lnTo>
                <a:lnTo>
                  <a:pt x="10883" y="103047"/>
                </a:lnTo>
                <a:close/>
              </a:path>
              <a:path w="99059" h="148590">
                <a:moveTo>
                  <a:pt x="47675" y="0"/>
                </a:moveTo>
                <a:lnTo>
                  <a:pt x="28846" y="3313"/>
                </a:lnTo>
                <a:lnTo>
                  <a:pt x="13722" y="12433"/>
                </a:lnTo>
                <a:lnTo>
                  <a:pt x="3656" y="26124"/>
                </a:lnTo>
                <a:lnTo>
                  <a:pt x="0" y="43154"/>
                </a:lnTo>
                <a:lnTo>
                  <a:pt x="10181" y="70168"/>
                </a:lnTo>
                <a:lnTo>
                  <a:pt x="32581" y="87976"/>
                </a:lnTo>
                <a:lnTo>
                  <a:pt x="54981" y="101711"/>
                </a:lnTo>
                <a:lnTo>
                  <a:pt x="65163" y="116509"/>
                </a:lnTo>
                <a:lnTo>
                  <a:pt x="63652" y="123846"/>
                </a:lnTo>
                <a:lnTo>
                  <a:pt x="59516" y="129052"/>
                </a:lnTo>
                <a:lnTo>
                  <a:pt x="53349" y="132156"/>
                </a:lnTo>
                <a:lnTo>
                  <a:pt x="45745" y="133184"/>
                </a:lnTo>
                <a:lnTo>
                  <a:pt x="87286" y="133184"/>
                </a:lnTo>
                <a:lnTo>
                  <a:pt x="95283" y="122458"/>
                </a:lnTo>
                <a:lnTo>
                  <a:pt x="98971" y="104635"/>
                </a:lnTo>
                <a:lnTo>
                  <a:pt x="88549" y="76667"/>
                </a:lnTo>
                <a:lnTo>
                  <a:pt x="65620" y="59512"/>
                </a:lnTo>
                <a:lnTo>
                  <a:pt x="42692" y="45938"/>
                </a:lnTo>
                <a:lnTo>
                  <a:pt x="32270" y="28714"/>
                </a:lnTo>
                <a:lnTo>
                  <a:pt x="32270" y="20497"/>
                </a:lnTo>
                <a:lnTo>
                  <a:pt x="39801" y="15265"/>
                </a:lnTo>
                <a:lnTo>
                  <a:pt x="87845" y="15265"/>
                </a:lnTo>
                <a:lnTo>
                  <a:pt x="87845" y="8318"/>
                </a:lnTo>
                <a:lnTo>
                  <a:pt x="74650" y="8318"/>
                </a:lnTo>
                <a:lnTo>
                  <a:pt x="67946" y="4548"/>
                </a:lnTo>
                <a:lnTo>
                  <a:pt x="61429" y="1963"/>
                </a:lnTo>
                <a:lnTo>
                  <a:pt x="54780" y="476"/>
                </a:lnTo>
                <a:lnTo>
                  <a:pt x="47675" y="0"/>
                </a:lnTo>
                <a:close/>
              </a:path>
              <a:path w="99059" h="148590">
                <a:moveTo>
                  <a:pt x="87845" y="15265"/>
                </a:moveTo>
                <a:lnTo>
                  <a:pt x="51676" y="15265"/>
                </a:lnTo>
                <a:lnTo>
                  <a:pt x="60265" y="16541"/>
                </a:lnTo>
                <a:lnTo>
                  <a:pt x="67084" y="20610"/>
                </a:lnTo>
                <a:lnTo>
                  <a:pt x="72603" y="27829"/>
                </a:lnTo>
                <a:lnTo>
                  <a:pt x="77292" y="38557"/>
                </a:lnTo>
                <a:lnTo>
                  <a:pt x="87845" y="38557"/>
                </a:lnTo>
                <a:lnTo>
                  <a:pt x="87845" y="15265"/>
                </a:lnTo>
                <a:close/>
              </a:path>
              <a:path w="99059" h="148590">
                <a:moveTo>
                  <a:pt x="87845" y="1079"/>
                </a:moveTo>
                <a:lnTo>
                  <a:pt x="77292" y="1079"/>
                </a:lnTo>
                <a:lnTo>
                  <a:pt x="74650" y="8318"/>
                </a:lnTo>
                <a:lnTo>
                  <a:pt x="87845" y="8318"/>
                </a:lnTo>
                <a:lnTo>
                  <a:pt x="87845" y="1079"/>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12"/>
          <p:cNvSpPr/>
          <p:nvPr/>
        </p:nvSpPr>
        <p:spPr>
          <a:xfrm>
            <a:off x="10907133" y="9216966"/>
            <a:ext cx="105410" cy="182880"/>
          </a:xfrm>
          <a:custGeom>
            <a:avLst/>
            <a:gdLst/>
            <a:ahLst/>
            <a:cxnLst/>
            <a:rect l="l" t="t" r="r" b="b"/>
            <a:pathLst>
              <a:path w="105409" h="182879">
                <a:moveTo>
                  <a:pt x="58915" y="56591"/>
                </a:moveTo>
                <a:lnTo>
                  <a:pt x="21031" y="56591"/>
                </a:lnTo>
                <a:lnTo>
                  <a:pt x="21031" y="135127"/>
                </a:lnTo>
                <a:lnTo>
                  <a:pt x="23545" y="156258"/>
                </a:lnTo>
                <a:lnTo>
                  <a:pt x="31280" y="171021"/>
                </a:lnTo>
                <a:lnTo>
                  <a:pt x="44519" y="179683"/>
                </a:lnTo>
                <a:lnTo>
                  <a:pt x="63550" y="182511"/>
                </a:lnTo>
                <a:lnTo>
                  <a:pt x="82264" y="180086"/>
                </a:lnTo>
                <a:lnTo>
                  <a:pt x="95264" y="174247"/>
                </a:lnTo>
                <a:lnTo>
                  <a:pt x="102698" y="167284"/>
                </a:lnTo>
                <a:lnTo>
                  <a:pt x="77622" y="167284"/>
                </a:lnTo>
                <a:lnTo>
                  <a:pt x="69448" y="165060"/>
                </a:lnTo>
                <a:lnTo>
                  <a:pt x="63601" y="158818"/>
                </a:lnTo>
                <a:lnTo>
                  <a:pt x="60088" y="149201"/>
                </a:lnTo>
                <a:lnTo>
                  <a:pt x="58915" y="136855"/>
                </a:lnTo>
                <a:lnTo>
                  <a:pt x="58915" y="56591"/>
                </a:lnTo>
                <a:close/>
              </a:path>
              <a:path w="105409" h="182879">
                <a:moveTo>
                  <a:pt x="103606" y="156806"/>
                </a:moveTo>
                <a:lnTo>
                  <a:pt x="100977" y="156806"/>
                </a:lnTo>
                <a:lnTo>
                  <a:pt x="96683" y="158444"/>
                </a:lnTo>
                <a:lnTo>
                  <a:pt x="91524" y="162045"/>
                </a:lnTo>
                <a:lnTo>
                  <a:pt x="85252" y="165647"/>
                </a:lnTo>
                <a:lnTo>
                  <a:pt x="77622" y="167284"/>
                </a:lnTo>
                <a:lnTo>
                  <a:pt x="102698" y="167284"/>
                </a:lnTo>
                <a:lnTo>
                  <a:pt x="102846" y="167145"/>
                </a:lnTo>
                <a:lnTo>
                  <a:pt x="105308" y="160934"/>
                </a:lnTo>
                <a:lnTo>
                  <a:pt x="105308" y="158114"/>
                </a:lnTo>
                <a:lnTo>
                  <a:pt x="103606" y="156806"/>
                </a:lnTo>
                <a:close/>
              </a:path>
              <a:path w="105409" h="182879">
                <a:moveTo>
                  <a:pt x="58915" y="0"/>
                </a:moveTo>
                <a:lnTo>
                  <a:pt x="0" y="56591"/>
                </a:lnTo>
                <a:lnTo>
                  <a:pt x="98336" y="56591"/>
                </a:lnTo>
                <a:lnTo>
                  <a:pt x="98336" y="38074"/>
                </a:lnTo>
                <a:lnTo>
                  <a:pt x="58915" y="38074"/>
                </a:lnTo>
                <a:lnTo>
                  <a:pt x="58915"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object 13"/>
          <p:cNvSpPr/>
          <p:nvPr/>
        </p:nvSpPr>
        <p:spPr>
          <a:xfrm>
            <a:off x="11018160" y="9251056"/>
            <a:ext cx="131445" cy="148590"/>
          </a:xfrm>
          <a:custGeom>
            <a:avLst/>
            <a:gdLst/>
            <a:ahLst/>
            <a:cxnLst/>
            <a:rect l="l" t="t" r="r" b="b"/>
            <a:pathLst>
              <a:path w="131445" h="148590">
                <a:moveTo>
                  <a:pt x="64541" y="0"/>
                </a:moveTo>
                <a:lnTo>
                  <a:pt x="38340" y="5237"/>
                </a:lnTo>
                <a:lnTo>
                  <a:pt x="17945" y="19915"/>
                </a:lnTo>
                <a:lnTo>
                  <a:pt x="4712" y="42482"/>
                </a:lnTo>
                <a:lnTo>
                  <a:pt x="0" y="71386"/>
                </a:lnTo>
                <a:lnTo>
                  <a:pt x="3637" y="97456"/>
                </a:lnTo>
                <a:lnTo>
                  <a:pt x="16003" y="122378"/>
                </a:lnTo>
                <a:lnTo>
                  <a:pt x="39278" y="141065"/>
                </a:lnTo>
                <a:lnTo>
                  <a:pt x="75641" y="148424"/>
                </a:lnTo>
                <a:lnTo>
                  <a:pt x="89819" y="147639"/>
                </a:lnTo>
                <a:lnTo>
                  <a:pt x="102781" y="145124"/>
                </a:lnTo>
                <a:lnTo>
                  <a:pt x="115399" y="140639"/>
                </a:lnTo>
                <a:lnTo>
                  <a:pt x="128549" y="133946"/>
                </a:lnTo>
                <a:lnTo>
                  <a:pt x="129138" y="130035"/>
                </a:lnTo>
                <a:lnTo>
                  <a:pt x="86537" y="130035"/>
                </a:lnTo>
                <a:lnTo>
                  <a:pt x="67498" y="125309"/>
                </a:lnTo>
                <a:lnTo>
                  <a:pt x="52879" y="112033"/>
                </a:lnTo>
                <a:lnTo>
                  <a:pt x="43503" y="91555"/>
                </a:lnTo>
                <a:lnTo>
                  <a:pt x="40195" y="65227"/>
                </a:lnTo>
                <a:lnTo>
                  <a:pt x="128549" y="65227"/>
                </a:lnTo>
                <a:lnTo>
                  <a:pt x="124673" y="50037"/>
                </a:lnTo>
                <a:lnTo>
                  <a:pt x="40195" y="50037"/>
                </a:lnTo>
                <a:lnTo>
                  <a:pt x="41831" y="37264"/>
                </a:lnTo>
                <a:lnTo>
                  <a:pt x="46196" y="26127"/>
                </a:lnTo>
                <a:lnTo>
                  <a:pt x="53390" y="18251"/>
                </a:lnTo>
                <a:lnTo>
                  <a:pt x="63512" y="15265"/>
                </a:lnTo>
                <a:lnTo>
                  <a:pt x="104443" y="15265"/>
                </a:lnTo>
                <a:lnTo>
                  <a:pt x="88644" y="4592"/>
                </a:lnTo>
                <a:lnTo>
                  <a:pt x="64541" y="0"/>
                </a:lnTo>
                <a:close/>
              </a:path>
              <a:path w="131445" h="148590">
                <a:moveTo>
                  <a:pt x="131330" y="115481"/>
                </a:moveTo>
                <a:lnTo>
                  <a:pt x="121802" y="121361"/>
                </a:lnTo>
                <a:lnTo>
                  <a:pt x="110382" y="125963"/>
                </a:lnTo>
                <a:lnTo>
                  <a:pt x="98237" y="128963"/>
                </a:lnTo>
                <a:lnTo>
                  <a:pt x="86537" y="130035"/>
                </a:lnTo>
                <a:lnTo>
                  <a:pt x="129138" y="130035"/>
                </a:lnTo>
                <a:lnTo>
                  <a:pt x="131330" y="115481"/>
                </a:lnTo>
                <a:close/>
              </a:path>
              <a:path w="131445" h="148590">
                <a:moveTo>
                  <a:pt x="104443" y="15265"/>
                </a:moveTo>
                <a:lnTo>
                  <a:pt x="63512" y="15265"/>
                </a:lnTo>
                <a:lnTo>
                  <a:pt x="72841" y="17557"/>
                </a:lnTo>
                <a:lnTo>
                  <a:pt x="80446" y="24274"/>
                </a:lnTo>
                <a:lnTo>
                  <a:pt x="86078" y="35180"/>
                </a:lnTo>
                <a:lnTo>
                  <a:pt x="89484" y="50037"/>
                </a:lnTo>
                <a:lnTo>
                  <a:pt x="124673" y="50037"/>
                </a:lnTo>
                <a:lnTo>
                  <a:pt x="121662" y="38238"/>
                </a:lnTo>
                <a:lnTo>
                  <a:pt x="108023" y="17683"/>
                </a:lnTo>
                <a:lnTo>
                  <a:pt x="104443" y="15265"/>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4" name="object 14"/>
          <p:cNvSpPr/>
          <p:nvPr/>
        </p:nvSpPr>
        <p:spPr>
          <a:xfrm>
            <a:off x="11163679" y="9251057"/>
            <a:ext cx="120650" cy="144780"/>
          </a:xfrm>
          <a:custGeom>
            <a:avLst/>
            <a:gdLst/>
            <a:ahLst/>
            <a:cxnLst/>
            <a:rect l="l" t="t" r="r" b="b"/>
            <a:pathLst>
              <a:path w="120650" h="144779">
                <a:moveTo>
                  <a:pt x="86842" y="129349"/>
                </a:moveTo>
                <a:lnTo>
                  <a:pt x="0" y="129349"/>
                </a:lnTo>
                <a:lnTo>
                  <a:pt x="0" y="144449"/>
                </a:lnTo>
                <a:lnTo>
                  <a:pt x="86842" y="144449"/>
                </a:lnTo>
                <a:lnTo>
                  <a:pt x="86842" y="129349"/>
                </a:lnTo>
                <a:close/>
              </a:path>
              <a:path w="120650" h="144779">
                <a:moveTo>
                  <a:pt x="62509" y="3987"/>
                </a:moveTo>
                <a:lnTo>
                  <a:pt x="0" y="3987"/>
                </a:lnTo>
                <a:lnTo>
                  <a:pt x="0" y="19138"/>
                </a:lnTo>
                <a:lnTo>
                  <a:pt x="24663" y="19138"/>
                </a:lnTo>
                <a:lnTo>
                  <a:pt x="24663" y="129349"/>
                </a:lnTo>
                <a:lnTo>
                  <a:pt x="62509" y="129349"/>
                </a:lnTo>
                <a:lnTo>
                  <a:pt x="62509" y="47459"/>
                </a:lnTo>
                <a:lnTo>
                  <a:pt x="71031" y="37896"/>
                </a:lnTo>
                <a:lnTo>
                  <a:pt x="74968" y="33604"/>
                </a:lnTo>
                <a:lnTo>
                  <a:pt x="115659" y="33604"/>
                </a:lnTo>
                <a:lnTo>
                  <a:pt x="117367" y="27698"/>
                </a:lnTo>
                <a:lnTo>
                  <a:pt x="62509" y="27698"/>
                </a:lnTo>
                <a:lnTo>
                  <a:pt x="62509" y="3987"/>
                </a:lnTo>
                <a:close/>
              </a:path>
              <a:path w="120650" h="144779">
                <a:moveTo>
                  <a:pt x="115659" y="33604"/>
                </a:moveTo>
                <a:lnTo>
                  <a:pt x="82842" y="33604"/>
                </a:lnTo>
                <a:lnTo>
                  <a:pt x="89330" y="34703"/>
                </a:lnTo>
                <a:lnTo>
                  <a:pt x="95194" y="38207"/>
                </a:lnTo>
                <a:lnTo>
                  <a:pt x="100803" y="44426"/>
                </a:lnTo>
                <a:lnTo>
                  <a:pt x="106527" y="53670"/>
                </a:lnTo>
                <a:lnTo>
                  <a:pt x="111392" y="44541"/>
                </a:lnTo>
                <a:lnTo>
                  <a:pt x="115427" y="34405"/>
                </a:lnTo>
                <a:lnTo>
                  <a:pt x="115659" y="33604"/>
                </a:lnTo>
                <a:close/>
              </a:path>
              <a:path w="120650" h="144779">
                <a:moveTo>
                  <a:pt x="97751" y="0"/>
                </a:moveTo>
                <a:lnTo>
                  <a:pt x="91744" y="0"/>
                </a:lnTo>
                <a:lnTo>
                  <a:pt x="85877" y="2476"/>
                </a:lnTo>
                <a:lnTo>
                  <a:pt x="63093" y="27698"/>
                </a:lnTo>
                <a:lnTo>
                  <a:pt x="117367" y="27698"/>
                </a:lnTo>
                <a:lnTo>
                  <a:pt x="118446" y="23968"/>
                </a:lnTo>
                <a:lnTo>
                  <a:pt x="120269" y="13931"/>
                </a:lnTo>
                <a:lnTo>
                  <a:pt x="115107" y="8427"/>
                </a:lnTo>
                <a:lnTo>
                  <a:pt x="109216" y="3987"/>
                </a:lnTo>
                <a:lnTo>
                  <a:pt x="103284" y="1067"/>
                </a:lnTo>
                <a:lnTo>
                  <a:pt x="97751"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15"/>
          <p:cNvSpPr/>
          <p:nvPr/>
        </p:nvSpPr>
        <p:spPr>
          <a:xfrm>
            <a:off x="11298828" y="9251057"/>
            <a:ext cx="175895" cy="144780"/>
          </a:xfrm>
          <a:custGeom>
            <a:avLst/>
            <a:gdLst/>
            <a:ahLst/>
            <a:cxnLst/>
            <a:rect l="l" t="t" r="r" b="b"/>
            <a:pathLst>
              <a:path w="175895" h="144779">
                <a:moveTo>
                  <a:pt x="82118" y="129349"/>
                </a:moveTo>
                <a:lnTo>
                  <a:pt x="0" y="129349"/>
                </a:lnTo>
                <a:lnTo>
                  <a:pt x="0" y="144449"/>
                </a:lnTo>
                <a:lnTo>
                  <a:pt x="82118" y="144449"/>
                </a:lnTo>
                <a:lnTo>
                  <a:pt x="82118" y="129349"/>
                </a:lnTo>
                <a:close/>
              </a:path>
              <a:path w="175895" h="144779">
                <a:moveTo>
                  <a:pt x="175844" y="129349"/>
                </a:moveTo>
                <a:lnTo>
                  <a:pt x="93065" y="129349"/>
                </a:lnTo>
                <a:lnTo>
                  <a:pt x="93065" y="144449"/>
                </a:lnTo>
                <a:lnTo>
                  <a:pt x="175844" y="144449"/>
                </a:lnTo>
                <a:lnTo>
                  <a:pt x="175844" y="129349"/>
                </a:lnTo>
                <a:close/>
              </a:path>
              <a:path w="175895" h="144779">
                <a:moveTo>
                  <a:pt x="62471" y="3987"/>
                </a:moveTo>
                <a:lnTo>
                  <a:pt x="0" y="3987"/>
                </a:lnTo>
                <a:lnTo>
                  <a:pt x="0" y="19138"/>
                </a:lnTo>
                <a:lnTo>
                  <a:pt x="24612" y="19138"/>
                </a:lnTo>
                <a:lnTo>
                  <a:pt x="24612" y="129349"/>
                </a:lnTo>
                <a:lnTo>
                  <a:pt x="62471" y="129349"/>
                </a:lnTo>
                <a:lnTo>
                  <a:pt x="62471" y="34924"/>
                </a:lnTo>
                <a:lnTo>
                  <a:pt x="71430" y="29873"/>
                </a:lnTo>
                <a:lnTo>
                  <a:pt x="79298" y="26412"/>
                </a:lnTo>
                <a:lnTo>
                  <a:pt x="86481" y="24423"/>
                </a:lnTo>
                <a:lnTo>
                  <a:pt x="93383" y="23787"/>
                </a:lnTo>
                <a:lnTo>
                  <a:pt x="147876" y="23787"/>
                </a:lnTo>
                <a:lnTo>
                  <a:pt x="146350" y="21081"/>
                </a:lnTo>
                <a:lnTo>
                  <a:pt x="62471" y="21081"/>
                </a:lnTo>
                <a:lnTo>
                  <a:pt x="62471" y="3987"/>
                </a:lnTo>
                <a:close/>
              </a:path>
              <a:path w="175895" h="144779">
                <a:moveTo>
                  <a:pt x="147876" y="23787"/>
                </a:moveTo>
                <a:lnTo>
                  <a:pt x="93383" y="23787"/>
                </a:lnTo>
                <a:lnTo>
                  <a:pt x="100960" y="25183"/>
                </a:lnTo>
                <a:lnTo>
                  <a:pt x="107378" y="29316"/>
                </a:lnTo>
                <a:lnTo>
                  <a:pt x="111824" y="36104"/>
                </a:lnTo>
                <a:lnTo>
                  <a:pt x="113487" y="45465"/>
                </a:lnTo>
                <a:lnTo>
                  <a:pt x="113487" y="129349"/>
                </a:lnTo>
                <a:lnTo>
                  <a:pt x="151231" y="129349"/>
                </a:lnTo>
                <a:lnTo>
                  <a:pt x="151231" y="43167"/>
                </a:lnTo>
                <a:lnTo>
                  <a:pt x="148593" y="25058"/>
                </a:lnTo>
                <a:lnTo>
                  <a:pt x="147876" y="23787"/>
                </a:lnTo>
                <a:close/>
              </a:path>
              <a:path w="175895" h="144779">
                <a:moveTo>
                  <a:pt x="112102" y="0"/>
                </a:moveTo>
                <a:lnTo>
                  <a:pt x="99620" y="1499"/>
                </a:lnTo>
                <a:lnTo>
                  <a:pt x="87749" y="5754"/>
                </a:lnTo>
                <a:lnTo>
                  <a:pt x="75646" y="12403"/>
                </a:lnTo>
                <a:lnTo>
                  <a:pt x="62471" y="21081"/>
                </a:lnTo>
                <a:lnTo>
                  <a:pt x="146350" y="21081"/>
                </a:lnTo>
                <a:lnTo>
                  <a:pt x="140935" y="11482"/>
                </a:lnTo>
                <a:lnTo>
                  <a:pt x="128643" y="2956"/>
                </a:lnTo>
                <a:lnTo>
                  <a:pt x="112102"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6" name="object 16"/>
          <p:cNvSpPr/>
          <p:nvPr/>
        </p:nvSpPr>
        <p:spPr>
          <a:xfrm>
            <a:off x="11558909" y="9198575"/>
            <a:ext cx="257810" cy="197485"/>
          </a:xfrm>
          <a:custGeom>
            <a:avLst/>
            <a:gdLst/>
            <a:ahLst/>
            <a:cxnLst/>
            <a:rect l="l" t="t" r="r" b="b"/>
            <a:pathLst>
              <a:path w="257809" h="197484">
                <a:moveTo>
                  <a:pt x="75717" y="178485"/>
                </a:moveTo>
                <a:lnTo>
                  <a:pt x="0" y="178485"/>
                </a:lnTo>
                <a:lnTo>
                  <a:pt x="0" y="196938"/>
                </a:lnTo>
                <a:lnTo>
                  <a:pt x="75717" y="196938"/>
                </a:lnTo>
                <a:lnTo>
                  <a:pt x="75717" y="178485"/>
                </a:lnTo>
                <a:close/>
              </a:path>
              <a:path w="257809" h="197484">
                <a:moveTo>
                  <a:pt x="91777" y="59753"/>
                </a:moveTo>
                <a:lnTo>
                  <a:pt x="49618" y="59753"/>
                </a:lnTo>
                <a:lnTo>
                  <a:pt x="115430" y="196938"/>
                </a:lnTo>
                <a:lnTo>
                  <a:pt x="123012" y="196938"/>
                </a:lnTo>
                <a:lnTo>
                  <a:pt x="152537" y="134416"/>
                </a:lnTo>
                <a:lnTo>
                  <a:pt x="127965" y="134416"/>
                </a:lnTo>
                <a:lnTo>
                  <a:pt x="91777" y="59753"/>
                </a:lnTo>
                <a:close/>
              </a:path>
              <a:path w="257809" h="197484">
                <a:moveTo>
                  <a:pt x="257225" y="178485"/>
                </a:moveTo>
                <a:lnTo>
                  <a:pt x="163474" y="178485"/>
                </a:lnTo>
                <a:lnTo>
                  <a:pt x="163474" y="196938"/>
                </a:lnTo>
                <a:lnTo>
                  <a:pt x="257225" y="196938"/>
                </a:lnTo>
                <a:lnTo>
                  <a:pt x="257225" y="178485"/>
                </a:lnTo>
                <a:close/>
              </a:path>
              <a:path w="257809" h="197484">
                <a:moveTo>
                  <a:pt x="71729" y="0"/>
                </a:moveTo>
                <a:lnTo>
                  <a:pt x="0" y="0"/>
                </a:lnTo>
                <a:lnTo>
                  <a:pt x="0" y="18389"/>
                </a:lnTo>
                <a:lnTo>
                  <a:pt x="26568" y="18389"/>
                </a:lnTo>
                <a:lnTo>
                  <a:pt x="26568" y="178485"/>
                </a:lnTo>
                <a:lnTo>
                  <a:pt x="49060" y="178485"/>
                </a:lnTo>
                <a:lnTo>
                  <a:pt x="49060" y="59753"/>
                </a:lnTo>
                <a:lnTo>
                  <a:pt x="91777" y="59753"/>
                </a:lnTo>
                <a:lnTo>
                  <a:pt x="71729" y="18389"/>
                </a:lnTo>
                <a:lnTo>
                  <a:pt x="71729" y="0"/>
                </a:lnTo>
                <a:close/>
              </a:path>
              <a:path w="257809" h="197484">
                <a:moveTo>
                  <a:pt x="230835" y="54216"/>
                </a:moveTo>
                <a:lnTo>
                  <a:pt x="191084" y="54216"/>
                </a:lnTo>
                <a:lnTo>
                  <a:pt x="191084" y="178485"/>
                </a:lnTo>
                <a:lnTo>
                  <a:pt x="230835" y="178485"/>
                </a:lnTo>
                <a:lnTo>
                  <a:pt x="230835" y="54216"/>
                </a:lnTo>
                <a:close/>
              </a:path>
              <a:path w="257809" h="197484">
                <a:moveTo>
                  <a:pt x="257225" y="0"/>
                </a:moveTo>
                <a:lnTo>
                  <a:pt x="183210" y="0"/>
                </a:lnTo>
                <a:lnTo>
                  <a:pt x="183210" y="18389"/>
                </a:lnTo>
                <a:lnTo>
                  <a:pt x="127965" y="134416"/>
                </a:lnTo>
                <a:lnTo>
                  <a:pt x="152537" y="134416"/>
                </a:lnTo>
                <a:lnTo>
                  <a:pt x="190411" y="54216"/>
                </a:lnTo>
                <a:lnTo>
                  <a:pt x="230835" y="54216"/>
                </a:lnTo>
                <a:lnTo>
                  <a:pt x="230835" y="18389"/>
                </a:lnTo>
                <a:lnTo>
                  <a:pt x="257225" y="18389"/>
                </a:lnTo>
                <a:lnTo>
                  <a:pt x="257225"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7" name="object 17"/>
          <p:cNvSpPr/>
          <p:nvPr/>
        </p:nvSpPr>
        <p:spPr>
          <a:xfrm>
            <a:off x="11818977" y="9255041"/>
            <a:ext cx="175895" cy="144780"/>
          </a:xfrm>
          <a:custGeom>
            <a:avLst/>
            <a:gdLst/>
            <a:ahLst/>
            <a:cxnLst/>
            <a:rect l="l" t="t" r="r" b="b"/>
            <a:pathLst>
              <a:path w="175895" h="144779">
                <a:moveTo>
                  <a:pt x="62534" y="0"/>
                </a:moveTo>
                <a:lnTo>
                  <a:pt x="0" y="0"/>
                </a:lnTo>
                <a:lnTo>
                  <a:pt x="0" y="15151"/>
                </a:lnTo>
                <a:lnTo>
                  <a:pt x="24638" y="15151"/>
                </a:lnTo>
                <a:lnTo>
                  <a:pt x="24638" y="104902"/>
                </a:lnTo>
                <a:lnTo>
                  <a:pt x="26567" y="119812"/>
                </a:lnTo>
                <a:lnTo>
                  <a:pt x="33129" y="132432"/>
                </a:lnTo>
                <a:lnTo>
                  <a:pt x="45485" y="141170"/>
                </a:lnTo>
                <a:lnTo>
                  <a:pt x="64795" y="144437"/>
                </a:lnTo>
                <a:lnTo>
                  <a:pt x="75453" y="143511"/>
                </a:lnTo>
                <a:lnTo>
                  <a:pt x="87112" y="140515"/>
                </a:lnTo>
                <a:lnTo>
                  <a:pt x="99699" y="135125"/>
                </a:lnTo>
                <a:lnTo>
                  <a:pt x="113144" y="127012"/>
                </a:lnTo>
                <a:lnTo>
                  <a:pt x="175590" y="127012"/>
                </a:lnTo>
                <a:lnTo>
                  <a:pt x="175590" y="125361"/>
                </a:lnTo>
                <a:lnTo>
                  <a:pt x="150952" y="125361"/>
                </a:lnTo>
                <a:lnTo>
                  <a:pt x="150952" y="124688"/>
                </a:lnTo>
                <a:lnTo>
                  <a:pt x="81559" y="124688"/>
                </a:lnTo>
                <a:lnTo>
                  <a:pt x="73437" y="122991"/>
                </a:lnTo>
                <a:lnTo>
                  <a:pt x="67470" y="118271"/>
                </a:lnTo>
                <a:lnTo>
                  <a:pt x="63791" y="111090"/>
                </a:lnTo>
                <a:lnTo>
                  <a:pt x="62534" y="102006"/>
                </a:lnTo>
                <a:lnTo>
                  <a:pt x="62534" y="0"/>
                </a:lnTo>
                <a:close/>
              </a:path>
              <a:path w="175895" h="144779">
                <a:moveTo>
                  <a:pt x="175590" y="127012"/>
                </a:moveTo>
                <a:lnTo>
                  <a:pt x="113144" y="127012"/>
                </a:lnTo>
                <a:lnTo>
                  <a:pt x="113144" y="140462"/>
                </a:lnTo>
                <a:lnTo>
                  <a:pt x="175590" y="140462"/>
                </a:lnTo>
                <a:lnTo>
                  <a:pt x="175590" y="127012"/>
                </a:lnTo>
                <a:close/>
              </a:path>
              <a:path w="175895" h="144779">
                <a:moveTo>
                  <a:pt x="150952" y="0"/>
                </a:moveTo>
                <a:lnTo>
                  <a:pt x="88811" y="0"/>
                </a:lnTo>
                <a:lnTo>
                  <a:pt x="88811" y="15151"/>
                </a:lnTo>
                <a:lnTo>
                  <a:pt x="113144" y="15151"/>
                </a:lnTo>
                <a:lnTo>
                  <a:pt x="113144" y="112522"/>
                </a:lnTo>
                <a:lnTo>
                  <a:pt x="103462" y="118002"/>
                </a:lnTo>
                <a:lnTo>
                  <a:pt x="95275" y="121786"/>
                </a:lnTo>
                <a:lnTo>
                  <a:pt x="88126" y="123980"/>
                </a:lnTo>
                <a:lnTo>
                  <a:pt x="81559" y="124688"/>
                </a:lnTo>
                <a:lnTo>
                  <a:pt x="150952" y="124688"/>
                </a:lnTo>
                <a:lnTo>
                  <a:pt x="150952"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8" name="object 18"/>
          <p:cNvSpPr/>
          <p:nvPr/>
        </p:nvSpPr>
        <p:spPr>
          <a:xfrm>
            <a:off x="11997929" y="9216966"/>
            <a:ext cx="105410" cy="182880"/>
          </a:xfrm>
          <a:custGeom>
            <a:avLst/>
            <a:gdLst/>
            <a:ahLst/>
            <a:cxnLst/>
            <a:rect l="l" t="t" r="r" b="b"/>
            <a:pathLst>
              <a:path w="105409" h="182879">
                <a:moveTo>
                  <a:pt x="58813" y="56591"/>
                </a:moveTo>
                <a:lnTo>
                  <a:pt x="20929" y="56591"/>
                </a:lnTo>
                <a:lnTo>
                  <a:pt x="20929" y="135127"/>
                </a:lnTo>
                <a:lnTo>
                  <a:pt x="23452" y="156258"/>
                </a:lnTo>
                <a:lnTo>
                  <a:pt x="31199" y="171021"/>
                </a:lnTo>
                <a:lnTo>
                  <a:pt x="44434" y="179683"/>
                </a:lnTo>
                <a:lnTo>
                  <a:pt x="63423" y="182511"/>
                </a:lnTo>
                <a:lnTo>
                  <a:pt x="82122" y="180086"/>
                </a:lnTo>
                <a:lnTo>
                  <a:pt x="95100" y="174247"/>
                </a:lnTo>
                <a:lnTo>
                  <a:pt x="102516" y="167284"/>
                </a:lnTo>
                <a:lnTo>
                  <a:pt x="77584" y="167284"/>
                </a:lnTo>
                <a:lnTo>
                  <a:pt x="69368" y="165060"/>
                </a:lnTo>
                <a:lnTo>
                  <a:pt x="63503" y="158818"/>
                </a:lnTo>
                <a:lnTo>
                  <a:pt x="59985" y="149201"/>
                </a:lnTo>
                <a:lnTo>
                  <a:pt x="58813" y="136855"/>
                </a:lnTo>
                <a:lnTo>
                  <a:pt x="58813" y="56591"/>
                </a:lnTo>
                <a:close/>
              </a:path>
              <a:path w="105409" h="182879">
                <a:moveTo>
                  <a:pt x="103505" y="156806"/>
                </a:moveTo>
                <a:lnTo>
                  <a:pt x="100926" y="156806"/>
                </a:lnTo>
                <a:lnTo>
                  <a:pt x="96624" y="158444"/>
                </a:lnTo>
                <a:lnTo>
                  <a:pt x="91470" y="162045"/>
                </a:lnTo>
                <a:lnTo>
                  <a:pt x="85208" y="165647"/>
                </a:lnTo>
                <a:lnTo>
                  <a:pt x="77584" y="167284"/>
                </a:lnTo>
                <a:lnTo>
                  <a:pt x="102516" y="167284"/>
                </a:lnTo>
                <a:lnTo>
                  <a:pt x="102664" y="167145"/>
                </a:lnTo>
                <a:lnTo>
                  <a:pt x="105117" y="160934"/>
                </a:lnTo>
                <a:lnTo>
                  <a:pt x="105117" y="158114"/>
                </a:lnTo>
                <a:lnTo>
                  <a:pt x="103505" y="156806"/>
                </a:lnTo>
                <a:close/>
              </a:path>
              <a:path w="105409" h="182879">
                <a:moveTo>
                  <a:pt x="58813" y="0"/>
                </a:moveTo>
                <a:lnTo>
                  <a:pt x="0" y="56591"/>
                </a:lnTo>
                <a:lnTo>
                  <a:pt x="98259" y="56591"/>
                </a:lnTo>
                <a:lnTo>
                  <a:pt x="98259" y="38074"/>
                </a:lnTo>
                <a:lnTo>
                  <a:pt x="58813" y="38074"/>
                </a:lnTo>
                <a:lnTo>
                  <a:pt x="58813"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9" name="object 19"/>
          <p:cNvSpPr/>
          <p:nvPr/>
        </p:nvSpPr>
        <p:spPr>
          <a:xfrm>
            <a:off x="12108743" y="9255041"/>
            <a:ext cx="175895" cy="144780"/>
          </a:xfrm>
          <a:custGeom>
            <a:avLst/>
            <a:gdLst/>
            <a:ahLst/>
            <a:cxnLst/>
            <a:rect l="l" t="t" r="r" b="b"/>
            <a:pathLst>
              <a:path w="175895" h="144779">
                <a:moveTo>
                  <a:pt x="62585" y="0"/>
                </a:moveTo>
                <a:lnTo>
                  <a:pt x="0" y="0"/>
                </a:lnTo>
                <a:lnTo>
                  <a:pt x="0" y="15151"/>
                </a:lnTo>
                <a:lnTo>
                  <a:pt x="24637" y="15151"/>
                </a:lnTo>
                <a:lnTo>
                  <a:pt x="24637" y="104902"/>
                </a:lnTo>
                <a:lnTo>
                  <a:pt x="26563" y="119812"/>
                </a:lnTo>
                <a:lnTo>
                  <a:pt x="33116" y="132432"/>
                </a:lnTo>
                <a:lnTo>
                  <a:pt x="45463" y="141170"/>
                </a:lnTo>
                <a:lnTo>
                  <a:pt x="64769" y="144437"/>
                </a:lnTo>
                <a:lnTo>
                  <a:pt x="75459" y="143511"/>
                </a:lnTo>
                <a:lnTo>
                  <a:pt x="87136" y="140515"/>
                </a:lnTo>
                <a:lnTo>
                  <a:pt x="99729" y="135125"/>
                </a:lnTo>
                <a:lnTo>
                  <a:pt x="113169" y="127012"/>
                </a:lnTo>
                <a:lnTo>
                  <a:pt x="175628" y="127012"/>
                </a:lnTo>
                <a:lnTo>
                  <a:pt x="175628" y="125361"/>
                </a:lnTo>
                <a:lnTo>
                  <a:pt x="151041" y="125361"/>
                </a:lnTo>
                <a:lnTo>
                  <a:pt x="151041" y="124688"/>
                </a:lnTo>
                <a:lnTo>
                  <a:pt x="81610" y="124688"/>
                </a:lnTo>
                <a:lnTo>
                  <a:pt x="73499" y="122991"/>
                </a:lnTo>
                <a:lnTo>
                  <a:pt x="67530" y="118271"/>
                </a:lnTo>
                <a:lnTo>
                  <a:pt x="63845" y="111090"/>
                </a:lnTo>
                <a:lnTo>
                  <a:pt x="62585" y="102006"/>
                </a:lnTo>
                <a:lnTo>
                  <a:pt x="62585" y="0"/>
                </a:lnTo>
                <a:close/>
              </a:path>
              <a:path w="175895" h="144779">
                <a:moveTo>
                  <a:pt x="175628" y="127012"/>
                </a:moveTo>
                <a:lnTo>
                  <a:pt x="113169" y="127012"/>
                </a:lnTo>
                <a:lnTo>
                  <a:pt x="113169" y="140462"/>
                </a:lnTo>
                <a:lnTo>
                  <a:pt x="175628" y="140462"/>
                </a:lnTo>
                <a:lnTo>
                  <a:pt x="175628" y="127012"/>
                </a:lnTo>
                <a:close/>
              </a:path>
              <a:path w="175895" h="144779">
                <a:moveTo>
                  <a:pt x="151041" y="0"/>
                </a:moveTo>
                <a:lnTo>
                  <a:pt x="88849" y="0"/>
                </a:lnTo>
                <a:lnTo>
                  <a:pt x="88849" y="15151"/>
                </a:lnTo>
                <a:lnTo>
                  <a:pt x="113169" y="15151"/>
                </a:lnTo>
                <a:lnTo>
                  <a:pt x="113169" y="112522"/>
                </a:lnTo>
                <a:lnTo>
                  <a:pt x="103454" y="118002"/>
                </a:lnTo>
                <a:lnTo>
                  <a:pt x="95270" y="121786"/>
                </a:lnTo>
                <a:lnTo>
                  <a:pt x="88146" y="123980"/>
                </a:lnTo>
                <a:lnTo>
                  <a:pt x="81610" y="124688"/>
                </a:lnTo>
                <a:lnTo>
                  <a:pt x="151041" y="124688"/>
                </a:lnTo>
                <a:lnTo>
                  <a:pt x="151041"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0" name="object 20"/>
          <p:cNvSpPr/>
          <p:nvPr/>
        </p:nvSpPr>
        <p:spPr>
          <a:xfrm>
            <a:off x="12294571" y="9251058"/>
            <a:ext cx="135255" cy="148590"/>
          </a:xfrm>
          <a:custGeom>
            <a:avLst/>
            <a:gdLst/>
            <a:ahLst/>
            <a:cxnLst/>
            <a:rect l="l" t="t" r="r" b="b"/>
            <a:pathLst>
              <a:path w="135254" h="148590">
                <a:moveTo>
                  <a:pt x="100289" y="21463"/>
                </a:moveTo>
                <a:lnTo>
                  <a:pt x="45999" y="21463"/>
                </a:lnTo>
                <a:lnTo>
                  <a:pt x="56445" y="23233"/>
                </a:lnTo>
                <a:lnTo>
                  <a:pt x="64071" y="28486"/>
                </a:lnTo>
                <a:lnTo>
                  <a:pt x="68745" y="37129"/>
                </a:lnTo>
                <a:lnTo>
                  <a:pt x="70332" y="49072"/>
                </a:lnTo>
                <a:lnTo>
                  <a:pt x="70332" y="65519"/>
                </a:lnTo>
                <a:lnTo>
                  <a:pt x="36499" y="74041"/>
                </a:lnTo>
                <a:lnTo>
                  <a:pt x="19995" y="79812"/>
                </a:lnTo>
                <a:lnTo>
                  <a:pt x="8648" y="87495"/>
                </a:lnTo>
                <a:lnTo>
                  <a:pt x="2102" y="97499"/>
                </a:lnTo>
                <a:lnTo>
                  <a:pt x="0" y="110236"/>
                </a:lnTo>
                <a:lnTo>
                  <a:pt x="2443" y="125504"/>
                </a:lnTo>
                <a:lnTo>
                  <a:pt x="9253" y="137598"/>
                </a:lnTo>
                <a:lnTo>
                  <a:pt x="19647" y="145558"/>
                </a:lnTo>
                <a:lnTo>
                  <a:pt x="32842" y="148424"/>
                </a:lnTo>
                <a:lnTo>
                  <a:pt x="42264" y="147407"/>
                </a:lnTo>
                <a:lnTo>
                  <a:pt x="51925" y="144260"/>
                </a:lnTo>
                <a:lnTo>
                  <a:pt x="62236" y="138839"/>
                </a:lnTo>
                <a:lnTo>
                  <a:pt x="73609" y="131000"/>
                </a:lnTo>
                <a:lnTo>
                  <a:pt x="135242" y="131000"/>
                </a:lnTo>
                <a:lnTo>
                  <a:pt x="135242" y="127025"/>
                </a:lnTo>
                <a:lnTo>
                  <a:pt x="116065" y="127025"/>
                </a:lnTo>
                <a:lnTo>
                  <a:pt x="113347" y="124764"/>
                </a:lnTo>
                <a:lnTo>
                  <a:pt x="41478" y="124764"/>
                </a:lnTo>
                <a:lnTo>
                  <a:pt x="34836" y="117132"/>
                </a:lnTo>
                <a:lnTo>
                  <a:pt x="34836" y="107594"/>
                </a:lnTo>
                <a:lnTo>
                  <a:pt x="36451" y="99079"/>
                </a:lnTo>
                <a:lnTo>
                  <a:pt x="42102" y="92302"/>
                </a:lnTo>
                <a:lnTo>
                  <a:pt x="52993" y="86693"/>
                </a:lnTo>
                <a:lnTo>
                  <a:pt x="70332" y="81686"/>
                </a:lnTo>
                <a:lnTo>
                  <a:pt x="108140" y="81686"/>
                </a:lnTo>
                <a:lnTo>
                  <a:pt x="108140" y="46494"/>
                </a:lnTo>
                <a:lnTo>
                  <a:pt x="104588" y="27882"/>
                </a:lnTo>
                <a:lnTo>
                  <a:pt x="100289" y="21463"/>
                </a:lnTo>
                <a:close/>
              </a:path>
              <a:path w="135254" h="148590">
                <a:moveTo>
                  <a:pt x="135242" y="131000"/>
                </a:moveTo>
                <a:lnTo>
                  <a:pt x="73609" y="131000"/>
                </a:lnTo>
                <a:lnTo>
                  <a:pt x="78060" y="138153"/>
                </a:lnTo>
                <a:lnTo>
                  <a:pt x="84610" y="143651"/>
                </a:lnTo>
                <a:lnTo>
                  <a:pt x="92793" y="147179"/>
                </a:lnTo>
                <a:lnTo>
                  <a:pt x="102146" y="148424"/>
                </a:lnTo>
                <a:lnTo>
                  <a:pt x="110748" y="147811"/>
                </a:lnTo>
                <a:lnTo>
                  <a:pt x="119079" y="145965"/>
                </a:lnTo>
                <a:lnTo>
                  <a:pt x="127218" y="142879"/>
                </a:lnTo>
                <a:lnTo>
                  <a:pt x="135242" y="138544"/>
                </a:lnTo>
                <a:lnTo>
                  <a:pt x="135242" y="131000"/>
                </a:lnTo>
                <a:close/>
              </a:path>
              <a:path w="135254" h="148590">
                <a:moveTo>
                  <a:pt x="135242" y="124383"/>
                </a:moveTo>
                <a:lnTo>
                  <a:pt x="131241" y="126288"/>
                </a:lnTo>
                <a:lnTo>
                  <a:pt x="128193" y="127025"/>
                </a:lnTo>
                <a:lnTo>
                  <a:pt x="135242" y="127025"/>
                </a:lnTo>
                <a:lnTo>
                  <a:pt x="135242" y="124383"/>
                </a:lnTo>
                <a:close/>
              </a:path>
              <a:path w="135254" h="148590">
                <a:moveTo>
                  <a:pt x="108140" y="81686"/>
                </a:moveTo>
                <a:lnTo>
                  <a:pt x="70332" y="81686"/>
                </a:lnTo>
                <a:lnTo>
                  <a:pt x="70332" y="115481"/>
                </a:lnTo>
                <a:lnTo>
                  <a:pt x="63487" y="121081"/>
                </a:lnTo>
                <a:lnTo>
                  <a:pt x="55803" y="124764"/>
                </a:lnTo>
                <a:lnTo>
                  <a:pt x="113347" y="124764"/>
                </a:lnTo>
                <a:lnTo>
                  <a:pt x="108140" y="120434"/>
                </a:lnTo>
                <a:lnTo>
                  <a:pt x="108140" y="81686"/>
                </a:lnTo>
                <a:close/>
              </a:path>
              <a:path w="135254" h="148590">
                <a:moveTo>
                  <a:pt x="60845" y="0"/>
                </a:moveTo>
                <a:lnTo>
                  <a:pt x="46523" y="1692"/>
                </a:lnTo>
                <a:lnTo>
                  <a:pt x="31780" y="6521"/>
                </a:lnTo>
                <a:lnTo>
                  <a:pt x="17406" y="14112"/>
                </a:lnTo>
                <a:lnTo>
                  <a:pt x="4191" y="24091"/>
                </a:lnTo>
                <a:lnTo>
                  <a:pt x="6908" y="35572"/>
                </a:lnTo>
                <a:lnTo>
                  <a:pt x="18563" y="29081"/>
                </a:lnTo>
                <a:lnTo>
                  <a:pt x="28673" y="24707"/>
                </a:lnTo>
                <a:lnTo>
                  <a:pt x="37673" y="22238"/>
                </a:lnTo>
                <a:lnTo>
                  <a:pt x="45999" y="21463"/>
                </a:lnTo>
                <a:lnTo>
                  <a:pt x="100289" y="21463"/>
                </a:lnTo>
                <a:lnTo>
                  <a:pt x="94727" y="13160"/>
                </a:lnTo>
                <a:lnTo>
                  <a:pt x="79749" y="3482"/>
                </a:lnTo>
                <a:lnTo>
                  <a:pt x="60845"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1" name="object 21"/>
          <p:cNvSpPr/>
          <p:nvPr/>
        </p:nvSpPr>
        <p:spPr>
          <a:xfrm>
            <a:off x="12440256" y="9387957"/>
            <a:ext cx="86995" cy="0"/>
          </a:xfrm>
          <a:custGeom>
            <a:avLst/>
            <a:gdLst/>
            <a:ahLst/>
            <a:cxnLst/>
            <a:rect l="l" t="t" r="r" b="b"/>
            <a:pathLst>
              <a:path w="86995">
                <a:moveTo>
                  <a:pt x="0" y="0"/>
                </a:moveTo>
                <a:lnTo>
                  <a:pt x="86474" y="0"/>
                </a:lnTo>
              </a:path>
            </a:pathLst>
          </a:custGeom>
          <a:ln w="15112">
            <a:solidFill>
              <a:srgbClr val="0E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2" name="object 22"/>
          <p:cNvSpPr/>
          <p:nvPr/>
        </p:nvSpPr>
        <p:spPr>
          <a:xfrm>
            <a:off x="12483556" y="9194243"/>
            <a:ext cx="0" cy="186690"/>
          </a:xfrm>
          <a:custGeom>
            <a:avLst/>
            <a:gdLst/>
            <a:ahLst/>
            <a:cxnLst/>
            <a:rect l="l" t="t" r="r" b="b"/>
            <a:pathLst>
              <a:path h="186690">
                <a:moveTo>
                  <a:pt x="0" y="0"/>
                </a:moveTo>
                <a:lnTo>
                  <a:pt x="0" y="186690"/>
                </a:lnTo>
              </a:path>
            </a:pathLst>
          </a:custGeom>
          <a:ln w="37807">
            <a:solidFill>
              <a:srgbClr val="0E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3" name="object 23"/>
          <p:cNvSpPr/>
          <p:nvPr/>
        </p:nvSpPr>
        <p:spPr>
          <a:xfrm>
            <a:off x="12440256" y="9179004"/>
            <a:ext cx="62230" cy="15240"/>
          </a:xfrm>
          <a:custGeom>
            <a:avLst/>
            <a:gdLst/>
            <a:ahLst/>
            <a:cxnLst/>
            <a:rect l="l" t="t" r="r" b="b"/>
            <a:pathLst>
              <a:path w="62229" h="15240">
                <a:moveTo>
                  <a:pt x="0" y="15239"/>
                </a:moveTo>
                <a:lnTo>
                  <a:pt x="62204" y="15239"/>
                </a:lnTo>
                <a:lnTo>
                  <a:pt x="62204" y="0"/>
                </a:lnTo>
                <a:lnTo>
                  <a:pt x="0" y="0"/>
                </a:lnTo>
                <a:lnTo>
                  <a:pt x="0" y="15239"/>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4" name="object 24"/>
          <p:cNvSpPr/>
          <p:nvPr/>
        </p:nvSpPr>
        <p:spPr>
          <a:xfrm>
            <a:off x="12535174" y="9179400"/>
            <a:ext cx="50165" cy="50165"/>
          </a:xfrm>
          <a:custGeom>
            <a:avLst/>
            <a:gdLst/>
            <a:ahLst/>
            <a:cxnLst/>
            <a:rect l="l" t="t" r="r" b="b"/>
            <a:pathLst>
              <a:path w="50165" h="50165">
                <a:moveTo>
                  <a:pt x="24841" y="0"/>
                </a:moveTo>
                <a:lnTo>
                  <a:pt x="15216" y="1936"/>
                </a:lnTo>
                <a:lnTo>
                  <a:pt x="7315" y="7246"/>
                </a:lnTo>
                <a:lnTo>
                  <a:pt x="1966" y="15178"/>
                </a:lnTo>
                <a:lnTo>
                  <a:pt x="0" y="24980"/>
                </a:lnTo>
                <a:lnTo>
                  <a:pt x="1940" y="34600"/>
                </a:lnTo>
                <a:lnTo>
                  <a:pt x="7243" y="42502"/>
                </a:lnTo>
                <a:lnTo>
                  <a:pt x="15135" y="47853"/>
                </a:lnTo>
                <a:lnTo>
                  <a:pt x="24841" y="49822"/>
                </a:lnTo>
                <a:lnTo>
                  <a:pt x="34519" y="47853"/>
                </a:lnTo>
                <a:lnTo>
                  <a:pt x="38173" y="45377"/>
                </a:lnTo>
                <a:lnTo>
                  <a:pt x="24841" y="45377"/>
                </a:lnTo>
                <a:lnTo>
                  <a:pt x="16917" y="43767"/>
                </a:lnTo>
                <a:lnTo>
                  <a:pt x="10433" y="39384"/>
                </a:lnTo>
                <a:lnTo>
                  <a:pt x="6053" y="32898"/>
                </a:lnTo>
                <a:lnTo>
                  <a:pt x="4445" y="24980"/>
                </a:lnTo>
                <a:lnTo>
                  <a:pt x="6070" y="16938"/>
                </a:lnTo>
                <a:lnTo>
                  <a:pt x="10480" y="10425"/>
                </a:lnTo>
                <a:lnTo>
                  <a:pt x="16971" y="6062"/>
                </a:lnTo>
                <a:lnTo>
                  <a:pt x="24841" y="4470"/>
                </a:lnTo>
                <a:lnTo>
                  <a:pt x="38174" y="4470"/>
                </a:lnTo>
                <a:lnTo>
                  <a:pt x="34401" y="1936"/>
                </a:lnTo>
                <a:lnTo>
                  <a:pt x="24841" y="0"/>
                </a:lnTo>
                <a:close/>
              </a:path>
              <a:path w="50165" h="50165">
                <a:moveTo>
                  <a:pt x="38174" y="4470"/>
                </a:moveTo>
                <a:lnTo>
                  <a:pt x="24841" y="4470"/>
                </a:lnTo>
                <a:lnTo>
                  <a:pt x="32762" y="6062"/>
                </a:lnTo>
                <a:lnTo>
                  <a:pt x="39243" y="10425"/>
                </a:lnTo>
                <a:lnTo>
                  <a:pt x="43618" y="16938"/>
                </a:lnTo>
                <a:lnTo>
                  <a:pt x="45224" y="24980"/>
                </a:lnTo>
                <a:lnTo>
                  <a:pt x="43618" y="32898"/>
                </a:lnTo>
                <a:lnTo>
                  <a:pt x="39243" y="39384"/>
                </a:lnTo>
                <a:lnTo>
                  <a:pt x="32762" y="43767"/>
                </a:lnTo>
                <a:lnTo>
                  <a:pt x="24841" y="45377"/>
                </a:lnTo>
                <a:lnTo>
                  <a:pt x="38173" y="45377"/>
                </a:lnTo>
                <a:lnTo>
                  <a:pt x="42414" y="42502"/>
                </a:lnTo>
                <a:lnTo>
                  <a:pt x="47733" y="34600"/>
                </a:lnTo>
                <a:lnTo>
                  <a:pt x="49682" y="24980"/>
                </a:lnTo>
                <a:lnTo>
                  <a:pt x="47694" y="15178"/>
                </a:lnTo>
                <a:lnTo>
                  <a:pt x="42310" y="7246"/>
                </a:lnTo>
                <a:lnTo>
                  <a:pt x="38174" y="4470"/>
                </a:lnTo>
                <a:close/>
              </a:path>
              <a:path w="50165" h="50165">
                <a:moveTo>
                  <a:pt x="36906" y="11556"/>
                </a:moveTo>
                <a:lnTo>
                  <a:pt x="14325" y="11556"/>
                </a:lnTo>
                <a:lnTo>
                  <a:pt x="14325" y="38239"/>
                </a:lnTo>
                <a:lnTo>
                  <a:pt x="20002" y="38239"/>
                </a:lnTo>
                <a:lnTo>
                  <a:pt x="20002" y="27635"/>
                </a:lnTo>
                <a:lnTo>
                  <a:pt x="32348" y="27635"/>
                </a:lnTo>
                <a:lnTo>
                  <a:pt x="31927" y="26657"/>
                </a:lnTo>
                <a:lnTo>
                  <a:pt x="33299" y="26073"/>
                </a:lnTo>
                <a:lnTo>
                  <a:pt x="36906" y="24612"/>
                </a:lnTo>
                <a:lnTo>
                  <a:pt x="36906" y="23164"/>
                </a:lnTo>
                <a:lnTo>
                  <a:pt x="20002" y="23164"/>
                </a:lnTo>
                <a:lnTo>
                  <a:pt x="20002" y="15913"/>
                </a:lnTo>
                <a:lnTo>
                  <a:pt x="36906" y="15913"/>
                </a:lnTo>
                <a:lnTo>
                  <a:pt x="36906" y="11556"/>
                </a:lnTo>
                <a:close/>
              </a:path>
              <a:path w="50165" h="50165">
                <a:moveTo>
                  <a:pt x="32348" y="27635"/>
                </a:moveTo>
                <a:lnTo>
                  <a:pt x="26517" y="27635"/>
                </a:lnTo>
                <a:lnTo>
                  <a:pt x="30848" y="38239"/>
                </a:lnTo>
                <a:lnTo>
                  <a:pt x="36906" y="38239"/>
                </a:lnTo>
                <a:lnTo>
                  <a:pt x="32348" y="27635"/>
                </a:lnTo>
                <a:close/>
              </a:path>
              <a:path w="50165" h="50165">
                <a:moveTo>
                  <a:pt x="36906" y="15913"/>
                </a:moveTo>
                <a:lnTo>
                  <a:pt x="29870" y="15913"/>
                </a:lnTo>
                <a:lnTo>
                  <a:pt x="30962" y="17856"/>
                </a:lnTo>
                <a:lnTo>
                  <a:pt x="30962" y="22682"/>
                </a:lnTo>
                <a:lnTo>
                  <a:pt x="27800" y="23164"/>
                </a:lnTo>
                <a:lnTo>
                  <a:pt x="36906" y="23164"/>
                </a:lnTo>
                <a:lnTo>
                  <a:pt x="36906" y="15913"/>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5" name="object 25"/>
          <p:cNvSpPr txBox="1"/>
          <p:nvPr/>
        </p:nvSpPr>
        <p:spPr>
          <a:xfrm>
            <a:off x="889000" y="7359790"/>
            <a:ext cx="7440742" cy="680314"/>
          </a:xfrm>
          <a:prstGeom prst="rect">
            <a:avLst/>
          </a:prstGeom>
        </p:spPr>
        <p:txBody>
          <a:bodyPr vert="horz" wrap="square" lIns="0" tIns="56515" rIns="0" bIns="0" rtlCol="0">
            <a:spAutoFit/>
          </a:bodyPr>
          <a:lstStyle/>
          <a:p>
            <a:pPr marL="12700">
              <a:lnSpc>
                <a:spcPct val="100000"/>
              </a:lnSpc>
              <a:spcBef>
                <a:spcPts val="445"/>
              </a:spcBef>
            </a:pPr>
            <a:r>
              <a:rPr lang="en-US" sz="2100" spc="-30" dirty="0">
                <a:solidFill>
                  <a:srgbClr val="4A4A4A"/>
                </a:solidFill>
                <a:latin typeface="Calibri" panose="020F0502020204030204" pitchFamily="34" charset="0"/>
                <a:cs typeface="Calibri" panose="020F0502020204030204" pitchFamily="34" charset="0"/>
              </a:rPr>
              <a:t>Scott Beasley, CFP®, CAP® ChFC®, CLU®, RICP® </a:t>
            </a:r>
            <a:endParaRPr lang="en-US" sz="2100" dirty="0">
              <a:latin typeface="Calibri" panose="020F0502020204030204" pitchFamily="34" charset="0"/>
              <a:cs typeface="Calibri" panose="020F0502020204030204" pitchFamily="34" charset="0"/>
            </a:endParaRPr>
          </a:p>
          <a:p>
            <a:pPr marL="12700">
              <a:lnSpc>
                <a:spcPct val="100000"/>
              </a:lnSpc>
              <a:spcBef>
                <a:spcPts val="280"/>
              </a:spcBef>
            </a:pPr>
            <a:r>
              <a:rPr lang="en-US" sz="1700" i="1" spc="-25" dirty="0">
                <a:solidFill>
                  <a:srgbClr val="4A4A4A"/>
                </a:solidFill>
                <a:latin typeface="Calibri" panose="020F0502020204030204" pitchFamily="34" charset="0"/>
                <a:cs typeface="Calibri" panose="020F0502020204030204" pitchFamily="34" charset="0"/>
              </a:rPr>
              <a:t>Financial Advisor</a:t>
            </a:r>
          </a:p>
        </p:txBody>
      </p:sp>
      <p:sp>
        <p:nvSpPr>
          <p:cNvPr id="26" name="object 26"/>
          <p:cNvSpPr txBox="1"/>
          <p:nvPr/>
        </p:nvSpPr>
        <p:spPr>
          <a:xfrm>
            <a:off x="9004300" y="7415095"/>
            <a:ext cx="2812419" cy="451277"/>
          </a:xfrm>
          <a:prstGeom prst="rect">
            <a:avLst/>
          </a:prstGeom>
        </p:spPr>
        <p:txBody>
          <a:bodyPr vert="horz" wrap="square" lIns="0" tIns="12700" rIns="0" bIns="0" rtlCol="0">
            <a:spAutoFit/>
          </a:bodyPr>
          <a:lstStyle/>
          <a:p>
            <a:pPr marL="12700" marR="5080">
              <a:lnSpc>
                <a:spcPct val="109000"/>
              </a:lnSpc>
              <a:spcBef>
                <a:spcPts val="100"/>
              </a:spcBef>
            </a:pPr>
            <a:r>
              <a:rPr lang="en-US" sz="1300" spc="-10" dirty="0">
                <a:solidFill>
                  <a:srgbClr val="4A4A4A"/>
                </a:solidFill>
                <a:latin typeface="Calibri" panose="020F0502020204030204" pitchFamily="34" charset="0"/>
                <a:cs typeface="Calibri" panose="020F0502020204030204" pitchFamily="34" charset="0"/>
              </a:rPr>
              <a:t>Arkansas </a:t>
            </a:r>
            <a:r>
              <a:rPr lang="en-US" sz="1300" spc="-20" dirty="0">
                <a:solidFill>
                  <a:srgbClr val="4A4A4A"/>
                </a:solidFill>
                <a:latin typeface="Calibri" panose="020F0502020204030204" pitchFamily="34" charset="0"/>
                <a:cs typeface="Calibri" panose="020F0502020204030204" pitchFamily="34" charset="0"/>
              </a:rPr>
              <a:t>State </a:t>
            </a:r>
            <a:r>
              <a:rPr lang="en-US" sz="1300" spc="-10" dirty="0">
                <a:solidFill>
                  <a:srgbClr val="4A4A4A"/>
                </a:solidFill>
                <a:latin typeface="Calibri" panose="020F0502020204030204" pitchFamily="34" charset="0"/>
                <a:cs typeface="Calibri" panose="020F0502020204030204" pitchFamily="34" charset="0"/>
              </a:rPr>
              <a:t>License </a:t>
            </a:r>
            <a:r>
              <a:rPr lang="en-US" sz="1300" spc="-20" dirty="0">
                <a:solidFill>
                  <a:srgbClr val="4A4A4A"/>
                </a:solidFill>
                <a:latin typeface="Calibri" panose="020F0502020204030204" pitchFamily="34" charset="0"/>
                <a:cs typeface="Calibri" panose="020F0502020204030204" pitchFamily="34" charset="0"/>
              </a:rPr>
              <a:t>#:19098475</a:t>
            </a:r>
          </a:p>
          <a:p>
            <a:pPr marL="12700" marR="5080">
              <a:lnSpc>
                <a:spcPct val="109000"/>
              </a:lnSpc>
              <a:spcBef>
                <a:spcPts val="100"/>
              </a:spcBef>
            </a:pPr>
            <a:r>
              <a:rPr lang="en-US" sz="1300" spc="-15" dirty="0">
                <a:solidFill>
                  <a:srgbClr val="4A4A4A"/>
                </a:solidFill>
                <a:latin typeface="Calibri" panose="020F0502020204030204" pitchFamily="34" charset="0"/>
                <a:cs typeface="Calibri" panose="020F0502020204030204" pitchFamily="34" charset="0"/>
              </a:rPr>
              <a:t>California </a:t>
            </a:r>
            <a:r>
              <a:rPr lang="en-US" sz="1300" spc="-20" dirty="0">
                <a:solidFill>
                  <a:srgbClr val="4A4A4A"/>
                </a:solidFill>
                <a:latin typeface="Calibri" panose="020F0502020204030204" pitchFamily="34" charset="0"/>
                <a:cs typeface="Calibri" panose="020F0502020204030204" pitchFamily="34" charset="0"/>
              </a:rPr>
              <a:t>State </a:t>
            </a:r>
            <a:r>
              <a:rPr lang="en-US" sz="1300" spc="-10" dirty="0">
                <a:solidFill>
                  <a:srgbClr val="4A4A4A"/>
                </a:solidFill>
                <a:latin typeface="Calibri" panose="020F0502020204030204" pitchFamily="34" charset="0"/>
                <a:cs typeface="Calibri" panose="020F0502020204030204" pitchFamily="34" charset="0"/>
              </a:rPr>
              <a:t>License</a:t>
            </a:r>
            <a:r>
              <a:rPr lang="en-US" sz="1300" spc="-20" dirty="0">
                <a:solidFill>
                  <a:srgbClr val="4A4A4A"/>
                </a:solidFill>
                <a:latin typeface="Calibri" panose="020F0502020204030204" pitchFamily="34" charset="0"/>
                <a:cs typeface="Calibri" panose="020F0502020204030204" pitchFamily="34" charset="0"/>
              </a:rPr>
              <a:t> #:4068806</a:t>
            </a:r>
            <a:endParaRPr lang="en-US" sz="1300" dirty="0">
              <a:latin typeface="Calibri" panose="020F0502020204030204" pitchFamily="34" charset="0"/>
              <a:cs typeface="Calibri" panose="020F0502020204030204" pitchFamily="34" charset="0"/>
            </a:endParaRPr>
          </a:p>
        </p:txBody>
      </p:sp>
      <p:sp>
        <p:nvSpPr>
          <p:cNvPr id="27" name="object 27"/>
          <p:cNvSpPr txBox="1">
            <a:spLocks noGrp="1"/>
          </p:cNvSpPr>
          <p:nvPr>
            <p:ph type="title"/>
          </p:nvPr>
        </p:nvSpPr>
        <p:spPr>
          <a:xfrm>
            <a:off x="863600" y="909823"/>
            <a:ext cx="7772400" cy="1859483"/>
          </a:xfrm>
          <a:prstGeom prst="rect">
            <a:avLst/>
          </a:prstGeom>
          <a:effectLst>
            <a:outerShdw blurRad="190581" dist="38100" dir="2700000" algn="tl" rotWithShape="0">
              <a:prstClr val="black">
                <a:alpha val="27000"/>
              </a:prstClr>
            </a:outerShdw>
          </a:effectLst>
        </p:spPr>
        <p:txBody>
          <a:bodyPr vert="horz" wrap="square" lIns="0" tIns="12700" rIns="0" bIns="0" rtlCol="0">
            <a:spAutoFit/>
          </a:bodyPr>
          <a:lstStyle/>
          <a:p>
            <a:pPr marL="12700">
              <a:lnSpc>
                <a:spcPct val="100000"/>
              </a:lnSpc>
              <a:spcBef>
                <a:spcPts val="100"/>
              </a:spcBef>
              <a:tabLst>
                <a:tab pos="2578100" algn="l"/>
              </a:tabLst>
            </a:pPr>
            <a:r>
              <a:rPr lang="en-US" spc="-175" dirty="0">
                <a:latin typeface="Calibri" panose="020F0502020204030204" pitchFamily="34" charset="0"/>
                <a:cs typeface="Calibri" panose="020F0502020204030204" pitchFamily="34" charset="0"/>
              </a:rPr>
              <a:t>Starting Out </a:t>
            </a:r>
            <a:br>
              <a:rPr lang="en-US" spc="-175" dirty="0">
                <a:latin typeface="Calibri" panose="020F0502020204030204" pitchFamily="34" charset="0"/>
                <a:cs typeface="Calibri" panose="020F0502020204030204" pitchFamily="34" charset="0"/>
              </a:rPr>
            </a:br>
            <a:r>
              <a:rPr lang="en-US" spc="-175" dirty="0">
                <a:latin typeface="Calibri" panose="020F0502020204030204" pitchFamily="34" charset="0"/>
                <a:cs typeface="Calibri" panose="020F0502020204030204" pitchFamily="34" charset="0"/>
              </a:rPr>
              <a:t>Financially Strong</a:t>
            </a:r>
            <a:endParaRPr dirty="0">
              <a:latin typeface="Calibri" panose="020F0502020204030204" pitchFamily="34" charset="0"/>
              <a:cs typeface="Calibri" panose="020F0502020204030204" pitchFamily="34" charset="0"/>
            </a:endParaRPr>
          </a:p>
        </p:txBody>
      </p:sp>
      <p:sp>
        <p:nvSpPr>
          <p:cNvPr id="28" name="object 28"/>
          <p:cNvSpPr txBox="1"/>
          <p:nvPr/>
        </p:nvSpPr>
        <p:spPr>
          <a:xfrm>
            <a:off x="901700" y="8809419"/>
            <a:ext cx="6653998" cy="715581"/>
          </a:xfrm>
          <a:prstGeom prst="rect">
            <a:avLst/>
          </a:prstGeom>
        </p:spPr>
        <p:txBody>
          <a:bodyPr vert="horz" wrap="square" lIns="0" tIns="12700" rIns="0" bIns="0" rtlCol="0">
            <a:spAutoFit/>
          </a:bodyPr>
          <a:lstStyle/>
          <a:p>
            <a:pPr marL="12700">
              <a:spcBef>
                <a:spcPts val="100"/>
              </a:spcBef>
            </a:pPr>
            <a:r>
              <a:rPr lang="en-US" sz="1100" spc="-5" dirty="0">
                <a:solidFill>
                  <a:srgbClr val="4A4A4A"/>
                </a:solidFill>
                <a:latin typeface="Calibri" panose="020F0502020204030204" pitchFamily="34" charset="0"/>
                <a:cs typeface="Calibri" panose="020F0502020204030204" pitchFamily="34" charset="0"/>
              </a:rPr>
              <a:t>Northwestern </a:t>
            </a:r>
            <a:r>
              <a:rPr lang="en-US" sz="1100" dirty="0">
                <a:solidFill>
                  <a:srgbClr val="4A4A4A"/>
                </a:solidFill>
                <a:latin typeface="Calibri" panose="020F0502020204030204" pitchFamily="34" charset="0"/>
                <a:cs typeface="Calibri" panose="020F0502020204030204" pitchFamily="34" charset="0"/>
              </a:rPr>
              <a:t>Mutual is the </a:t>
            </a:r>
            <a:r>
              <a:rPr lang="en-US" sz="1100" spc="-5" dirty="0">
                <a:solidFill>
                  <a:srgbClr val="4A4A4A"/>
                </a:solidFill>
                <a:latin typeface="Calibri" panose="020F0502020204030204" pitchFamily="34" charset="0"/>
                <a:cs typeface="Calibri" panose="020F0502020204030204" pitchFamily="34" charset="0"/>
              </a:rPr>
              <a:t>marketing </a:t>
            </a:r>
            <a:r>
              <a:rPr lang="en-US" sz="1100" dirty="0">
                <a:solidFill>
                  <a:srgbClr val="4A4A4A"/>
                </a:solidFill>
                <a:latin typeface="Calibri" panose="020F0502020204030204" pitchFamily="34" charset="0"/>
                <a:cs typeface="Calibri" panose="020F0502020204030204" pitchFamily="34" charset="0"/>
              </a:rPr>
              <a:t>name </a:t>
            </a:r>
            <a:r>
              <a:rPr lang="en-US" sz="1100" spc="-5" dirty="0">
                <a:solidFill>
                  <a:srgbClr val="4A4A4A"/>
                </a:solidFill>
                <a:latin typeface="Calibri" panose="020F0502020204030204" pitchFamily="34" charset="0"/>
                <a:cs typeface="Calibri" panose="020F0502020204030204" pitchFamily="34" charset="0"/>
              </a:rPr>
              <a:t>for The Northwestern </a:t>
            </a:r>
            <a:r>
              <a:rPr lang="en-US" sz="1100" dirty="0">
                <a:solidFill>
                  <a:srgbClr val="4A4A4A"/>
                </a:solidFill>
                <a:latin typeface="Calibri" panose="020F0502020204030204" pitchFamily="34" charset="0"/>
                <a:cs typeface="Calibri" panose="020F0502020204030204" pitchFamily="34" charset="0"/>
              </a:rPr>
              <a:t>Mutual </a:t>
            </a:r>
            <a:r>
              <a:rPr lang="en-US" sz="1100" spc="-10" dirty="0">
                <a:solidFill>
                  <a:srgbClr val="4A4A4A"/>
                </a:solidFill>
                <a:latin typeface="Calibri" panose="020F0502020204030204" pitchFamily="34" charset="0"/>
                <a:cs typeface="Calibri" panose="020F0502020204030204" pitchFamily="34" charset="0"/>
              </a:rPr>
              <a:t>Life </a:t>
            </a:r>
            <a:r>
              <a:rPr lang="en-US" sz="1100" spc="-5" dirty="0">
                <a:solidFill>
                  <a:srgbClr val="4A4A4A"/>
                </a:solidFill>
                <a:latin typeface="Calibri" panose="020F0502020204030204" pitchFamily="34" charset="0"/>
                <a:cs typeface="Calibri" panose="020F0502020204030204" pitchFamily="34" charset="0"/>
              </a:rPr>
              <a:t>Insurance Company </a:t>
            </a:r>
            <a:r>
              <a:rPr lang="en-US" sz="1100" dirty="0">
                <a:solidFill>
                  <a:srgbClr val="4A4A4A"/>
                </a:solidFill>
                <a:latin typeface="Calibri" panose="020F0502020204030204" pitchFamily="34" charset="0"/>
                <a:cs typeface="Calibri" panose="020F0502020204030204" pitchFamily="34" charset="0"/>
              </a:rPr>
              <a:t>(NM), </a:t>
            </a:r>
            <a:r>
              <a:rPr lang="en-US" sz="1100" spc="-10" dirty="0">
                <a:solidFill>
                  <a:srgbClr val="4A4A4A"/>
                </a:solidFill>
                <a:latin typeface="Calibri" panose="020F0502020204030204" pitchFamily="34" charset="0"/>
                <a:cs typeface="Calibri" panose="020F0502020204030204" pitchFamily="34" charset="0"/>
              </a:rPr>
              <a:t>Milwaukee, </a:t>
            </a:r>
            <a:r>
              <a:rPr lang="en-US" sz="1100" dirty="0">
                <a:solidFill>
                  <a:srgbClr val="4A4A4A"/>
                </a:solidFill>
                <a:latin typeface="Calibri" panose="020F0502020204030204" pitchFamily="34" charset="0"/>
                <a:cs typeface="Calibri" panose="020F0502020204030204" pitchFamily="34" charset="0"/>
              </a:rPr>
              <a:t>WI </a:t>
            </a:r>
            <a:r>
              <a:rPr lang="en-US" sz="1100" spc="-5" dirty="0">
                <a:solidFill>
                  <a:srgbClr val="4A4A4A"/>
                </a:solidFill>
                <a:latin typeface="Calibri" panose="020F0502020204030204" pitchFamily="34" charset="0"/>
                <a:cs typeface="Calibri" panose="020F0502020204030204" pitchFamily="34" charset="0"/>
              </a:rPr>
              <a:t>(life </a:t>
            </a:r>
            <a:r>
              <a:rPr lang="en-US" sz="1100" dirty="0">
                <a:solidFill>
                  <a:srgbClr val="4A4A4A"/>
                </a:solidFill>
                <a:latin typeface="Calibri" panose="020F0502020204030204" pitchFamily="34" charset="0"/>
                <a:cs typeface="Calibri" panose="020F0502020204030204" pitchFamily="34" charset="0"/>
              </a:rPr>
              <a:t>and </a:t>
            </a:r>
            <a:r>
              <a:rPr lang="en-US" sz="1100" spc="-5" dirty="0">
                <a:solidFill>
                  <a:srgbClr val="4A4A4A"/>
                </a:solidFill>
                <a:latin typeface="Calibri" panose="020F0502020204030204" pitchFamily="34" charset="0"/>
                <a:cs typeface="Calibri" panose="020F0502020204030204" pitchFamily="34" charset="0"/>
              </a:rPr>
              <a:t>disability insurance, </a:t>
            </a:r>
            <a:r>
              <a:rPr lang="en-US" sz="1100" dirty="0">
                <a:solidFill>
                  <a:srgbClr val="4A4A4A"/>
                </a:solidFill>
                <a:latin typeface="Calibri" panose="020F0502020204030204" pitchFamily="34" charset="0"/>
                <a:cs typeface="Calibri" panose="020F0502020204030204" pitchFamily="34" charset="0"/>
              </a:rPr>
              <a:t>annuities, and </a:t>
            </a:r>
            <a:r>
              <a:rPr lang="en-US" sz="1100" spc="-5" dirty="0">
                <a:solidFill>
                  <a:srgbClr val="4A4A4A"/>
                </a:solidFill>
                <a:latin typeface="Calibri" panose="020F0502020204030204" pitchFamily="34" charset="0"/>
                <a:cs typeface="Calibri" panose="020F0502020204030204" pitchFamily="34" charset="0"/>
              </a:rPr>
              <a:t>life insurance </a:t>
            </a:r>
            <a:r>
              <a:rPr lang="en-US" sz="1100" dirty="0">
                <a:solidFill>
                  <a:srgbClr val="4A4A4A"/>
                </a:solidFill>
                <a:latin typeface="Calibri" panose="020F0502020204030204" pitchFamily="34" charset="0"/>
                <a:cs typeface="Calibri" panose="020F0502020204030204" pitchFamily="34" charset="0"/>
              </a:rPr>
              <a:t>with </a:t>
            </a:r>
            <a:r>
              <a:rPr lang="en-US" sz="1100" spc="-10" dirty="0">
                <a:solidFill>
                  <a:srgbClr val="4A4A4A"/>
                </a:solidFill>
                <a:latin typeface="Calibri" panose="020F0502020204030204" pitchFamily="34" charset="0"/>
                <a:cs typeface="Calibri" panose="020F0502020204030204" pitchFamily="34" charset="0"/>
              </a:rPr>
              <a:t>long-term </a:t>
            </a:r>
            <a:r>
              <a:rPr lang="en-US" sz="1100" spc="-5" dirty="0">
                <a:solidFill>
                  <a:srgbClr val="4A4A4A"/>
                </a:solidFill>
                <a:latin typeface="Calibri" panose="020F0502020204030204" pitchFamily="34" charset="0"/>
                <a:cs typeface="Calibri" panose="020F0502020204030204" pitchFamily="34" charset="0"/>
              </a:rPr>
              <a:t>care benefits) </a:t>
            </a:r>
            <a:r>
              <a:rPr lang="en-US" sz="1100" dirty="0">
                <a:solidFill>
                  <a:srgbClr val="4A4A4A"/>
                </a:solidFill>
                <a:latin typeface="Calibri" panose="020F0502020204030204" pitchFamily="34" charset="0"/>
                <a:cs typeface="Calibri" panose="020F0502020204030204" pitchFamily="34" charset="0"/>
              </a:rPr>
              <a:t>and its subsidiaries. </a:t>
            </a:r>
          </a:p>
          <a:p>
            <a:pPr marL="12700">
              <a:spcBef>
                <a:spcPts val="100"/>
              </a:spcBef>
            </a:pPr>
            <a:endParaRPr lang="en-US" sz="1100" spc="-5" dirty="0">
              <a:solidFill>
                <a:srgbClr val="4A4A4A"/>
              </a:solidFill>
              <a:latin typeface="Calibri" panose="020F0502020204030204" pitchFamily="34" charset="0"/>
              <a:cs typeface="Calibri" panose="020F0502020204030204" pitchFamily="34" charset="0"/>
            </a:endParaRPr>
          </a:p>
          <a:p>
            <a:pPr marL="12700">
              <a:lnSpc>
                <a:spcPct val="100000"/>
              </a:lnSpc>
              <a:spcBef>
                <a:spcPts val="100"/>
              </a:spcBef>
            </a:pPr>
            <a:r>
              <a:rPr sz="1100" spc="-5" dirty="0">
                <a:solidFill>
                  <a:srgbClr val="4A4A4A"/>
                </a:solidFill>
                <a:latin typeface="Calibri" panose="020F0502020204030204" pitchFamily="34" charset="0"/>
                <a:cs typeface="Calibri" panose="020F0502020204030204" pitchFamily="34" charset="0"/>
              </a:rPr>
              <a:t>29-5184-24 </a:t>
            </a:r>
            <a:r>
              <a:rPr sz="1100" spc="-10" dirty="0">
                <a:solidFill>
                  <a:srgbClr val="4A4A4A"/>
                </a:solidFill>
                <a:latin typeface="Calibri" panose="020F0502020204030204" pitchFamily="34" charset="0"/>
                <a:cs typeface="Calibri" panose="020F0502020204030204" pitchFamily="34" charset="0"/>
              </a:rPr>
              <a:t>(Rev</a:t>
            </a:r>
            <a:r>
              <a:rPr sz="1100" spc="-20" dirty="0">
                <a:solidFill>
                  <a:srgbClr val="4A4A4A"/>
                </a:solidFill>
                <a:latin typeface="Calibri" panose="020F0502020204030204" pitchFamily="34" charset="0"/>
                <a:cs typeface="Calibri" panose="020F0502020204030204" pitchFamily="34" charset="0"/>
              </a:rPr>
              <a:t> </a:t>
            </a:r>
            <a:r>
              <a:rPr sz="1100" spc="-10" dirty="0">
                <a:solidFill>
                  <a:srgbClr val="4A4A4A"/>
                </a:solidFill>
                <a:latin typeface="Calibri" panose="020F0502020204030204" pitchFamily="34" charset="0"/>
                <a:cs typeface="Calibri" panose="020F0502020204030204" pitchFamily="34" charset="0"/>
              </a:rPr>
              <a:t>0</a:t>
            </a:r>
            <a:r>
              <a:rPr lang="en-US" sz="1100" spc="-10" dirty="0">
                <a:solidFill>
                  <a:srgbClr val="4A4A4A"/>
                </a:solidFill>
                <a:latin typeface="Calibri" panose="020F0502020204030204" pitchFamily="34" charset="0"/>
                <a:cs typeface="Calibri" panose="020F0502020204030204" pitchFamily="34" charset="0"/>
              </a:rPr>
              <a:t>623</a:t>
            </a:r>
            <a:r>
              <a:rPr sz="1100" spc="-10" dirty="0">
                <a:solidFill>
                  <a:srgbClr val="4A4A4A"/>
                </a:solidFill>
                <a:latin typeface="Calibri" panose="020F0502020204030204" pitchFamily="34" charset="0"/>
                <a:cs typeface="Calibri" panose="020F0502020204030204" pitchFamily="34" charset="0"/>
              </a:rPr>
              <a:t>)</a:t>
            </a:r>
            <a:endParaRPr sz="1100" dirty="0">
              <a:latin typeface="Calibri" panose="020F0502020204030204" pitchFamily="34" charset="0"/>
              <a:cs typeface="Calibri" panose="020F0502020204030204" pitchFamily="34" charset="0"/>
            </a:endParaRPr>
          </a:p>
        </p:txBody>
      </p:sp>
      <p:sp>
        <p:nvSpPr>
          <p:cNvPr id="29" name="object 29"/>
          <p:cNvSpPr txBox="1"/>
          <p:nvPr/>
        </p:nvSpPr>
        <p:spPr>
          <a:xfrm>
            <a:off x="901700" y="415174"/>
            <a:ext cx="4152900" cy="182101"/>
          </a:xfrm>
          <a:prstGeom prst="rect">
            <a:avLst/>
          </a:prstGeom>
        </p:spPr>
        <p:txBody>
          <a:bodyPr vert="horz" wrap="square" lIns="0" tIns="12700" rIns="0" bIns="0" rtlCol="0">
            <a:spAutoFit/>
          </a:bodyPr>
          <a:lstStyle/>
          <a:p>
            <a:pPr marL="12700">
              <a:lnSpc>
                <a:spcPct val="100000"/>
              </a:lnSpc>
              <a:spcBef>
                <a:spcPts val="100"/>
              </a:spcBef>
            </a:pPr>
            <a:r>
              <a:rPr sz="1100" spc="-5" dirty="0">
                <a:solidFill>
                  <a:schemeClr val="bg1"/>
                </a:solidFill>
                <a:latin typeface="Calibri" panose="020F0502020204030204" pitchFamily="34" charset="0"/>
                <a:cs typeface="Calibri" panose="020F0502020204030204" pitchFamily="34" charset="0"/>
              </a:rPr>
              <a:t>The Northwestern </a:t>
            </a:r>
            <a:r>
              <a:rPr sz="1100" dirty="0">
                <a:solidFill>
                  <a:schemeClr val="bg1"/>
                </a:solidFill>
                <a:latin typeface="Calibri" panose="020F0502020204030204" pitchFamily="34" charset="0"/>
                <a:cs typeface="Calibri" panose="020F0502020204030204" pitchFamily="34" charset="0"/>
              </a:rPr>
              <a:t>Mutual </a:t>
            </a:r>
            <a:r>
              <a:rPr sz="1100" spc="-10" dirty="0">
                <a:solidFill>
                  <a:schemeClr val="bg1"/>
                </a:solidFill>
                <a:latin typeface="Calibri" panose="020F0502020204030204" pitchFamily="34" charset="0"/>
                <a:cs typeface="Calibri" panose="020F0502020204030204" pitchFamily="34" charset="0"/>
              </a:rPr>
              <a:t>Life </a:t>
            </a:r>
            <a:r>
              <a:rPr sz="1100" spc="-5" dirty="0">
                <a:solidFill>
                  <a:schemeClr val="bg1"/>
                </a:solidFill>
                <a:latin typeface="Calibri" panose="020F0502020204030204" pitchFamily="34" charset="0"/>
                <a:cs typeface="Calibri" panose="020F0502020204030204" pitchFamily="34" charset="0"/>
              </a:rPr>
              <a:t>Insurance Company </a:t>
            </a:r>
            <a:r>
              <a:rPr sz="1100" dirty="0">
                <a:solidFill>
                  <a:schemeClr val="bg1"/>
                </a:solidFill>
                <a:latin typeface="Calibri" panose="020F0502020204030204" pitchFamily="34" charset="0"/>
                <a:cs typeface="Calibri" panose="020F0502020204030204" pitchFamily="34" charset="0"/>
              </a:rPr>
              <a:t>— </a:t>
            </a:r>
            <a:r>
              <a:rPr sz="1100" spc="-10" dirty="0">
                <a:solidFill>
                  <a:schemeClr val="bg1"/>
                </a:solidFill>
                <a:latin typeface="Calibri" panose="020F0502020204030204" pitchFamily="34" charset="0"/>
                <a:cs typeface="Calibri" panose="020F0502020204030204" pitchFamily="34" charset="0"/>
              </a:rPr>
              <a:t>Milwaukee,</a:t>
            </a:r>
            <a:r>
              <a:rPr sz="1100" spc="50" dirty="0">
                <a:solidFill>
                  <a:schemeClr val="bg1"/>
                </a:solidFill>
                <a:latin typeface="Calibri" panose="020F0502020204030204" pitchFamily="34" charset="0"/>
                <a:cs typeface="Calibri" panose="020F0502020204030204" pitchFamily="34" charset="0"/>
              </a:rPr>
              <a:t> </a:t>
            </a:r>
            <a:r>
              <a:rPr sz="1100" dirty="0">
                <a:solidFill>
                  <a:schemeClr val="bg1"/>
                </a:solidFill>
                <a:latin typeface="Calibri" panose="020F0502020204030204" pitchFamily="34" charset="0"/>
                <a:cs typeface="Calibri" panose="020F0502020204030204" pitchFamily="34" charset="0"/>
              </a:rPr>
              <a:t>WI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1D9A43-88C0-F867-349D-C86F5A0BCB2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21200" y="-1"/>
            <a:ext cx="8483600" cy="9753600"/>
          </a:xfrm>
          <a:prstGeom prst="rect">
            <a:avLst/>
          </a:prstGeom>
        </p:spPr>
      </p:pic>
      <p:sp>
        <p:nvSpPr>
          <p:cNvPr id="3" name="object 3"/>
          <p:cNvSpPr/>
          <p:nvPr/>
        </p:nvSpPr>
        <p:spPr>
          <a:xfrm>
            <a:off x="0" y="0"/>
            <a:ext cx="4521200" cy="9753600"/>
          </a:xfrm>
          <a:custGeom>
            <a:avLst/>
            <a:gdLst/>
            <a:ahLst/>
            <a:cxnLst/>
            <a:rect l="l" t="t" r="r" b="b"/>
            <a:pathLst>
              <a:path w="4521200" h="9753600">
                <a:moveTo>
                  <a:pt x="0" y="9753600"/>
                </a:moveTo>
                <a:lnTo>
                  <a:pt x="4521200" y="9753600"/>
                </a:lnTo>
                <a:lnTo>
                  <a:pt x="4521200" y="0"/>
                </a:lnTo>
                <a:lnTo>
                  <a:pt x="0" y="0"/>
                </a:lnTo>
                <a:lnTo>
                  <a:pt x="0" y="9753600"/>
                </a:lnTo>
                <a:close/>
              </a:path>
            </a:pathLst>
          </a:custGeom>
          <a:solidFill>
            <a:srgbClr val="83D4F1"/>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 name="object 4"/>
          <p:cNvSpPr txBox="1">
            <a:spLocks noGrp="1"/>
          </p:cNvSpPr>
          <p:nvPr>
            <p:ph type="title"/>
          </p:nvPr>
        </p:nvSpPr>
        <p:spPr>
          <a:xfrm>
            <a:off x="575509" y="532382"/>
            <a:ext cx="3479800" cy="1859483"/>
          </a:xfrm>
          <a:prstGeom prst="rect">
            <a:avLst/>
          </a:prstGeom>
        </p:spPr>
        <p:txBody>
          <a:bodyPr vert="horz" wrap="square" lIns="0" tIns="12700" rIns="0" bIns="0" rtlCol="0">
            <a:spAutoFit/>
          </a:bodyPr>
          <a:lstStyle/>
          <a:p>
            <a:r>
              <a:rPr lang="en-US" sz="4000" dirty="0">
                <a:latin typeface="Segoe UI" panose="020B0502040204020203" pitchFamily="34" charset="0"/>
              </a:rPr>
              <a:t>P</a:t>
            </a:r>
            <a:r>
              <a:rPr lang="en-US" sz="4000" dirty="0">
                <a:effectLst/>
                <a:latin typeface="Segoe UI" panose="020B0502040204020203" pitchFamily="34" charset="0"/>
              </a:rPr>
              <a:t>rotect your income, family, and assets</a:t>
            </a:r>
          </a:p>
        </p:txBody>
      </p:sp>
      <p:grpSp>
        <p:nvGrpSpPr>
          <p:cNvPr id="9" name="Group 8">
            <a:extLst>
              <a:ext uri="{FF2B5EF4-FFF2-40B4-BE49-F238E27FC236}">
                <a16:creationId xmlns:a16="http://schemas.microsoft.com/office/drawing/2014/main" id="{CC71EA7B-1C93-D242-BFCC-05EB955AC819}"/>
              </a:ext>
            </a:extLst>
          </p:cNvPr>
          <p:cNvGrpSpPr/>
          <p:nvPr/>
        </p:nvGrpSpPr>
        <p:grpSpPr>
          <a:xfrm>
            <a:off x="959486" y="7150519"/>
            <a:ext cx="1885314" cy="2235200"/>
            <a:chOff x="1260881" y="6972617"/>
            <a:chExt cx="1885314" cy="2235200"/>
          </a:xfrm>
        </p:grpSpPr>
        <p:sp>
          <p:nvSpPr>
            <p:cNvPr id="6" name="object 6"/>
            <p:cNvSpPr/>
            <p:nvPr/>
          </p:nvSpPr>
          <p:spPr>
            <a:xfrm>
              <a:off x="1260881" y="6972617"/>
              <a:ext cx="1885314" cy="2235200"/>
            </a:xfrm>
            <a:custGeom>
              <a:avLst/>
              <a:gdLst/>
              <a:ahLst/>
              <a:cxnLst/>
              <a:rect l="l" t="t" r="r" b="b"/>
              <a:pathLst>
                <a:path w="1885314" h="2235200">
                  <a:moveTo>
                    <a:pt x="942568" y="0"/>
                  </a:moveTo>
                  <a:lnTo>
                    <a:pt x="886955" y="45402"/>
                  </a:lnTo>
                  <a:lnTo>
                    <a:pt x="853010" y="71723"/>
                  </a:lnTo>
                  <a:lnTo>
                    <a:pt x="798540" y="111619"/>
                  </a:lnTo>
                  <a:lnTo>
                    <a:pt x="763041" y="136458"/>
                  </a:lnTo>
                  <a:lnTo>
                    <a:pt x="722608" y="163750"/>
                  </a:lnTo>
                  <a:lnTo>
                    <a:pt x="677668" y="192890"/>
                  </a:lnTo>
                  <a:lnTo>
                    <a:pt x="628653" y="223275"/>
                  </a:lnTo>
                  <a:lnTo>
                    <a:pt x="575991" y="254299"/>
                  </a:lnTo>
                  <a:lnTo>
                    <a:pt x="520113" y="285356"/>
                  </a:lnTo>
                  <a:lnTo>
                    <a:pt x="461449" y="315843"/>
                  </a:lnTo>
                  <a:lnTo>
                    <a:pt x="400428" y="345155"/>
                  </a:lnTo>
                  <a:lnTo>
                    <a:pt x="337481" y="372686"/>
                  </a:lnTo>
                  <a:lnTo>
                    <a:pt x="273036" y="397831"/>
                  </a:lnTo>
                  <a:lnTo>
                    <a:pt x="207524" y="419986"/>
                  </a:lnTo>
                  <a:lnTo>
                    <a:pt x="141375" y="438547"/>
                  </a:lnTo>
                  <a:lnTo>
                    <a:pt x="75018" y="452907"/>
                  </a:lnTo>
                  <a:lnTo>
                    <a:pt x="0" y="466471"/>
                  </a:lnTo>
                  <a:lnTo>
                    <a:pt x="2921" y="542696"/>
                  </a:lnTo>
                  <a:lnTo>
                    <a:pt x="5423" y="581694"/>
                  </a:lnTo>
                  <a:lnTo>
                    <a:pt x="11542" y="642687"/>
                  </a:lnTo>
                  <a:lnTo>
                    <a:pt x="18612" y="696656"/>
                  </a:lnTo>
                  <a:lnTo>
                    <a:pt x="28679" y="760144"/>
                  </a:lnTo>
                  <a:lnTo>
                    <a:pt x="42261" y="832186"/>
                  </a:lnTo>
                  <a:lnTo>
                    <a:pt x="50532" y="871113"/>
                  </a:lnTo>
                  <a:lnTo>
                    <a:pt x="59876" y="911816"/>
                  </a:lnTo>
                  <a:lnTo>
                    <a:pt x="70358" y="954176"/>
                  </a:lnTo>
                  <a:lnTo>
                    <a:pt x="82042" y="998070"/>
                  </a:lnTo>
                  <a:lnTo>
                    <a:pt x="94993" y="1043380"/>
                  </a:lnTo>
                  <a:lnTo>
                    <a:pt x="109276" y="1089983"/>
                  </a:lnTo>
                  <a:lnTo>
                    <a:pt x="124956" y="1137759"/>
                  </a:lnTo>
                  <a:lnTo>
                    <a:pt x="142097" y="1186588"/>
                  </a:lnTo>
                  <a:lnTo>
                    <a:pt x="160765" y="1236349"/>
                  </a:lnTo>
                  <a:lnTo>
                    <a:pt x="181023" y="1286921"/>
                  </a:lnTo>
                  <a:lnTo>
                    <a:pt x="202937" y="1338184"/>
                  </a:lnTo>
                  <a:lnTo>
                    <a:pt x="226571" y="1390017"/>
                  </a:lnTo>
                  <a:lnTo>
                    <a:pt x="251990" y="1442299"/>
                  </a:lnTo>
                  <a:lnTo>
                    <a:pt x="279259" y="1494910"/>
                  </a:lnTo>
                  <a:lnTo>
                    <a:pt x="308443" y="1547729"/>
                  </a:lnTo>
                  <a:lnTo>
                    <a:pt x="339606" y="1600635"/>
                  </a:lnTo>
                  <a:lnTo>
                    <a:pt x="372813" y="1653508"/>
                  </a:lnTo>
                  <a:lnTo>
                    <a:pt x="408129" y="1706227"/>
                  </a:lnTo>
                  <a:lnTo>
                    <a:pt x="445618" y="1758671"/>
                  </a:lnTo>
                  <a:lnTo>
                    <a:pt x="485346" y="1810721"/>
                  </a:lnTo>
                  <a:lnTo>
                    <a:pt x="527377" y="1862254"/>
                  </a:lnTo>
                  <a:lnTo>
                    <a:pt x="571775" y="1913151"/>
                  </a:lnTo>
                  <a:lnTo>
                    <a:pt x="618606" y="1963290"/>
                  </a:lnTo>
                  <a:lnTo>
                    <a:pt x="667934" y="2012552"/>
                  </a:lnTo>
                  <a:lnTo>
                    <a:pt x="719824" y="2060815"/>
                  </a:lnTo>
                  <a:lnTo>
                    <a:pt x="774341" y="2107960"/>
                  </a:lnTo>
                  <a:lnTo>
                    <a:pt x="831550" y="2153864"/>
                  </a:lnTo>
                  <a:lnTo>
                    <a:pt x="891514" y="2198408"/>
                  </a:lnTo>
                  <a:lnTo>
                    <a:pt x="942568" y="2234882"/>
                  </a:lnTo>
                  <a:lnTo>
                    <a:pt x="993635" y="2198408"/>
                  </a:lnTo>
                  <a:lnTo>
                    <a:pt x="1053598" y="2153864"/>
                  </a:lnTo>
                  <a:lnTo>
                    <a:pt x="1110806" y="2107960"/>
                  </a:lnTo>
                  <a:lnTo>
                    <a:pt x="1165322" y="2060815"/>
                  </a:lnTo>
                  <a:lnTo>
                    <a:pt x="1211910" y="2017483"/>
                  </a:lnTo>
                  <a:lnTo>
                    <a:pt x="942568" y="2017483"/>
                  </a:lnTo>
                  <a:lnTo>
                    <a:pt x="890855" y="1976072"/>
                  </a:lnTo>
                  <a:lnTo>
                    <a:pt x="841522" y="1933448"/>
                  </a:lnTo>
                  <a:lnTo>
                    <a:pt x="794512" y="1889724"/>
                  </a:lnTo>
                  <a:lnTo>
                    <a:pt x="749770" y="1845015"/>
                  </a:lnTo>
                  <a:lnTo>
                    <a:pt x="707239" y="1799433"/>
                  </a:lnTo>
                  <a:lnTo>
                    <a:pt x="666865" y="1753093"/>
                  </a:lnTo>
                  <a:lnTo>
                    <a:pt x="628591" y="1706108"/>
                  </a:lnTo>
                  <a:lnTo>
                    <a:pt x="592361" y="1658592"/>
                  </a:lnTo>
                  <a:lnTo>
                    <a:pt x="558120" y="1610658"/>
                  </a:lnTo>
                  <a:lnTo>
                    <a:pt x="525812" y="1562419"/>
                  </a:lnTo>
                  <a:lnTo>
                    <a:pt x="495381" y="1513991"/>
                  </a:lnTo>
                  <a:lnTo>
                    <a:pt x="466772" y="1465485"/>
                  </a:lnTo>
                  <a:lnTo>
                    <a:pt x="439928" y="1417015"/>
                  </a:lnTo>
                  <a:lnTo>
                    <a:pt x="414793" y="1368696"/>
                  </a:lnTo>
                  <a:lnTo>
                    <a:pt x="391313" y="1320640"/>
                  </a:lnTo>
                  <a:lnTo>
                    <a:pt x="369431" y="1272962"/>
                  </a:lnTo>
                  <a:lnTo>
                    <a:pt x="349091" y="1225775"/>
                  </a:lnTo>
                  <a:lnTo>
                    <a:pt x="330237" y="1179192"/>
                  </a:lnTo>
                  <a:lnTo>
                    <a:pt x="312815" y="1133328"/>
                  </a:lnTo>
                  <a:lnTo>
                    <a:pt x="296767" y="1088295"/>
                  </a:lnTo>
                  <a:lnTo>
                    <a:pt x="282039" y="1044207"/>
                  </a:lnTo>
                  <a:lnTo>
                    <a:pt x="268574" y="1001178"/>
                  </a:lnTo>
                  <a:lnTo>
                    <a:pt x="256316" y="959322"/>
                  </a:lnTo>
                  <a:lnTo>
                    <a:pt x="245211" y="918752"/>
                  </a:lnTo>
                  <a:lnTo>
                    <a:pt x="235201" y="879582"/>
                  </a:lnTo>
                  <a:lnTo>
                    <a:pt x="226232" y="841924"/>
                  </a:lnTo>
                  <a:lnTo>
                    <a:pt x="211190" y="771604"/>
                  </a:lnTo>
                  <a:lnTo>
                    <a:pt x="199640" y="708700"/>
                  </a:lnTo>
                  <a:lnTo>
                    <a:pt x="191135" y="654120"/>
                  </a:lnTo>
                  <a:lnTo>
                    <a:pt x="185229" y="608774"/>
                  </a:lnTo>
                  <a:lnTo>
                    <a:pt x="242753" y="593009"/>
                  </a:lnTo>
                  <a:lnTo>
                    <a:pt x="299660" y="574876"/>
                  </a:lnTo>
                  <a:lnTo>
                    <a:pt x="355748" y="554677"/>
                  </a:lnTo>
                  <a:lnTo>
                    <a:pt x="410817" y="532716"/>
                  </a:lnTo>
                  <a:lnTo>
                    <a:pt x="464666" y="509295"/>
                  </a:lnTo>
                  <a:lnTo>
                    <a:pt x="517093" y="484716"/>
                  </a:lnTo>
                  <a:lnTo>
                    <a:pt x="567899" y="459282"/>
                  </a:lnTo>
                  <a:lnTo>
                    <a:pt x="616882" y="433297"/>
                  </a:lnTo>
                  <a:lnTo>
                    <a:pt x="663841" y="407062"/>
                  </a:lnTo>
                  <a:lnTo>
                    <a:pt x="708576" y="380880"/>
                  </a:lnTo>
                  <a:lnTo>
                    <a:pt x="750886" y="355055"/>
                  </a:lnTo>
                  <a:lnTo>
                    <a:pt x="790570" y="329887"/>
                  </a:lnTo>
                  <a:lnTo>
                    <a:pt x="827427" y="305681"/>
                  </a:lnTo>
                  <a:lnTo>
                    <a:pt x="861256" y="282739"/>
                  </a:lnTo>
                  <a:lnTo>
                    <a:pt x="919027" y="241857"/>
                  </a:lnTo>
                  <a:lnTo>
                    <a:pt x="942568" y="224523"/>
                  </a:lnTo>
                  <a:lnTo>
                    <a:pt x="1258574" y="224523"/>
                  </a:lnTo>
                  <a:lnTo>
                    <a:pt x="1207445" y="192890"/>
                  </a:lnTo>
                  <a:lnTo>
                    <a:pt x="1162510" y="163750"/>
                  </a:lnTo>
                  <a:lnTo>
                    <a:pt x="1122082" y="136458"/>
                  </a:lnTo>
                  <a:lnTo>
                    <a:pt x="1086589" y="111619"/>
                  </a:lnTo>
                  <a:lnTo>
                    <a:pt x="1032128" y="71723"/>
                  </a:lnTo>
                  <a:lnTo>
                    <a:pt x="998194" y="45402"/>
                  </a:lnTo>
                  <a:lnTo>
                    <a:pt x="942568" y="0"/>
                  </a:lnTo>
                  <a:close/>
                </a:path>
                <a:path w="1885314" h="2235200">
                  <a:moveTo>
                    <a:pt x="1258574" y="224523"/>
                  </a:moveTo>
                  <a:lnTo>
                    <a:pt x="942568" y="224523"/>
                  </a:lnTo>
                  <a:lnTo>
                    <a:pt x="966109" y="241869"/>
                  </a:lnTo>
                  <a:lnTo>
                    <a:pt x="1023881" y="282767"/>
                  </a:lnTo>
                  <a:lnTo>
                    <a:pt x="1057710" y="305713"/>
                  </a:lnTo>
                  <a:lnTo>
                    <a:pt x="1094567" y="329921"/>
                  </a:lnTo>
                  <a:lnTo>
                    <a:pt x="1134251" y="355088"/>
                  </a:lnTo>
                  <a:lnTo>
                    <a:pt x="1176561" y="380913"/>
                  </a:lnTo>
                  <a:lnTo>
                    <a:pt x="1221296" y="407092"/>
                  </a:lnTo>
                  <a:lnTo>
                    <a:pt x="1268256" y="433324"/>
                  </a:lnTo>
                  <a:lnTo>
                    <a:pt x="1317240" y="459305"/>
                  </a:lnTo>
                  <a:lnTo>
                    <a:pt x="1368046" y="484734"/>
                  </a:lnTo>
                  <a:lnTo>
                    <a:pt x="1420475" y="509309"/>
                  </a:lnTo>
                  <a:lnTo>
                    <a:pt x="1474325" y="532726"/>
                  </a:lnTo>
                  <a:lnTo>
                    <a:pt x="1529395" y="554683"/>
                  </a:lnTo>
                  <a:lnTo>
                    <a:pt x="1585485" y="574878"/>
                  </a:lnTo>
                  <a:lnTo>
                    <a:pt x="1642393" y="593010"/>
                  </a:lnTo>
                  <a:lnTo>
                    <a:pt x="1699920" y="608774"/>
                  </a:lnTo>
                  <a:lnTo>
                    <a:pt x="1697264" y="630236"/>
                  </a:lnTo>
                  <a:lnTo>
                    <a:pt x="1690114" y="680312"/>
                  </a:lnTo>
                  <a:lnTo>
                    <a:pt x="1680141" y="739168"/>
                  </a:lnTo>
                  <a:lnTo>
                    <a:pt x="1666901" y="805894"/>
                  </a:lnTo>
                  <a:lnTo>
                    <a:pt x="1649946" y="879582"/>
                  </a:lnTo>
                  <a:lnTo>
                    <a:pt x="1639936" y="918752"/>
                  </a:lnTo>
                  <a:lnTo>
                    <a:pt x="1628829" y="959322"/>
                  </a:lnTo>
                  <a:lnTo>
                    <a:pt x="1616571" y="1001178"/>
                  </a:lnTo>
                  <a:lnTo>
                    <a:pt x="1603106" y="1044207"/>
                  </a:lnTo>
                  <a:lnTo>
                    <a:pt x="1588377" y="1088295"/>
                  </a:lnTo>
                  <a:lnTo>
                    <a:pt x="1572329" y="1133328"/>
                  </a:lnTo>
                  <a:lnTo>
                    <a:pt x="1554906" y="1179192"/>
                  </a:lnTo>
                  <a:lnTo>
                    <a:pt x="1536052" y="1225775"/>
                  </a:lnTo>
                  <a:lnTo>
                    <a:pt x="1515711" y="1272962"/>
                  </a:lnTo>
                  <a:lnTo>
                    <a:pt x="1493829" y="1320640"/>
                  </a:lnTo>
                  <a:lnTo>
                    <a:pt x="1470348" y="1368696"/>
                  </a:lnTo>
                  <a:lnTo>
                    <a:pt x="1445213" y="1417015"/>
                  </a:lnTo>
                  <a:lnTo>
                    <a:pt x="1418368" y="1465485"/>
                  </a:lnTo>
                  <a:lnTo>
                    <a:pt x="1389758" y="1513991"/>
                  </a:lnTo>
                  <a:lnTo>
                    <a:pt x="1359327" y="1562419"/>
                  </a:lnTo>
                  <a:lnTo>
                    <a:pt x="1327018" y="1610658"/>
                  </a:lnTo>
                  <a:lnTo>
                    <a:pt x="1292777" y="1658592"/>
                  </a:lnTo>
                  <a:lnTo>
                    <a:pt x="1256450" y="1706227"/>
                  </a:lnTo>
                  <a:lnTo>
                    <a:pt x="1218272" y="1753093"/>
                  </a:lnTo>
                  <a:lnTo>
                    <a:pt x="1177898" y="1799433"/>
                  </a:lnTo>
                  <a:lnTo>
                    <a:pt x="1135367" y="1845015"/>
                  </a:lnTo>
                  <a:lnTo>
                    <a:pt x="1090624" y="1889724"/>
                  </a:lnTo>
                  <a:lnTo>
                    <a:pt x="1043614" y="1933448"/>
                  </a:lnTo>
                  <a:lnTo>
                    <a:pt x="994281" y="1976072"/>
                  </a:lnTo>
                  <a:lnTo>
                    <a:pt x="942568" y="2017483"/>
                  </a:lnTo>
                  <a:lnTo>
                    <a:pt x="1211910" y="2017483"/>
                  </a:lnTo>
                  <a:lnTo>
                    <a:pt x="1266539" y="1963290"/>
                  </a:lnTo>
                  <a:lnTo>
                    <a:pt x="1313370" y="1913151"/>
                  </a:lnTo>
                  <a:lnTo>
                    <a:pt x="1357768" y="1862254"/>
                  </a:lnTo>
                  <a:lnTo>
                    <a:pt x="1399798" y="1810721"/>
                  </a:lnTo>
                  <a:lnTo>
                    <a:pt x="1439525" y="1758671"/>
                  </a:lnTo>
                  <a:lnTo>
                    <a:pt x="1477094" y="1706108"/>
                  </a:lnTo>
                  <a:lnTo>
                    <a:pt x="1512330" y="1653508"/>
                  </a:lnTo>
                  <a:lnTo>
                    <a:pt x="1545537" y="1600635"/>
                  </a:lnTo>
                  <a:lnTo>
                    <a:pt x="1576700" y="1547729"/>
                  </a:lnTo>
                  <a:lnTo>
                    <a:pt x="1605884" y="1494910"/>
                  </a:lnTo>
                  <a:lnTo>
                    <a:pt x="1633153" y="1442299"/>
                  </a:lnTo>
                  <a:lnTo>
                    <a:pt x="1658572" y="1390017"/>
                  </a:lnTo>
                  <a:lnTo>
                    <a:pt x="1682206" y="1338184"/>
                  </a:lnTo>
                  <a:lnTo>
                    <a:pt x="1704120" y="1286921"/>
                  </a:lnTo>
                  <a:lnTo>
                    <a:pt x="1724378" y="1236349"/>
                  </a:lnTo>
                  <a:lnTo>
                    <a:pt x="1743045" y="1186588"/>
                  </a:lnTo>
                  <a:lnTo>
                    <a:pt x="1760186" y="1137759"/>
                  </a:lnTo>
                  <a:lnTo>
                    <a:pt x="1775866" y="1089983"/>
                  </a:lnTo>
                  <a:lnTo>
                    <a:pt x="1790149" y="1043380"/>
                  </a:lnTo>
                  <a:lnTo>
                    <a:pt x="1803101" y="998070"/>
                  </a:lnTo>
                  <a:lnTo>
                    <a:pt x="1814785" y="954176"/>
                  </a:lnTo>
                  <a:lnTo>
                    <a:pt x="1825266" y="911816"/>
                  </a:lnTo>
                  <a:lnTo>
                    <a:pt x="1834610" y="871113"/>
                  </a:lnTo>
                  <a:lnTo>
                    <a:pt x="1842881" y="832186"/>
                  </a:lnTo>
                  <a:lnTo>
                    <a:pt x="1856463" y="760144"/>
                  </a:lnTo>
                  <a:lnTo>
                    <a:pt x="1866529" y="696656"/>
                  </a:lnTo>
                  <a:lnTo>
                    <a:pt x="1873599" y="642687"/>
                  </a:lnTo>
                  <a:lnTo>
                    <a:pt x="1878189" y="599203"/>
                  </a:lnTo>
                  <a:lnTo>
                    <a:pt x="1881616" y="554677"/>
                  </a:lnTo>
                  <a:lnTo>
                    <a:pt x="1885137" y="466471"/>
                  </a:lnTo>
                  <a:lnTo>
                    <a:pt x="1810118" y="452907"/>
                  </a:lnTo>
                  <a:lnTo>
                    <a:pt x="1743750" y="438547"/>
                  </a:lnTo>
                  <a:lnTo>
                    <a:pt x="1677592" y="419986"/>
                  </a:lnTo>
                  <a:lnTo>
                    <a:pt x="1612074" y="397831"/>
                  </a:lnTo>
                  <a:lnTo>
                    <a:pt x="1547625" y="372686"/>
                  </a:lnTo>
                  <a:lnTo>
                    <a:pt x="1484675" y="345155"/>
                  </a:lnTo>
                  <a:lnTo>
                    <a:pt x="1423654" y="315843"/>
                  </a:lnTo>
                  <a:lnTo>
                    <a:pt x="1364990" y="285356"/>
                  </a:lnTo>
                  <a:lnTo>
                    <a:pt x="1309115" y="254299"/>
                  </a:lnTo>
                  <a:lnTo>
                    <a:pt x="1258574" y="224523"/>
                  </a:lnTo>
                  <a:close/>
                </a:path>
              </a:pathLst>
            </a:custGeom>
            <a:solidFill>
              <a:srgbClr val="FFFFFF">
                <a:alpha val="29998"/>
              </a:srgbClr>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7"/>
            <p:cNvSpPr/>
            <p:nvPr/>
          </p:nvSpPr>
          <p:spPr>
            <a:xfrm>
              <a:off x="1968705" y="7618076"/>
              <a:ext cx="439420" cy="803275"/>
            </a:xfrm>
            <a:custGeom>
              <a:avLst/>
              <a:gdLst/>
              <a:ahLst/>
              <a:cxnLst/>
              <a:rect l="l" t="t" r="r" b="b"/>
              <a:pathLst>
                <a:path w="439419" h="803275">
                  <a:moveTo>
                    <a:pt x="29527" y="552259"/>
                  </a:moveTo>
                  <a:lnTo>
                    <a:pt x="0" y="667423"/>
                  </a:lnTo>
                  <a:lnTo>
                    <a:pt x="72593" y="695979"/>
                  </a:lnTo>
                  <a:lnTo>
                    <a:pt x="118496" y="705356"/>
                  </a:lnTo>
                  <a:lnTo>
                    <a:pt x="167360" y="709752"/>
                  </a:lnTo>
                  <a:lnTo>
                    <a:pt x="167360" y="803274"/>
                  </a:lnTo>
                  <a:lnTo>
                    <a:pt x="264833" y="803274"/>
                  </a:lnTo>
                  <a:lnTo>
                    <a:pt x="264833" y="702881"/>
                  </a:lnTo>
                  <a:lnTo>
                    <a:pt x="316692" y="688704"/>
                  </a:lnTo>
                  <a:lnTo>
                    <a:pt x="359860" y="666630"/>
                  </a:lnTo>
                  <a:lnTo>
                    <a:pt x="394007" y="637778"/>
                  </a:lnTo>
                  <a:lnTo>
                    <a:pt x="418806" y="603268"/>
                  </a:lnTo>
                  <a:lnTo>
                    <a:pt x="421778" y="595591"/>
                  </a:lnTo>
                  <a:lnTo>
                    <a:pt x="192963" y="595591"/>
                  </a:lnTo>
                  <a:lnTo>
                    <a:pt x="146249" y="591864"/>
                  </a:lnTo>
                  <a:lnTo>
                    <a:pt x="102758" y="582040"/>
                  </a:lnTo>
                  <a:lnTo>
                    <a:pt x="63511" y="568159"/>
                  </a:lnTo>
                  <a:lnTo>
                    <a:pt x="29527" y="552259"/>
                  </a:lnTo>
                  <a:close/>
                </a:path>
                <a:path w="439419" h="803275">
                  <a:moveTo>
                    <a:pt x="268744" y="0"/>
                  </a:moveTo>
                  <a:lnTo>
                    <a:pt x="172262" y="0"/>
                  </a:lnTo>
                  <a:lnTo>
                    <a:pt x="172262" y="93522"/>
                  </a:lnTo>
                  <a:lnTo>
                    <a:pt x="122957" y="107326"/>
                  </a:lnTo>
                  <a:lnTo>
                    <a:pt x="81632" y="128458"/>
                  </a:lnTo>
                  <a:lnTo>
                    <a:pt x="48726" y="156041"/>
                  </a:lnTo>
                  <a:lnTo>
                    <a:pt x="24679" y="189202"/>
                  </a:lnTo>
                  <a:lnTo>
                    <a:pt x="9929" y="227066"/>
                  </a:lnTo>
                  <a:lnTo>
                    <a:pt x="4914" y="268757"/>
                  </a:lnTo>
                  <a:lnTo>
                    <a:pt x="10729" y="312863"/>
                  </a:lnTo>
                  <a:lnTo>
                    <a:pt x="27482" y="350237"/>
                  </a:lnTo>
                  <a:lnTo>
                    <a:pt x="54135" y="381704"/>
                  </a:lnTo>
                  <a:lnTo>
                    <a:pt x="89649" y="408087"/>
                  </a:lnTo>
                  <a:lnTo>
                    <a:pt x="132986" y="430209"/>
                  </a:lnTo>
                  <a:lnTo>
                    <a:pt x="183108" y="448894"/>
                  </a:lnTo>
                  <a:lnTo>
                    <a:pt x="230151" y="467818"/>
                  </a:lnTo>
                  <a:lnTo>
                    <a:pt x="262609" y="487292"/>
                  </a:lnTo>
                  <a:lnTo>
                    <a:pt x="281404" y="508976"/>
                  </a:lnTo>
                  <a:lnTo>
                    <a:pt x="287464" y="534530"/>
                  </a:lnTo>
                  <a:lnTo>
                    <a:pt x="280590" y="560680"/>
                  </a:lnTo>
                  <a:lnTo>
                    <a:pt x="261259" y="579824"/>
                  </a:lnTo>
                  <a:lnTo>
                    <a:pt x="231405" y="591587"/>
                  </a:lnTo>
                  <a:lnTo>
                    <a:pt x="192963" y="595591"/>
                  </a:lnTo>
                  <a:lnTo>
                    <a:pt x="421778" y="595591"/>
                  </a:lnTo>
                  <a:lnTo>
                    <a:pt x="433925" y="564220"/>
                  </a:lnTo>
                  <a:lnTo>
                    <a:pt x="439038" y="521754"/>
                  </a:lnTo>
                  <a:lnTo>
                    <a:pt x="434996" y="479731"/>
                  </a:lnTo>
                  <a:lnTo>
                    <a:pt x="422449" y="442909"/>
                  </a:lnTo>
                  <a:lnTo>
                    <a:pt x="400769" y="410740"/>
                  </a:lnTo>
                  <a:lnTo>
                    <a:pt x="369328" y="382674"/>
                  </a:lnTo>
                  <a:lnTo>
                    <a:pt x="327498" y="358165"/>
                  </a:lnTo>
                  <a:lnTo>
                    <a:pt x="221466" y="314714"/>
                  </a:lnTo>
                  <a:lnTo>
                    <a:pt x="185073" y="294708"/>
                  </a:lnTo>
                  <a:lnTo>
                    <a:pt x="164182" y="274519"/>
                  </a:lnTo>
                  <a:lnTo>
                    <a:pt x="157505" y="252018"/>
                  </a:lnTo>
                  <a:lnTo>
                    <a:pt x="161584" y="231783"/>
                  </a:lnTo>
                  <a:lnTo>
                    <a:pt x="175353" y="214123"/>
                  </a:lnTo>
                  <a:lnTo>
                    <a:pt x="201112" y="201628"/>
                  </a:lnTo>
                  <a:lnTo>
                    <a:pt x="241160" y="196888"/>
                  </a:lnTo>
                  <a:lnTo>
                    <a:pt x="391517" y="196888"/>
                  </a:lnTo>
                  <a:lnTo>
                    <a:pt x="411492" y="119125"/>
                  </a:lnTo>
                  <a:lnTo>
                    <a:pt x="384621" y="108234"/>
                  </a:lnTo>
                  <a:lnTo>
                    <a:pt x="352305" y="98451"/>
                  </a:lnTo>
                  <a:lnTo>
                    <a:pt x="313896" y="90881"/>
                  </a:lnTo>
                  <a:lnTo>
                    <a:pt x="268744" y="86626"/>
                  </a:lnTo>
                  <a:lnTo>
                    <a:pt x="268744" y="0"/>
                  </a:lnTo>
                  <a:close/>
                </a:path>
                <a:path w="439419" h="803275">
                  <a:moveTo>
                    <a:pt x="391517" y="196888"/>
                  </a:moveTo>
                  <a:lnTo>
                    <a:pt x="241160" y="196888"/>
                  </a:lnTo>
                  <a:lnTo>
                    <a:pt x="289632" y="200593"/>
                  </a:lnTo>
                  <a:lnTo>
                    <a:pt x="329045" y="209559"/>
                  </a:lnTo>
                  <a:lnTo>
                    <a:pt x="359955" y="220558"/>
                  </a:lnTo>
                  <a:lnTo>
                    <a:pt x="382917" y="230365"/>
                  </a:lnTo>
                  <a:lnTo>
                    <a:pt x="391517" y="196888"/>
                  </a:lnTo>
                  <a:close/>
                </a:path>
              </a:pathLst>
            </a:custGeom>
            <a:solidFill>
              <a:srgbClr val="FFFFFF">
                <a:alpha val="29998"/>
              </a:srgbClr>
            </a:solidFill>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8" name="object 8"/>
          <p:cNvSpPr txBox="1"/>
          <p:nvPr/>
        </p:nvSpPr>
        <p:spPr>
          <a:xfrm>
            <a:off x="12192000" y="9168751"/>
            <a:ext cx="17272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rgbClr val="002B49"/>
                </a:solidFill>
                <a:latin typeface="Calibri" panose="020F0502020204030204" pitchFamily="34" charset="0"/>
                <a:cs typeface="Calibri" panose="020F0502020204030204" pitchFamily="34" charset="0"/>
              </a:rPr>
              <a:t>10</a:t>
            </a:fld>
            <a:endParaRPr sz="1100"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9000" y="604515"/>
            <a:ext cx="7722234" cy="635000"/>
          </a:xfrm>
          <a:prstGeom prst="rect">
            <a:avLst/>
          </a:prstGeom>
        </p:spPr>
        <p:txBody>
          <a:bodyPr vert="horz" wrap="square" lIns="0" tIns="12700" rIns="0" bIns="0" rtlCol="0">
            <a:spAutoFit/>
          </a:bodyPr>
          <a:lstStyle/>
          <a:p>
            <a:pPr marL="12700">
              <a:lnSpc>
                <a:spcPct val="100000"/>
              </a:lnSpc>
              <a:spcBef>
                <a:spcPts val="100"/>
              </a:spcBef>
            </a:pPr>
            <a:r>
              <a:rPr sz="4000" spc="-60" dirty="0">
                <a:solidFill>
                  <a:schemeClr val="tx1">
                    <a:lumMod val="75000"/>
                    <a:lumOff val="25000"/>
                  </a:schemeClr>
                </a:solidFill>
                <a:latin typeface="Calibri" panose="020F0502020204030204" pitchFamily="34" charset="0"/>
                <a:cs typeface="Calibri" panose="020F0502020204030204" pitchFamily="34" charset="0"/>
              </a:rPr>
              <a:t>Protect </a:t>
            </a:r>
            <a:r>
              <a:rPr sz="4000" spc="-114" dirty="0">
                <a:solidFill>
                  <a:schemeClr val="tx1">
                    <a:lumMod val="75000"/>
                    <a:lumOff val="25000"/>
                  </a:schemeClr>
                </a:solidFill>
                <a:latin typeface="Calibri" panose="020F0502020204030204" pitchFamily="34" charset="0"/>
                <a:cs typeface="Calibri" panose="020F0502020204030204" pitchFamily="34" charset="0"/>
              </a:rPr>
              <a:t>Your </a:t>
            </a:r>
            <a:r>
              <a:rPr sz="4000" spc="-55" dirty="0">
                <a:solidFill>
                  <a:schemeClr val="tx1">
                    <a:lumMod val="75000"/>
                    <a:lumOff val="25000"/>
                  </a:schemeClr>
                </a:solidFill>
                <a:latin typeface="Calibri" panose="020F0502020204030204" pitchFamily="34" charset="0"/>
                <a:cs typeface="Calibri" panose="020F0502020204030204" pitchFamily="34" charset="0"/>
              </a:rPr>
              <a:t>Ability </a:t>
            </a:r>
            <a:r>
              <a:rPr sz="4000" spc="-50" dirty="0">
                <a:solidFill>
                  <a:schemeClr val="tx1">
                    <a:lumMod val="75000"/>
                    <a:lumOff val="25000"/>
                  </a:schemeClr>
                </a:solidFill>
                <a:latin typeface="Calibri" panose="020F0502020204030204" pitchFamily="34" charset="0"/>
                <a:cs typeface="Calibri" panose="020F0502020204030204" pitchFamily="34" charset="0"/>
              </a:rPr>
              <a:t>to </a:t>
            </a:r>
            <a:r>
              <a:rPr sz="4000" spc="-55" dirty="0">
                <a:solidFill>
                  <a:schemeClr val="tx1">
                    <a:lumMod val="75000"/>
                    <a:lumOff val="25000"/>
                  </a:schemeClr>
                </a:solidFill>
                <a:latin typeface="Calibri" panose="020F0502020204030204" pitchFamily="34" charset="0"/>
                <a:cs typeface="Calibri" panose="020F0502020204030204" pitchFamily="34" charset="0"/>
              </a:rPr>
              <a:t>Earn </a:t>
            </a:r>
            <a:r>
              <a:rPr sz="4000" spc="-35" dirty="0">
                <a:solidFill>
                  <a:schemeClr val="tx1">
                    <a:lumMod val="75000"/>
                    <a:lumOff val="25000"/>
                  </a:schemeClr>
                </a:solidFill>
                <a:latin typeface="Calibri" panose="020F0502020204030204" pitchFamily="34" charset="0"/>
                <a:cs typeface="Calibri" panose="020F0502020204030204" pitchFamily="34" charset="0"/>
              </a:rPr>
              <a:t>an</a:t>
            </a:r>
            <a:r>
              <a:rPr sz="4000" spc="330" dirty="0">
                <a:solidFill>
                  <a:schemeClr val="tx1">
                    <a:lumMod val="75000"/>
                    <a:lumOff val="25000"/>
                  </a:schemeClr>
                </a:solidFill>
                <a:latin typeface="Calibri" panose="020F0502020204030204" pitchFamily="34" charset="0"/>
                <a:cs typeface="Calibri" panose="020F0502020204030204" pitchFamily="34" charset="0"/>
              </a:rPr>
              <a:t> </a:t>
            </a:r>
            <a:r>
              <a:rPr sz="4000" spc="-55" dirty="0">
                <a:solidFill>
                  <a:schemeClr val="tx1">
                    <a:lumMod val="75000"/>
                    <a:lumOff val="25000"/>
                  </a:schemeClr>
                </a:solidFill>
                <a:latin typeface="Calibri" panose="020F0502020204030204" pitchFamily="34" charset="0"/>
                <a:cs typeface="Calibri" panose="020F0502020204030204" pitchFamily="34" charset="0"/>
              </a:rPr>
              <a:t>Income</a:t>
            </a:r>
            <a:endParaRPr sz="4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object 4"/>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6"/>
          <p:cNvSpPr txBox="1"/>
          <p:nvPr/>
        </p:nvSpPr>
        <p:spPr>
          <a:xfrm>
            <a:off x="901700" y="9168751"/>
            <a:ext cx="3619500" cy="187231"/>
          </a:xfrm>
          <a:prstGeom prst="rect">
            <a:avLst/>
          </a:prstGeom>
        </p:spPr>
        <p:txBody>
          <a:bodyPr vert="horz" wrap="square" lIns="0" tIns="17780" rIns="0" bIns="0" rtlCol="0">
            <a:spAutoFit/>
          </a:bodyPr>
          <a:lstStyle/>
          <a:p>
            <a:pPr marL="12700">
              <a:lnSpc>
                <a:spcPct val="100000"/>
              </a:lnSpc>
              <a:spcBef>
                <a:spcPts val="140"/>
              </a:spcBef>
            </a:pPr>
            <a:r>
              <a:rPr lang="en-US" sz="1100" spc="-15" baseline="30000" dirty="0">
                <a:solidFill>
                  <a:srgbClr val="4A4A4A"/>
                </a:solidFill>
                <a:latin typeface="Calibri" panose="020F0502020204030204" pitchFamily="34" charset="0"/>
                <a:cs typeface="Calibri" panose="020F0502020204030204" pitchFamily="34" charset="0"/>
              </a:rPr>
              <a:t>2 </a:t>
            </a:r>
            <a:r>
              <a:rPr sz="1100" spc="-15" dirty="0">
                <a:solidFill>
                  <a:srgbClr val="4A4A4A"/>
                </a:solidFill>
                <a:latin typeface="Calibri" panose="020F0502020204030204" pitchFamily="34" charset="0"/>
                <a:cs typeface="Calibri" panose="020F0502020204030204" pitchFamily="34" charset="0"/>
              </a:rPr>
              <a:t>U.S. </a:t>
            </a:r>
            <a:r>
              <a:rPr sz="1100" dirty="0">
                <a:solidFill>
                  <a:srgbClr val="4A4A4A"/>
                </a:solidFill>
                <a:latin typeface="Calibri" panose="020F0502020204030204" pitchFamily="34" charset="0"/>
                <a:cs typeface="Calibri" panose="020F0502020204030204" pitchFamily="34" charset="0"/>
              </a:rPr>
              <a:t>Social </a:t>
            </a:r>
            <a:r>
              <a:rPr sz="1100" spc="-5" dirty="0">
                <a:solidFill>
                  <a:srgbClr val="4A4A4A"/>
                </a:solidFill>
                <a:latin typeface="Calibri" panose="020F0502020204030204" pitchFamily="34" charset="0"/>
                <a:cs typeface="Calibri" panose="020F0502020204030204" pitchFamily="34" charset="0"/>
              </a:rPr>
              <a:t>Security Administration </a:t>
            </a:r>
            <a:r>
              <a:rPr sz="1100" spc="-15" dirty="0">
                <a:solidFill>
                  <a:srgbClr val="4A4A4A"/>
                </a:solidFill>
                <a:latin typeface="Calibri" panose="020F0502020204030204" pitchFamily="34" charset="0"/>
                <a:cs typeface="Calibri" panose="020F0502020204030204" pitchFamily="34" charset="0"/>
              </a:rPr>
              <a:t>Fact </a:t>
            </a:r>
            <a:r>
              <a:rPr sz="1100" dirty="0">
                <a:solidFill>
                  <a:srgbClr val="4A4A4A"/>
                </a:solidFill>
                <a:latin typeface="Calibri" panose="020F0502020204030204" pitchFamily="34" charset="0"/>
                <a:cs typeface="Calibri" panose="020F0502020204030204" pitchFamily="34" charset="0"/>
              </a:rPr>
              <a:t>Sheet, </a:t>
            </a:r>
            <a:r>
              <a:rPr lang="en-US" sz="1100" spc="-5" dirty="0">
                <a:solidFill>
                  <a:srgbClr val="4A4A4A"/>
                </a:solidFill>
                <a:latin typeface="Calibri" panose="020F0502020204030204" pitchFamily="34" charset="0"/>
                <a:cs typeface="Calibri" panose="020F0502020204030204" pitchFamily="34" charset="0"/>
              </a:rPr>
              <a:t>July 2019</a:t>
            </a:r>
            <a:endParaRPr sz="1100" dirty="0">
              <a:latin typeface="Calibri" panose="020F0502020204030204" pitchFamily="34" charset="0"/>
              <a:cs typeface="Calibri" panose="020F0502020204030204" pitchFamily="34" charset="0"/>
            </a:endParaRPr>
          </a:p>
        </p:txBody>
      </p:sp>
      <p:sp>
        <p:nvSpPr>
          <p:cNvPr id="7" name="object 7"/>
          <p:cNvSpPr txBox="1"/>
          <p:nvPr/>
        </p:nvSpPr>
        <p:spPr>
          <a:xfrm>
            <a:off x="12192000" y="9168751"/>
            <a:ext cx="172085"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rgbClr val="002B49"/>
                </a:solidFill>
                <a:latin typeface="Calibri" panose="020F0502020204030204" pitchFamily="34" charset="0"/>
                <a:cs typeface="Calibri" panose="020F0502020204030204" pitchFamily="34" charset="0"/>
              </a:rPr>
              <a:t>11</a:t>
            </a:fld>
            <a:endParaRPr sz="1100">
              <a:latin typeface="Calibri" panose="020F0502020204030204" pitchFamily="34" charset="0"/>
              <a:cs typeface="Calibri" panose="020F0502020204030204" pitchFamily="34" charset="0"/>
            </a:endParaRPr>
          </a:p>
        </p:txBody>
      </p:sp>
      <p:sp>
        <p:nvSpPr>
          <p:cNvPr id="8" name="object 3">
            <a:extLst>
              <a:ext uri="{FF2B5EF4-FFF2-40B4-BE49-F238E27FC236}">
                <a16:creationId xmlns:a16="http://schemas.microsoft.com/office/drawing/2014/main" id="{610EA9E5-0DC9-0BFC-F633-0C7967365977}"/>
              </a:ext>
            </a:extLst>
          </p:cNvPr>
          <p:cNvSpPr txBox="1"/>
          <p:nvPr/>
        </p:nvSpPr>
        <p:spPr>
          <a:xfrm>
            <a:off x="4684395" y="4307371"/>
            <a:ext cx="3625850" cy="1036099"/>
          </a:xfrm>
          <a:prstGeom prst="rect">
            <a:avLst/>
          </a:prstGeom>
        </p:spPr>
        <p:txBody>
          <a:bodyPr vert="horz" wrap="square" lIns="0" tIns="0" rIns="0" bIns="0" rtlCol="0">
            <a:noAutofit/>
          </a:bodyPr>
          <a:lstStyle/>
          <a:p>
            <a:pPr marL="12700">
              <a:lnSpc>
                <a:spcPct val="100000"/>
              </a:lnSpc>
              <a:spcBef>
                <a:spcPts val="1695"/>
              </a:spcBef>
            </a:pPr>
            <a:r>
              <a:rPr lang="en-US" sz="8800" b="1" spc="-10" dirty="0">
                <a:solidFill>
                  <a:srgbClr val="0E497B"/>
                </a:solidFill>
                <a:latin typeface="Calibri" panose="020F0502020204030204" pitchFamily="34" charset="0"/>
                <a:cs typeface="Calibri" panose="020F0502020204030204" pitchFamily="34" charset="0"/>
              </a:rPr>
              <a:t>1</a:t>
            </a:r>
            <a:r>
              <a:rPr lang="en-US" sz="8800" spc="-10" dirty="0">
                <a:solidFill>
                  <a:srgbClr val="0E497B"/>
                </a:solidFill>
                <a:latin typeface="Calibri" panose="020F0502020204030204" pitchFamily="34" charset="0"/>
                <a:cs typeface="Calibri" panose="020F0502020204030204" pitchFamily="34" charset="0"/>
              </a:rPr>
              <a:t> </a:t>
            </a:r>
            <a:r>
              <a:rPr lang="en-US" sz="6000" spc="-10" dirty="0">
                <a:solidFill>
                  <a:srgbClr val="0E497B"/>
                </a:solidFill>
                <a:latin typeface="Calibri" panose="020F0502020204030204" pitchFamily="34" charset="0"/>
                <a:cs typeface="Calibri" panose="020F0502020204030204" pitchFamily="34" charset="0"/>
              </a:rPr>
              <a:t>in</a:t>
            </a:r>
            <a:r>
              <a:rPr lang="en-US" sz="8800" spc="-10" dirty="0">
                <a:solidFill>
                  <a:srgbClr val="0E497B"/>
                </a:solidFill>
                <a:latin typeface="Calibri" panose="020F0502020204030204" pitchFamily="34" charset="0"/>
                <a:cs typeface="Calibri" panose="020F0502020204030204" pitchFamily="34" charset="0"/>
              </a:rPr>
              <a:t> </a:t>
            </a:r>
            <a:r>
              <a:rPr lang="en-US" sz="8800" b="1" spc="-10" dirty="0">
                <a:solidFill>
                  <a:srgbClr val="0E497B"/>
                </a:solidFill>
                <a:latin typeface="Calibri" panose="020F0502020204030204" pitchFamily="34" charset="0"/>
                <a:cs typeface="Calibri" panose="020F0502020204030204" pitchFamily="34" charset="0"/>
              </a:rPr>
              <a:t>4</a:t>
            </a:r>
            <a:endParaRPr sz="8800" b="1" dirty="0">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DB37D010-841C-DCDD-25A8-A661CD4C8087}"/>
              </a:ext>
            </a:extLst>
          </p:cNvPr>
          <p:cNvGrpSpPr/>
          <p:nvPr/>
        </p:nvGrpSpPr>
        <p:grpSpPr>
          <a:xfrm>
            <a:off x="1524000" y="3186558"/>
            <a:ext cx="2801815" cy="2275656"/>
            <a:chOff x="7581900" y="1605787"/>
            <a:chExt cx="2055262" cy="1663763"/>
          </a:xfrm>
        </p:grpSpPr>
        <p:sp>
          <p:nvSpPr>
            <p:cNvPr id="11" name="object 8">
              <a:extLst>
                <a:ext uri="{FF2B5EF4-FFF2-40B4-BE49-F238E27FC236}">
                  <a16:creationId xmlns:a16="http://schemas.microsoft.com/office/drawing/2014/main" id="{621E79DE-5DB2-A257-1497-AA85738F8E8B}"/>
                </a:ext>
              </a:extLst>
            </p:cNvPr>
            <p:cNvSpPr/>
            <p:nvPr/>
          </p:nvSpPr>
          <p:spPr>
            <a:xfrm>
              <a:off x="7581900" y="2052890"/>
              <a:ext cx="694055" cy="696595"/>
            </a:xfrm>
            <a:custGeom>
              <a:avLst/>
              <a:gdLst/>
              <a:ahLst/>
              <a:cxnLst/>
              <a:rect l="l" t="t" r="r" b="b"/>
              <a:pathLst>
                <a:path w="694054" h="696595">
                  <a:moveTo>
                    <a:pt x="567728" y="696328"/>
                  </a:moveTo>
                  <a:lnTo>
                    <a:pt x="618446" y="686952"/>
                  </a:lnTo>
                  <a:lnTo>
                    <a:pt x="658369" y="660815"/>
                  </a:lnTo>
                  <a:lnTo>
                    <a:pt x="684512" y="620901"/>
                  </a:lnTo>
                  <a:lnTo>
                    <a:pt x="693889" y="570191"/>
                  </a:lnTo>
                  <a:lnTo>
                    <a:pt x="693889" y="189204"/>
                  </a:lnTo>
                  <a:lnTo>
                    <a:pt x="685880" y="149849"/>
                  </a:lnTo>
                  <a:lnTo>
                    <a:pt x="663716" y="115000"/>
                  </a:lnTo>
                  <a:lnTo>
                    <a:pt x="630192" y="84689"/>
                  </a:lnTo>
                  <a:lnTo>
                    <a:pt x="588101" y="58950"/>
                  </a:lnTo>
                  <a:lnTo>
                    <a:pt x="540238" y="37816"/>
                  </a:lnTo>
                  <a:lnTo>
                    <a:pt x="489397" y="21321"/>
                  </a:lnTo>
                  <a:lnTo>
                    <a:pt x="438373" y="9498"/>
                  </a:lnTo>
                  <a:lnTo>
                    <a:pt x="389959" y="2380"/>
                  </a:lnTo>
                  <a:lnTo>
                    <a:pt x="346951" y="0"/>
                  </a:lnTo>
                  <a:lnTo>
                    <a:pt x="303942" y="2380"/>
                  </a:lnTo>
                  <a:lnTo>
                    <a:pt x="255527" y="9498"/>
                  </a:lnTo>
                  <a:lnTo>
                    <a:pt x="204501" y="21321"/>
                  </a:lnTo>
                  <a:lnTo>
                    <a:pt x="153659" y="37816"/>
                  </a:lnTo>
                  <a:lnTo>
                    <a:pt x="105793" y="58950"/>
                  </a:lnTo>
                  <a:lnTo>
                    <a:pt x="63700" y="84689"/>
                  </a:lnTo>
                  <a:lnTo>
                    <a:pt x="30174" y="115000"/>
                  </a:lnTo>
                  <a:lnTo>
                    <a:pt x="8009" y="149849"/>
                  </a:lnTo>
                  <a:lnTo>
                    <a:pt x="0" y="189204"/>
                  </a:lnTo>
                  <a:lnTo>
                    <a:pt x="0" y="570191"/>
                  </a:lnTo>
                  <a:lnTo>
                    <a:pt x="9377" y="620901"/>
                  </a:lnTo>
                  <a:lnTo>
                    <a:pt x="35520" y="660815"/>
                  </a:lnTo>
                  <a:lnTo>
                    <a:pt x="75443" y="686952"/>
                  </a:lnTo>
                  <a:lnTo>
                    <a:pt x="126161" y="696328"/>
                  </a:lnTo>
                </a:path>
              </a:pathLst>
            </a:custGeom>
            <a:ln w="50800">
              <a:solidFill>
                <a:schemeClr val="tx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9">
              <a:extLst>
                <a:ext uri="{FF2B5EF4-FFF2-40B4-BE49-F238E27FC236}">
                  <a16:creationId xmlns:a16="http://schemas.microsoft.com/office/drawing/2014/main" id="{9D3042D6-77AC-A176-A149-EFC270441139}"/>
                </a:ext>
              </a:extLst>
            </p:cNvPr>
            <p:cNvSpPr/>
            <p:nvPr/>
          </p:nvSpPr>
          <p:spPr>
            <a:xfrm>
              <a:off x="7761732" y="1605787"/>
              <a:ext cx="334645" cy="391795"/>
            </a:xfrm>
            <a:custGeom>
              <a:avLst/>
              <a:gdLst/>
              <a:ahLst/>
              <a:cxnLst/>
              <a:rect l="l" t="t" r="r" b="b"/>
              <a:pathLst>
                <a:path w="334644" h="391795">
                  <a:moveTo>
                    <a:pt x="167119" y="391350"/>
                  </a:moveTo>
                  <a:lnTo>
                    <a:pt x="211901" y="385360"/>
                  </a:lnTo>
                  <a:lnTo>
                    <a:pt x="251921" y="368454"/>
                  </a:lnTo>
                  <a:lnTo>
                    <a:pt x="285673" y="342231"/>
                  </a:lnTo>
                  <a:lnTo>
                    <a:pt x="311649" y="308290"/>
                  </a:lnTo>
                  <a:lnTo>
                    <a:pt x="328339" y="268229"/>
                  </a:lnTo>
                  <a:lnTo>
                    <a:pt x="334238" y="223647"/>
                  </a:lnTo>
                  <a:lnTo>
                    <a:pt x="334238" y="167716"/>
                  </a:lnTo>
                  <a:lnTo>
                    <a:pt x="328339" y="123128"/>
                  </a:lnTo>
                  <a:lnTo>
                    <a:pt x="311649" y="83063"/>
                  </a:lnTo>
                  <a:lnTo>
                    <a:pt x="285673" y="49120"/>
                  </a:lnTo>
                  <a:lnTo>
                    <a:pt x="251921" y="22896"/>
                  </a:lnTo>
                  <a:lnTo>
                    <a:pt x="211901" y="5990"/>
                  </a:lnTo>
                  <a:lnTo>
                    <a:pt x="167119" y="0"/>
                  </a:lnTo>
                  <a:lnTo>
                    <a:pt x="122337" y="5990"/>
                  </a:lnTo>
                  <a:lnTo>
                    <a:pt x="82316" y="22896"/>
                  </a:lnTo>
                  <a:lnTo>
                    <a:pt x="48564" y="49120"/>
                  </a:lnTo>
                  <a:lnTo>
                    <a:pt x="22589" y="83063"/>
                  </a:lnTo>
                  <a:lnTo>
                    <a:pt x="5898" y="123128"/>
                  </a:lnTo>
                  <a:lnTo>
                    <a:pt x="0" y="167716"/>
                  </a:lnTo>
                  <a:lnTo>
                    <a:pt x="0" y="223647"/>
                  </a:lnTo>
                  <a:lnTo>
                    <a:pt x="5898" y="268229"/>
                  </a:lnTo>
                  <a:lnTo>
                    <a:pt x="22589" y="308290"/>
                  </a:lnTo>
                  <a:lnTo>
                    <a:pt x="48564" y="342231"/>
                  </a:lnTo>
                  <a:lnTo>
                    <a:pt x="82316" y="368454"/>
                  </a:lnTo>
                  <a:lnTo>
                    <a:pt x="122337" y="385360"/>
                  </a:lnTo>
                  <a:lnTo>
                    <a:pt x="167119" y="391350"/>
                  </a:lnTo>
                  <a:close/>
                </a:path>
              </a:pathLst>
            </a:custGeom>
            <a:ln w="50800">
              <a:solidFill>
                <a:schemeClr val="tx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object 10">
              <a:extLst>
                <a:ext uri="{FF2B5EF4-FFF2-40B4-BE49-F238E27FC236}">
                  <a16:creationId xmlns:a16="http://schemas.microsoft.com/office/drawing/2014/main" id="{A9ED3183-81A1-B2D3-B1E1-15B8AA68E686}"/>
                </a:ext>
              </a:extLst>
            </p:cNvPr>
            <p:cNvSpPr/>
            <p:nvPr/>
          </p:nvSpPr>
          <p:spPr>
            <a:xfrm>
              <a:off x="8629667" y="2477261"/>
              <a:ext cx="0" cy="791845"/>
            </a:xfrm>
            <a:custGeom>
              <a:avLst/>
              <a:gdLst/>
              <a:ahLst/>
              <a:cxnLst/>
              <a:rect l="l" t="t" r="r" b="b"/>
              <a:pathLst>
                <a:path h="791845">
                  <a:moveTo>
                    <a:pt x="0" y="791705"/>
                  </a:moveTo>
                  <a:lnTo>
                    <a:pt x="0" y="0"/>
                  </a:lnTo>
                </a:path>
              </a:pathLst>
            </a:custGeom>
            <a:ln w="2540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4" name="object 11">
              <a:extLst>
                <a:ext uri="{FF2B5EF4-FFF2-40B4-BE49-F238E27FC236}">
                  <a16:creationId xmlns:a16="http://schemas.microsoft.com/office/drawing/2014/main" id="{3291D3E6-582D-C38F-CFA3-98550B254F69}"/>
                </a:ext>
              </a:extLst>
            </p:cNvPr>
            <p:cNvSpPr/>
            <p:nvPr/>
          </p:nvSpPr>
          <p:spPr>
            <a:xfrm>
              <a:off x="8318454" y="2172766"/>
              <a:ext cx="467359" cy="671195"/>
            </a:xfrm>
            <a:custGeom>
              <a:avLst/>
              <a:gdLst/>
              <a:ahLst/>
              <a:cxnLst/>
              <a:rect l="l" t="t" r="r" b="b"/>
              <a:pathLst>
                <a:path w="467360" h="671195">
                  <a:moveTo>
                    <a:pt x="342341" y="671144"/>
                  </a:moveTo>
                  <a:lnTo>
                    <a:pt x="392385" y="661895"/>
                  </a:lnTo>
                  <a:lnTo>
                    <a:pt x="431777" y="636227"/>
                  </a:lnTo>
                  <a:lnTo>
                    <a:pt x="457573" y="597254"/>
                  </a:lnTo>
                  <a:lnTo>
                    <a:pt x="466826" y="548093"/>
                  </a:lnTo>
                  <a:lnTo>
                    <a:pt x="466826" y="180212"/>
                  </a:lnTo>
                  <a:lnTo>
                    <a:pt x="458923" y="142296"/>
                  </a:lnTo>
                  <a:lnTo>
                    <a:pt x="437053" y="108874"/>
                  </a:lnTo>
                  <a:lnTo>
                    <a:pt x="403973" y="79936"/>
                  </a:lnTo>
                  <a:lnTo>
                    <a:pt x="362440" y="55474"/>
                  </a:lnTo>
                  <a:lnTo>
                    <a:pt x="315212" y="35480"/>
                  </a:lnTo>
                  <a:lnTo>
                    <a:pt x="265045" y="19944"/>
                  </a:lnTo>
                  <a:lnTo>
                    <a:pt x="214696" y="8858"/>
                  </a:lnTo>
                  <a:lnTo>
                    <a:pt x="166924" y="2213"/>
                  </a:lnTo>
                  <a:lnTo>
                    <a:pt x="124485" y="0"/>
                  </a:lnTo>
                  <a:lnTo>
                    <a:pt x="0" y="0"/>
                  </a:lnTo>
                </a:path>
              </a:pathLst>
            </a:custGeom>
            <a:ln w="2540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12">
              <a:extLst>
                <a:ext uri="{FF2B5EF4-FFF2-40B4-BE49-F238E27FC236}">
                  <a16:creationId xmlns:a16="http://schemas.microsoft.com/office/drawing/2014/main" id="{67B55285-305A-21E1-1BEA-0F0703A1123C}"/>
                </a:ext>
              </a:extLst>
            </p:cNvPr>
            <p:cNvSpPr/>
            <p:nvPr/>
          </p:nvSpPr>
          <p:spPr>
            <a:xfrm>
              <a:off x="8271223" y="1723211"/>
              <a:ext cx="334645" cy="391795"/>
            </a:xfrm>
            <a:custGeom>
              <a:avLst/>
              <a:gdLst/>
              <a:ahLst/>
              <a:cxnLst/>
              <a:rect l="l" t="t" r="r" b="b"/>
              <a:pathLst>
                <a:path w="334645" h="391795">
                  <a:moveTo>
                    <a:pt x="167119" y="391350"/>
                  </a:moveTo>
                  <a:lnTo>
                    <a:pt x="211901" y="385360"/>
                  </a:lnTo>
                  <a:lnTo>
                    <a:pt x="251921" y="368454"/>
                  </a:lnTo>
                  <a:lnTo>
                    <a:pt x="285673" y="342231"/>
                  </a:lnTo>
                  <a:lnTo>
                    <a:pt x="311649" y="308290"/>
                  </a:lnTo>
                  <a:lnTo>
                    <a:pt x="328339" y="268229"/>
                  </a:lnTo>
                  <a:lnTo>
                    <a:pt x="334238" y="223647"/>
                  </a:lnTo>
                  <a:lnTo>
                    <a:pt x="334238" y="167703"/>
                  </a:lnTo>
                  <a:lnTo>
                    <a:pt x="328339" y="123120"/>
                  </a:lnTo>
                  <a:lnTo>
                    <a:pt x="311649" y="83059"/>
                  </a:lnTo>
                  <a:lnTo>
                    <a:pt x="285673" y="49118"/>
                  </a:lnTo>
                  <a:lnTo>
                    <a:pt x="251921" y="22896"/>
                  </a:lnTo>
                  <a:lnTo>
                    <a:pt x="211901" y="5990"/>
                  </a:lnTo>
                  <a:lnTo>
                    <a:pt x="167119" y="0"/>
                  </a:lnTo>
                  <a:lnTo>
                    <a:pt x="122337" y="5990"/>
                  </a:lnTo>
                  <a:lnTo>
                    <a:pt x="82316" y="22896"/>
                  </a:lnTo>
                  <a:lnTo>
                    <a:pt x="48564" y="49118"/>
                  </a:lnTo>
                  <a:lnTo>
                    <a:pt x="22589" y="83059"/>
                  </a:lnTo>
                  <a:lnTo>
                    <a:pt x="5898" y="123120"/>
                  </a:lnTo>
                  <a:lnTo>
                    <a:pt x="0" y="167703"/>
                  </a:lnTo>
                  <a:lnTo>
                    <a:pt x="0" y="223647"/>
                  </a:lnTo>
                  <a:lnTo>
                    <a:pt x="5898" y="268229"/>
                  </a:lnTo>
                  <a:lnTo>
                    <a:pt x="22589" y="308290"/>
                  </a:lnTo>
                  <a:lnTo>
                    <a:pt x="48564" y="342231"/>
                  </a:lnTo>
                  <a:lnTo>
                    <a:pt x="82316" y="368454"/>
                  </a:lnTo>
                  <a:lnTo>
                    <a:pt x="122337" y="385360"/>
                  </a:lnTo>
                  <a:lnTo>
                    <a:pt x="167119" y="391350"/>
                  </a:lnTo>
                  <a:close/>
                </a:path>
              </a:pathLst>
            </a:custGeom>
            <a:ln w="2540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6" name="object 13">
              <a:extLst>
                <a:ext uri="{FF2B5EF4-FFF2-40B4-BE49-F238E27FC236}">
                  <a16:creationId xmlns:a16="http://schemas.microsoft.com/office/drawing/2014/main" id="{76D3E936-0796-B1C4-CB2B-DB660766E98C}"/>
                </a:ext>
              </a:extLst>
            </p:cNvPr>
            <p:cNvSpPr/>
            <p:nvPr/>
          </p:nvSpPr>
          <p:spPr>
            <a:xfrm>
              <a:off x="9078346" y="2567240"/>
              <a:ext cx="0" cy="702310"/>
            </a:xfrm>
            <a:custGeom>
              <a:avLst/>
              <a:gdLst/>
              <a:ahLst/>
              <a:cxnLst/>
              <a:rect l="l" t="t" r="r" b="b"/>
              <a:pathLst>
                <a:path h="702310">
                  <a:moveTo>
                    <a:pt x="0" y="701725"/>
                  </a:moveTo>
                  <a:lnTo>
                    <a:pt x="0" y="0"/>
                  </a:lnTo>
                </a:path>
              </a:pathLst>
            </a:custGeom>
            <a:ln w="2540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7" name="object 14">
              <a:extLst>
                <a:ext uri="{FF2B5EF4-FFF2-40B4-BE49-F238E27FC236}">
                  <a16:creationId xmlns:a16="http://schemas.microsoft.com/office/drawing/2014/main" id="{58F3DD32-3943-538C-02B6-0887823896E4}"/>
                </a:ext>
              </a:extLst>
            </p:cNvPr>
            <p:cNvSpPr/>
            <p:nvPr/>
          </p:nvSpPr>
          <p:spPr>
            <a:xfrm>
              <a:off x="8827953" y="2292641"/>
              <a:ext cx="407034" cy="641985"/>
            </a:xfrm>
            <a:custGeom>
              <a:avLst/>
              <a:gdLst/>
              <a:ahLst/>
              <a:cxnLst/>
              <a:rect l="l" t="t" r="r" b="b"/>
              <a:pathLst>
                <a:path w="407035" h="641985">
                  <a:moveTo>
                    <a:pt x="281686" y="641959"/>
                  </a:moveTo>
                  <a:lnTo>
                    <a:pt x="332017" y="632692"/>
                  </a:lnTo>
                  <a:lnTo>
                    <a:pt x="371635" y="606974"/>
                  </a:lnTo>
                  <a:lnTo>
                    <a:pt x="397577" y="567925"/>
                  </a:lnTo>
                  <a:lnTo>
                    <a:pt x="406882" y="518668"/>
                  </a:lnTo>
                  <a:lnTo>
                    <a:pt x="406882" y="180568"/>
                  </a:lnTo>
                  <a:lnTo>
                    <a:pt x="398934" y="142580"/>
                  </a:lnTo>
                  <a:lnTo>
                    <a:pt x="376940" y="109092"/>
                  </a:lnTo>
                  <a:lnTo>
                    <a:pt x="343672" y="80098"/>
                  </a:lnTo>
                  <a:lnTo>
                    <a:pt x="301904" y="55588"/>
                  </a:lnTo>
                  <a:lnTo>
                    <a:pt x="254407" y="35553"/>
                  </a:lnTo>
                  <a:lnTo>
                    <a:pt x="203955" y="19986"/>
                  </a:lnTo>
                  <a:lnTo>
                    <a:pt x="153321" y="8876"/>
                  </a:lnTo>
                  <a:lnTo>
                    <a:pt x="105278" y="2217"/>
                  </a:lnTo>
                  <a:lnTo>
                    <a:pt x="62598" y="0"/>
                  </a:lnTo>
                  <a:lnTo>
                    <a:pt x="0" y="0"/>
                  </a:lnTo>
                </a:path>
              </a:pathLst>
            </a:custGeom>
            <a:ln w="2540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8" name="object 15">
              <a:extLst>
                <a:ext uri="{FF2B5EF4-FFF2-40B4-BE49-F238E27FC236}">
                  <a16:creationId xmlns:a16="http://schemas.microsoft.com/office/drawing/2014/main" id="{2353A257-699B-C6C4-1E84-8472045131E4}"/>
                </a:ext>
              </a:extLst>
            </p:cNvPr>
            <p:cNvSpPr/>
            <p:nvPr/>
          </p:nvSpPr>
          <p:spPr>
            <a:xfrm>
              <a:off x="8720777" y="1843099"/>
              <a:ext cx="334645" cy="391795"/>
            </a:xfrm>
            <a:custGeom>
              <a:avLst/>
              <a:gdLst/>
              <a:ahLst/>
              <a:cxnLst/>
              <a:rect l="l" t="t" r="r" b="b"/>
              <a:pathLst>
                <a:path w="334645" h="391795">
                  <a:moveTo>
                    <a:pt x="167119" y="391350"/>
                  </a:moveTo>
                  <a:lnTo>
                    <a:pt x="211901" y="385360"/>
                  </a:lnTo>
                  <a:lnTo>
                    <a:pt x="251921" y="368454"/>
                  </a:lnTo>
                  <a:lnTo>
                    <a:pt x="285673" y="342231"/>
                  </a:lnTo>
                  <a:lnTo>
                    <a:pt x="311649" y="308290"/>
                  </a:lnTo>
                  <a:lnTo>
                    <a:pt x="328339" y="268229"/>
                  </a:lnTo>
                  <a:lnTo>
                    <a:pt x="334238" y="223646"/>
                  </a:lnTo>
                  <a:lnTo>
                    <a:pt x="334238" y="167703"/>
                  </a:lnTo>
                  <a:lnTo>
                    <a:pt x="328339" y="123120"/>
                  </a:lnTo>
                  <a:lnTo>
                    <a:pt x="311649" y="83059"/>
                  </a:lnTo>
                  <a:lnTo>
                    <a:pt x="285673" y="49118"/>
                  </a:lnTo>
                  <a:lnTo>
                    <a:pt x="251921" y="22896"/>
                  </a:lnTo>
                  <a:lnTo>
                    <a:pt x="211901" y="5990"/>
                  </a:lnTo>
                  <a:lnTo>
                    <a:pt x="167119" y="0"/>
                  </a:lnTo>
                  <a:lnTo>
                    <a:pt x="122337" y="5990"/>
                  </a:lnTo>
                  <a:lnTo>
                    <a:pt x="82316" y="22896"/>
                  </a:lnTo>
                  <a:lnTo>
                    <a:pt x="48564" y="49118"/>
                  </a:lnTo>
                  <a:lnTo>
                    <a:pt x="22589" y="83059"/>
                  </a:lnTo>
                  <a:lnTo>
                    <a:pt x="5898" y="123120"/>
                  </a:lnTo>
                  <a:lnTo>
                    <a:pt x="0" y="167703"/>
                  </a:lnTo>
                  <a:lnTo>
                    <a:pt x="0" y="223646"/>
                  </a:lnTo>
                  <a:lnTo>
                    <a:pt x="5898" y="268229"/>
                  </a:lnTo>
                  <a:lnTo>
                    <a:pt x="22589" y="308290"/>
                  </a:lnTo>
                  <a:lnTo>
                    <a:pt x="48564" y="342231"/>
                  </a:lnTo>
                  <a:lnTo>
                    <a:pt x="82316" y="368454"/>
                  </a:lnTo>
                  <a:lnTo>
                    <a:pt x="122337" y="385360"/>
                  </a:lnTo>
                  <a:lnTo>
                    <a:pt x="167119" y="391350"/>
                  </a:lnTo>
                  <a:close/>
                </a:path>
              </a:pathLst>
            </a:custGeom>
            <a:ln w="2540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9" name="object 16">
              <a:extLst>
                <a:ext uri="{FF2B5EF4-FFF2-40B4-BE49-F238E27FC236}">
                  <a16:creationId xmlns:a16="http://schemas.microsoft.com/office/drawing/2014/main" id="{0188A69D-7B02-E91F-269E-D2CBEEBA6927}"/>
                </a:ext>
              </a:extLst>
            </p:cNvPr>
            <p:cNvSpPr/>
            <p:nvPr/>
          </p:nvSpPr>
          <p:spPr>
            <a:xfrm>
              <a:off x="9495163" y="2634714"/>
              <a:ext cx="0" cy="634365"/>
            </a:xfrm>
            <a:custGeom>
              <a:avLst/>
              <a:gdLst/>
              <a:ahLst/>
              <a:cxnLst/>
              <a:rect l="l" t="t" r="r" b="b"/>
              <a:pathLst>
                <a:path h="634364">
                  <a:moveTo>
                    <a:pt x="0" y="634250"/>
                  </a:moveTo>
                  <a:lnTo>
                    <a:pt x="0" y="0"/>
                  </a:lnTo>
                </a:path>
              </a:pathLst>
            </a:custGeom>
            <a:ln w="2540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0" name="object 17">
              <a:extLst>
                <a:ext uri="{FF2B5EF4-FFF2-40B4-BE49-F238E27FC236}">
                  <a16:creationId xmlns:a16="http://schemas.microsoft.com/office/drawing/2014/main" id="{26B6BB0E-5891-633D-D9C2-29D1EB87D2FC}"/>
                </a:ext>
              </a:extLst>
            </p:cNvPr>
            <p:cNvSpPr/>
            <p:nvPr/>
          </p:nvSpPr>
          <p:spPr>
            <a:xfrm>
              <a:off x="9268862" y="2386531"/>
              <a:ext cx="368300" cy="580390"/>
            </a:xfrm>
            <a:custGeom>
              <a:avLst/>
              <a:gdLst/>
              <a:ahLst/>
              <a:cxnLst/>
              <a:rect l="l" t="t" r="r" b="b"/>
              <a:pathLst>
                <a:path w="368300" h="580389">
                  <a:moveTo>
                    <a:pt x="254596" y="580224"/>
                  </a:moveTo>
                  <a:lnTo>
                    <a:pt x="300084" y="571849"/>
                  </a:lnTo>
                  <a:lnTo>
                    <a:pt x="335892" y="548603"/>
                  </a:lnTo>
                  <a:lnTo>
                    <a:pt x="359342" y="513311"/>
                  </a:lnTo>
                  <a:lnTo>
                    <a:pt x="367753" y="468795"/>
                  </a:lnTo>
                  <a:lnTo>
                    <a:pt x="367753" y="163207"/>
                  </a:lnTo>
                  <a:lnTo>
                    <a:pt x="358728" y="124862"/>
                  </a:lnTo>
                  <a:lnTo>
                    <a:pt x="334031" y="91666"/>
                  </a:lnTo>
                  <a:lnTo>
                    <a:pt x="297230" y="63609"/>
                  </a:lnTo>
                  <a:lnTo>
                    <a:pt x="251894" y="40679"/>
                  </a:lnTo>
                  <a:lnTo>
                    <a:pt x="201593" y="22865"/>
                  </a:lnTo>
                  <a:lnTo>
                    <a:pt x="149894" y="10154"/>
                  </a:lnTo>
                  <a:lnTo>
                    <a:pt x="100366" y="2536"/>
                  </a:lnTo>
                  <a:lnTo>
                    <a:pt x="56578" y="0"/>
                  </a:lnTo>
                  <a:lnTo>
                    <a:pt x="0" y="0"/>
                  </a:lnTo>
                </a:path>
              </a:pathLst>
            </a:custGeom>
            <a:ln w="2540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1" name="object 18">
              <a:extLst>
                <a:ext uri="{FF2B5EF4-FFF2-40B4-BE49-F238E27FC236}">
                  <a16:creationId xmlns:a16="http://schemas.microsoft.com/office/drawing/2014/main" id="{210A603C-BF9B-1E87-80EE-FB248CC8A8AD}"/>
                </a:ext>
              </a:extLst>
            </p:cNvPr>
            <p:cNvSpPr/>
            <p:nvPr/>
          </p:nvSpPr>
          <p:spPr>
            <a:xfrm>
              <a:off x="9171974" y="1980207"/>
              <a:ext cx="302260" cy="354330"/>
            </a:xfrm>
            <a:custGeom>
              <a:avLst/>
              <a:gdLst/>
              <a:ahLst/>
              <a:cxnLst/>
              <a:rect l="l" t="t" r="r" b="b"/>
              <a:pathLst>
                <a:path w="302260" h="354329">
                  <a:moveTo>
                    <a:pt x="151066" y="353720"/>
                  </a:moveTo>
                  <a:lnTo>
                    <a:pt x="199167" y="345992"/>
                  </a:lnTo>
                  <a:lnTo>
                    <a:pt x="240678" y="324472"/>
                  </a:lnTo>
                  <a:lnTo>
                    <a:pt x="273243" y="291658"/>
                  </a:lnTo>
                  <a:lnTo>
                    <a:pt x="294508" y="250046"/>
                  </a:lnTo>
                  <a:lnTo>
                    <a:pt x="302120" y="202133"/>
                  </a:lnTo>
                  <a:lnTo>
                    <a:pt x="302120" y="151587"/>
                  </a:lnTo>
                  <a:lnTo>
                    <a:pt x="294508" y="103674"/>
                  </a:lnTo>
                  <a:lnTo>
                    <a:pt x="273243" y="62062"/>
                  </a:lnTo>
                  <a:lnTo>
                    <a:pt x="240678" y="29247"/>
                  </a:lnTo>
                  <a:lnTo>
                    <a:pt x="199167" y="7728"/>
                  </a:lnTo>
                  <a:lnTo>
                    <a:pt x="151066" y="0"/>
                  </a:lnTo>
                  <a:lnTo>
                    <a:pt x="102963" y="7728"/>
                  </a:lnTo>
                  <a:lnTo>
                    <a:pt x="61450" y="29247"/>
                  </a:lnTo>
                  <a:lnTo>
                    <a:pt x="28881" y="62062"/>
                  </a:lnTo>
                  <a:lnTo>
                    <a:pt x="7612" y="103674"/>
                  </a:lnTo>
                  <a:lnTo>
                    <a:pt x="0" y="151587"/>
                  </a:lnTo>
                  <a:lnTo>
                    <a:pt x="0" y="202133"/>
                  </a:lnTo>
                  <a:lnTo>
                    <a:pt x="7612" y="250046"/>
                  </a:lnTo>
                  <a:lnTo>
                    <a:pt x="28881" y="291658"/>
                  </a:lnTo>
                  <a:lnTo>
                    <a:pt x="61450" y="324472"/>
                  </a:lnTo>
                  <a:lnTo>
                    <a:pt x="102963" y="345992"/>
                  </a:lnTo>
                  <a:lnTo>
                    <a:pt x="151066" y="353720"/>
                  </a:lnTo>
                  <a:close/>
                </a:path>
              </a:pathLst>
            </a:custGeom>
            <a:ln w="2540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2" name="object 19">
              <a:extLst>
                <a:ext uri="{FF2B5EF4-FFF2-40B4-BE49-F238E27FC236}">
                  <a16:creationId xmlns:a16="http://schemas.microsoft.com/office/drawing/2014/main" id="{73F8775C-5877-3086-CA26-624A7EC7B6F4}"/>
                </a:ext>
              </a:extLst>
            </p:cNvPr>
            <p:cNvSpPr/>
            <p:nvPr/>
          </p:nvSpPr>
          <p:spPr>
            <a:xfrm>
              <a:off x="7928846" y="2699532"/>
              <a:ext cx="0" cy="569595"/>
            </a:xfrm>
            <a:custGeom>
              <a:avLst/>
              <a:gdLst/>
              <a:ahLst/>
              <a:cxnLst/>
              <a:rect l="l" t="t" r="r" b="b"/>
              <a:pathLst>
                <a:path h="569595">
                  <a:moveTo>
                    <a:pt x="0" y="0"/>
                  </a:moveTo>
                  <a:lnTo>
                    <a:pt x="0" y="569429"/>
                  </a:lnTo>
                </a:path>
              </a:pathLst>
            </a:custGeom>
            <a:ln w="50800">
              <a:solidFill>
                <a:schemeClr val="tx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3" name="object 20">
              <a:extLst>
                <a:ext uri="{FF2B5EF4-FFF2-40B4-BE49-F238E27FC236}">
                  <a16:creationId xmlns:a16="http://schemas.microsoft.com/office/drawing/2014/main" id="{DDC1D88F-020D-7A79-A548-3421253AD151}"/>
                </a:ext>
              </a:extLst>
            </p:cNvPr>
            <p:cNvSpPr/>
            <p:nvPr/>
          </p:nvSpPr>
          <p:spPr>
            <a:xfrm>
              <a:off x="7731755" y="2369853"/>
              <a:ext cx="0" cy="899160"/>
            </a:xfrm>
            <a:custGeom>
              <a:avLst/>
              <a:gdLst/>
              <a:ahLst/>
              <a:cxnLst/>
              <a:rect l="l" t="t" r="r" b="b"/>
              <a:pathLst>
                <a:path h="899160">
                  <a:moveTo>
                    <a:pt x="0" y="0"/>
                  </a:moveTo>
                  <a:lnTo>
                    <a:pt x="0" y="899109"/>
                  </a:lnTo>
                </a:path>
              </a:pathLst>
            </a:custGeom>
            <a:ln w="50800">
              <a:solidFill>
                <a:schemeClr val="tx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4" name="object 21">
              <a:extLst>
                <a:ext uri="{FF2B5EF4-FFF2-40B4-BE49-F238E27FC236}">
                  <a16:creationId xmlns:a16="http://schemas.microsoft.com/office/drawing/2014/main" id="{7901156E-3CA6-0E67-4B2D-CE39742B0A76}"/>
                </a:ext>
              </a:extLst>
            </p:cNvPr>
            <p:cNvSpPr/>
            <p:nvPr/>
          </p:nvSpPr>
          <p:spPr>
            <a:xfrm>
              <a:off x="8125937" y="2369853"/>
              <a:ext cx="0" cy="899160"/>
            </a:xfrm>
            <a:custGeom>
              <a:avLst/>
              <a:gdLst/>
              <a:ahLst/>
              <a:cxnLst/>
              <a:rect l="l" t="t" r="r" b="b"/>
              <a:pathLst>
                <a:path h="899160">
                  <a:moveTo>
                    <a:pt x="0" y="899109"/>
                  </a:moveTo>
                  <a:lnTo>
                    <a:pt x="0" y="0"/>
                  </a:lnTo>
                </a:path>
              </a:pathLst>
            </a:custGeom>
            <a:ln w="50800">
              <a:solidFill>
                <a:schemeClr val="tx2"/>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9" name="TextBox 8">
            <a:extLst>
              <a:ext uri="{FF2B5EF4-FFF2-40B4-BE49-F238E27FC236}">
                <a16:creationId xmlns:a16="http://schemas.microsoft.com/office/drawing/2014/main" id="{0282AD79-7535-18CE-DC45-0FC4138FD569}"/>
              </a:ext>
            </a:extLst>
          </p:cNvPr>
          <p:cNvSpPr txBox="1"/>
          <p:nvPr/>
        </p:nvSpPr>
        <p:spPr>
          <a:xfrm>
            <a:off x="7049495" y="4471459"/>
            <a:ext cx="4992444" cy="1477328"/>
          </a:xfrm>
          <a:prstGeom prst="rect">
            <a:avLst/>
          </a:prstGeom>
          <a:noFill/>
        </p:spPr>
        <p:txBody>
          <a:bodyPr wrap="square" rtlCol="0">
            <a:spAutoFit/>
          </a:bodyPr>
          <a:lstStyle/>
          <a:p>
            <a:r>
              <a:rPr lang="en-US" sz="3000" spc="-10" dirty="0">
                <a:solidFill>
                  <a:srgbClr val="0E497B"/>
                </a:solidFill>
                <a:latin typeface="Calibri" panose="020F0502020204030204" pitchFamily="34" charset="0"/>
                <a:cs typeface="Calibri" panose="020F0502020204030204" pitchFamily="34" charset="0"/>
              </a:rPr>
              <a:t>people will be disabled at some point in their career.</a:t>
            </a:r>
            <a:r>
              <a:rPr lang="en-US" sz="3000" spc="-10" baseline="30000" dirty="0">
                <a:solidFill>
                  <a:srgbClr val="0E497B"/>
                </a:solidFill>
                <a:latin typeface="Calibri" panose="020F0502020204030204" pitchFamily="34" charset="0"/>
                <a:cs typeface="Calibri" panose="020F0502020204030204" pitchFamily="34" charset="0"/>
              </a:rPr>
              <a:t>2</a:t>
            </a:r>
            <a:br>
              <a:rPr lang="en-US" sz="3000" spc="-10" dirty="0">
                <a:solidFill>
                  <a:srgbClr val="0E497B"/>
                </a:solidFill>
                <a:latin typeface="Calibri" panose="020F0502020204030204" pitchFamily="34" charset="0"/>
                <a:cs typeface="Calibri" panose="020F0502020204030204" pitchFamily="34" charset="0"/>
              </a:rPr>
            </a:br>
            <a:endParaRPr lang="en-US" sz="3000" spc="-10" dirty="0">
              <a:solidFill>
                <a:srgbClr val="0E497B"/>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400" y="3554643"/>
            <a:ext cx="11277600" cy="2644314"/>
          </a:xfrm>
          <a:prstGeom prst="rect">
            <a:avLst/>
          </a:prstGeom>
        </p:spPr>
        <p:txBody>
          <a:bodyPr vert="horz" wrap="square" lIns="0" tIns="104140" rIns="0" bIns="0" rtlCol="0">
            <a:spAutoFit/>
          </a:bodyPr>
          <a:lstStyle/>
          <a:p>
            <a:pPr marL="12700" marR="5080" indent="-635" algn="ctr">
              <a:lnSpc>
                <a:spcPts val="6600"/>
              </a:lnSpc>
              <a:spcBef>
                <a:spcPts val="820"/>
              </a:spcBef>
              <a:tabLst>
                <a:tab pos="1459865" algn="l"/>
                <a:tab pos="1541145" algn="l"/>
                <a:tab pos="2577465" algn="l"/>
                <a:tab pos="3296920" algn="l"/>
                <a:tab pos="4028440" algn="l"/>
                <a:tab pos="4853305" algn="l"/>
                <a:tab pos="5255260" algn="l"/>
                <a:tab pos="6767830" algn="l"/>
                <a:tab pos="7712075" algn="l"/>
              </a:tabLst>
            </a:pPr>
            <a:r>
              <a:rPr spc="-105" dirty="0">
                <a:latin typeface="Calibri" panose="020F0502020204030204" pitchFamily="34" charset="0"/>
                <a:cs typeface="Calibri" panose="020F0502020204030204" pitchFamily="34" charset="0"/>
              </a:rPr>
              <a:t>How		</a:t>
            </a:r>
            <a:r>
              <a:rPr spc="-135" dirty="0">
                <a:latin typeface="Calibri" panose="020F0502020204030204" pitchFamily="34" charset="0"/>
                <a:cs typeface="Calibri" panose="020F0502020204030204" pitchFamily="34" charset="0"/>
              </a:rPr>
              <a:t>many	</a:t>
            </a:r>
            <a:r>
              <a:rPr spc="-105" dirty="0">
                <a:latin typeface="Calibri" panose="020F0502020204030204" pitchFamily="34" charset="0"/>
                <a:cs typeface="Calibri" panose="020F0502020204030204" pitchFamily="34" charset="0"/>
              </a:rPr>
              <a:t>of	you	</a:t>
            </a:r>
            <a:r>
              <a:rPr spc="-160" dirty="0">
                <a:latin typeface="Calibri" panose="020F0502020204030204" pitchFamily="34" charset="0"/>
                <a:cs typeface="Calibri" panose="020F0502020204030204" pitchFamily="34" charset="0"/>
              </a:rPr>
              <a:t>have	</a:t>
            </a:r>
            <a:r>
              <a:rPr spc="-125" dirty="0">
                <a:latin typeface="Calibri" panose="020F0502020204030204" pitchFamily="34" charset="0"/>
                <a:cs typeface="Calibri" panose="020F0502020204030204" pitchFamily="34" charset="0"/>
              </a:rPr>
              <a:t>group  </a:t>
            </a:r>
            <a:r>
              <a:rPr spc="-160" dirty="0">
                <a:latin typeface="Calibri" panose="020F0502020204030204" pitchFamily="34" charset="0"/>
                <a:cs typeface="Calibri" panose="020F0502020204030204" pitchFamily="34" charset="0"/>
              </a:rPr>
              <a:t>d</a:t>
            </a:r>
            <a:r>
              <a:rPr spc="-175" dirty="0">
                <a:latin typeface="Calibri" panose="020F0502020204030204" pitchFamily="34" charset="0"/>
                <a:cs typeface="Calibri" panose="020F0502020204030204" pitchFamily="34" charset="0"/>
              </a:rPr>
              <a:t>i</a:t>
            </a:r>
            <a:r>
              <a:rPr spc="-80" dirty="0">
                <a:latin typeface="Calibri" panose="020F0502020204030204" pitchFamily="34" charset="0"/>
                <a:cs typeface="Calibri" panose="020F0502020204030204" pitchFamily="34" charset="0"/>
              </a:rPr>
              <a:t>s</a:t>
            </a:r>
            <a:r>
              <a:rPr spc="-150" dirty="0">
                <a:latin typeface="Calibri" panose="020F0502020204030204" pitchFamily="34" charset="0"/>
                <a:cs typeface="Calibri" panose="020F0502020204030204" pitchFamily="34" charset="0"/>
              </a:rPr>
              <a:t>a</a:t>
            </a:r>
            <a:r>
              <a:rPr spc="-120" dirty="0">
                <a:latin typeface="Calibri" panose="020F0502020204030204" pitchFamily="34" charset="0"/>
                <a:cs typeface="Calibri" panose="020F0502020204030204" pitchFamily="34" charset="0"/>
              </a:rPr>
              <a:t>b</a:t>
            </a:r>
            <a:r>
              <a:rPr spc="-170" dirty="0">
                <a:latin typeface="Calibri" panose="020F0502020204030204" pitchFamily="34" charset="0"/>
                <a:cs typeface="Calibri" panose="020F0502020204030204" pitchFamily="34" charset="0"/>
              </a:rPr>
              <a:t>il</a:t>
            </a:r>
            <a:r>
              <a:rPr spc="-165" dirty="0">
                <a:latin typeface="Calibri" panose="020F0502020204030204" pitchFamily="34" charset="0"/>
                <a:cs typeface="Calibri" panose="020F0502020204030204" pitchFamily="34" charset="0"/>
              </a:rPr>
              <a:t>i</a:t>
            </a:r>
            <a:r>
              <a:rPr spc="-40" dirty="0">
                <a:latin typeface="Calibri" panose="020F0502020204030204" pitchFamily="34" charset="0"/>
                <a:cs typeface="Calibri" panose="020F0502020204030204" pitchFamily="34" charset="0"/>
              </a:rPr>
              <a:t>t</a:t>
            </a:r>
            <a:r>
              <a:rPr dirty="0">
                <a:latin typeface="Calibri" panose="020F0502020204030204" pitchFamily="34" charset="0"/>
                <a:cs typeface="Calibri" panose="020F0502020204030204" pitchFamily="34" charset="0"/>
              </a:rPr>
              <a:t>y</a:t>
            </a:r>
            <a:r>
              <a:rPr lang="en-US" dirty="0">
                <a:latin typeface="Calibri" panose="020F0502020204030204" pitchFamily="34" charset="0"/>
                <a:cs typeface="Calibri" panose="020F0502020204030204" pitchFamily="34" charset="0"/>
              </a:rPr>
              <a:t> </a:t>
            </a:r>
            <a:r>
              <a:rPr spc="-165" dirty="0">
                <a:latin typeface="Calibri" panose="020F0502020204030204" pitchFamily="34" charset="0"/>
                <a:cs typeface="Calibri" panose="020F0502020204030204" pitchFamily="34" charset="0"/>
              </a:rPr>
              <a:t>i</a:t>
            </a:r>
            <a:r>
              <a:rPr spc="-110" dirty="0">
                <a:latin typeface="Calibri" panose="020F0502020204030204" pitchFamily="34" charset="0"/>
                <a:cs typeface="Calibri" panose="020F0502020204030204" pitchFamily="34" charset="0"/>
              </a:rPr>
              <a:t>n</a:t>
            </a:r>
            <a:r>
              <a:rPr spc="-185" dirty="0">
                <a:latin typeface="Calibri" panose="020F0502020204030204" pitchFamily="34" charset="0"/>
                <a:cs typeface="Calibri" panose="020F0502020204030204" pitchFamily="34" charset="0"/>
              </a:rPr>
              <a:t>c</a:t>
            </a:r>
            <a:r>
              <a:rPr spc="-114" dirty="0">
                <a:latin typeface="Calibri" panose="020F0502020204030204" pitchFamily="34" charset="0"/>
                <a:cs typeface="Calibri" panose="020F0502020204030204" pitchFamily="34" charset="0"/>
              </a:rPr>
              <a:t>o</a:t>
            </a:r>
            <a:r>
              <a:rPr spc="-105" dirty="0">
                <a:latin typeface="Calibri" panose="020F0502020204030204" pitchFamily="34" charset="0"/>
                <a:cs typeface="Calibri" panose="020F0502020204030204" pitchFamily="34" charset="0"/>
              </a:rPr>
              <a:t>m</a:t>
            </a:r>
            <a:r>
              <a:rPr dirty="0">
                <a:latin typeface="Calibri" panose="020F0502020204030204" pitchFamily="34" charset="0"/>
                <a:cs typeface="Calibri" panose="020F0502020204030204" pitchFamily="34" charset="0"/>
              </a:rPr>
              <a:t>e</a:t>
            </a:r>
            <a:r>
              <a:rPr lang="en-US" dirty="0">
                <a:latin typeface="Calibri" panose="020F0502020204030204" pitchFamily="34" charset="0"/>
                <a:cs typeface="Calibri" panose="020F0502020204030204" pitchFamily="34" charset="0"/>
              </a:rPr>
              <a:t> </a:t>
            </a:r>
            <a:r>
              <a:rPr spc="-165" dirty="0">
                <a:latin typeface="Calibri" panose="020F0502020204030204" pitchFamily="34" charset="0"/>
                <a:cs typeface="Calibri" panose="020F0502020204030204" pitchFamily="34" charset="0"/>
              </a:rPr>
              <a:t>i</a:t>
            </a:r>
            <a:r>
              <a:rPr spc="-155" dirty="0">
                <a:latin typeface="Calibri" panose="020F0502020204030204" pitchFamily="34" charset="0"/>
                <a:cs typeface="Calibri" panose="020F0502020204030204" pitchFamily="34" charset="0"/>
              </a:rPr>
              <a:t>n</a:t>
            </a:r>
            <a:r>
              <a:rPr spc="-180" dirty="0">
                <a:latin typeface="Calibri" panose="020F0502020204030204" pitchFamily="34" charset="0"/>
                <a:cs typeface="Calibri" panose="020F0502020204030204" pitchFamily="34" charset="0"/>
              </a:rPr>
              <a:t>s</a:t>
            </a:r>
            <a:r>
              <a:rPr spc="-155" dirty="0">
                <a:latin typeface="Calibri" panose="020F0502020204030204" pitchFamily="34" charset="0"/>
                <a:cs typeface="Calibri" panose="020F0502020204030204" pitchFamily="34" charset="0"/>
              </a:rPr>
              <a:t>u</a:t>
            </a:r>
            <a:r>
              <a:rPr spc="-180" dirty="0">
                <a:latin typeface="Calibri" panose="020F0502020204030204" pitchFamily="34" charset="0"/>
                <a:cs typeface="Calibri" panose="020F0502020204030204" pitchFamily="34" charset="0"/>
              </a:rPr>
              <a:t>r</a:t>
            </a:r>
            <a:r>
              <a:rPr spc="-150" dirty="0">
                <a:latin typeface="Calibri" panose="020F0502020204030204" pitchFamily="34" charset="0"/>
                <a:cs typeface="Calibri" panose="020F0502020204030204" pitchFamily="34" charset="0"/>
              </a:rPr>
              <a:t>a</a:t>
            </a:r>
            <a:r>
              <a:rPr spc="-110" dirty="0">
                <a:latin typeface="Calibri" panose="020F0502020204030204" pitchFamily="34" charset="0"/>
                <a:cs typeface="Calibri" panose="020F0502020204030204" pitchFamily="34" charset="0"/>
              </a:rPr>
              <a:t>n</a:t>
            </a:r>
            <a:r>
              <a:rPr spc="-190" dirty="0">
                <a:latin typeface="Calibri" panose="020F0502020204030204" pitchFamily="34" charset="0"/>
                <a:cs typeface="Calibri" panose="020F0502020204030204" pitchFamily="34" charset="0"/>
              </a:rPr>
              <a:t>c</a:t>
            </a:r>
            <a:r>
              <a:rPr dirty="0">
                <a:latin typeface="Calibri" panose="020F0502020204030204" pitchFamily="34" charset="0"/>
                <a:cs typeface="Calibri" panose="020F0502020204030204" pitchFamily="34" charset="0"/>
              </a:rPr>
              <a:t>e</a:t>
            </a:r>
            <a:br>
              <a:rPr lang="en-US" dirty="0">
                <a:latin typeface="Calibri" panose="020F0502020204030204" pitchFamily="34" charset="0"/>
                <a:cs typeface="Calibri" panose="020F0502020204030204" pitchFamily="34" charset="0"/>
              </a:rPr>
            </a:br>
            <a:r>
              <a:rPr spc="-160" dirty="0">
                <a:latin typeface="Calibri" panose="020F0502020204030204" pitchFamily="34" charset="0"/>
                <a:cs typeface="Calibri" panose="020F0502020204030204" pitchFamily="34" charset="0"/>
              </a:rPr>
              <a:t>f</a:t>
            </a:r>
            <a:r>
              <a:rPr spc="-240" dirty="0">
                <a:latin typeface="Calibri" panose="020F0502020204030204" pitchFamily="34" charset="0"/>
                <a:cs typeface="Calibri" panose="020F0502020204030204" pitchFamily="34" charset="0"/>
              </a:rPr>
              <a:t>r</a:t>
            </a:r>
            <a:r>
              <a:rPr spc="-114" dirty="0">
                <a:latin typeface="Calibri" panose="020F0502020204030204" pitchFamily="34" charset="0"/>
                <a:cs typeface="Calibri" panose="020F0502020204030204" pitchFamily="34" charset="0"/>
              </a:rPr>
              <a:t>o</a:t>
            </a:r>
            <a:r>
              <a:rPr dirty="0">
                <a:latin typeface="Calibri" panose="020F0502020204030204" pitchFamily="34" charset="0"/>
                <a:cs typeface="Calibri" panose="020F0502020204030204" pitchFamily="34" charset="0"/>
              </a:rPr>
              <a:t>m</a:t>
            </a:r>
            <a:r>
              <a:rPr lang="en-US" dirty="0">
                <a:latin typeface="Calibri" panose="020F0502020204030204" pitchFamily="34" charset="0"/>
                <a:cs typeface="Calibri" panose="020F0502020204030204" pitchFamily="34" charset="0"/>
              </a:rPr>
              <a:t> </a:t>
            </a:r>
            <a:r>
              <a:rPr spc="-120" dirty="0">
                <a:latin typeface="Calibri" panose="020F0502020204030204" pitchFamily="34" charset="0"/>
                <a:cs typeface="Calibri" panose="020F0502020204030204" pitchFamily="34" charset="0"/>
              </a:rPr>
              <a:t>your</a:t>
            </a:r>
            <a:r>
              <a:rPr lang="en-US" spc="-120" dirty="0">
                <a:latin typeface="Calibri" panose="020F0502020204030204" pitchFamily="34" charset="0"/>
                <a:cs typeface="Calibri" panose="020F0502020204030204" pitchFamily="34" charset="0"/>
              </a:rPr>
              <a:t> </a:t>
            </a:r>
            <a:r>
              <a:rPr spc="-204" dirty="0">
                <a:latin typeface="Calibri" panose="020F0502020204030204" pitchFamily="34" charset="0"/>
                <a:cs typeface="Calibri" panose="020F0502020204030204" pitchFamily="34" charset="0"/>
              </a:rPr>
              <a:t>employer?</a:t>
            </a:r>
          </a:p>
        </p:txBody>
      </p:sp>
      <p:sp>
        <p:nvSpPr>
          <p:cNvPr id="3" name="object 3"/>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dirty="0">
                <a:solidFill>
                  <a:schemeClr val="bg1"/>
                </a:solidFill>
              </a:rPr>
              <a:t>12</a:t>
            </a:fld>
            <a:endParaRPr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583266"/>
            <a:ext cx="9584065" cy="628377"/>
          </a:xfrm>
          <a:prstGeom prst="rect">
            <a:avLst/>
          </a:prstGeom>
        </p:spPr>
        <p:txBody>
          <a:bodyPr vert="horz" wrap="square" lIns="0" tIns="12700" rIns="0" bIns="0" rtlCol="0">
            <a:spAutoFit/>
          </a:bodyPr>
          <a:lstStyle/>
          <a:p>
            <a:pPr marL="12700">
              <a:lnSpc>
                <a:spcPct val="100000"/>
              </a:lnSpc>
              <a:spcBef>
                <a:spcPts val="100"/>
              </a:spcBef>
            </a:pPr>
            <a:r>
              <a:rPr sz="4000" spc="-60" dirty="0">
                <a:solidFill>
                  <a:schemeClr val="tx1">
                    <a:lumMod val="75000"/>
                    <a:lumOff val="25000"/>
                  </a:schemeClr>
                </a:solidFill>
                <a:latin typeface="Calibri" panose="020F0502020204030204" pitchFamily="34" charset="0"/>
                <a:cs typeface="Calibri" panose="020F0502020204030204" pitchFamily="34" charset="0"/>
              </a:rPr>
              <a:t>Protect </a:t>
            </a:r>
            <a:r>
              <a:rPr sz="4000" spc="-114" dirty="0">
                <a:solidFill>
                  <a:schemeClr val="tx1">
                    <a:lumMod val="75000"/>
                    <a:lumOff val="25000"/>
                  </a:schemeClr>
                </a:solidFill>
                <a:latin typeface="Calibri" panose="020F0502020204030204" pitchFamily="34" charset="0"/>
                <a:cs typeface="Calibri" panose="020F0502020204030204" pitchFamily="34" charset="0"/>
              </a:rPr>
              <a:t>Your </a:t>
            </a:r>
            <a:r>
              <a:rPr sz="4000" spc="-55" dirty="0">
                <a:solidFill>
                  <a:schemeClr val="tx1">
                    <a:lumMod val="75000"/>
                    <a:lumOff val="25000"/>
                  </a:schemeClr>
                </a:solidFill>
                <a:latin typeface="Calibri" panose="020F0502020204030204" pitchFamily="34" charset="0"/>
                <a:cs typeface="Calibri" panose="020F0502020204030204" pitchFamily="34" charset="0"/>
              </a:rPr>
              <a:t>Ability </a:t>
            </a:r>
            <a:r>
              <a:rPr sz="4000" spc="-50" dirty="0">
                <a:solidFill>
                  <a:schemeClr val="tx1">
                    <a:lumMod val="75000"/>
                    <a:lumOff val="25000"/>
                  </a:schemeClr>
                </a:solidFill>
                <a:latin typeface="Calibri" panose="020F0502020204030204" pitchFamily="34" charset="0"/>
                <a:cs typeface="Calibri" panose="020F0502020204030204" pitchFamily="34" charset="0"/>
              </a:rPr>
              <a:t>to </a:t>
            </a:r>
            <a:r>
              <a:rPr sz="4000" spc="-55" dirty="0">
                <a:solidFill>
                  <a:schemeClr val="tx1">
                    <a:lumMod val="75000"/>
                    <a:lumOff val="25000"/>
                  </a:schemeClr>
                </a:solidFill>
                <a:latin typeface="Calibri" panose="020F0502020204030204" pitchFamily="34" charset="0"/>
                <a:cs typeface="Calibri" panose="020F0502020204030204" pitchFamily="34" charset="0"/>
              </a:rPr>
              <a:t>Earn </a:t>
            </a:r>
            <a:r>
              <a:rPr sz="4000" spc="-35" dirty="0">
                <a:solidFill>
                  <a:schemeClr val="tx1">
                    <a:lumMod val="75000"/>
                    <a:lumOff val="25000"/>
                  </a:schemeClr>
                </a:solidFill>
                <a:latin typeface="Calibri" panose="020F0502020204030204" pitchFamily="34" charset="0"/>
                <a:cs typeface="Calibri" panose="020F0502020204030204" pitchFamily="34" charset="0"/>
              </a:rPr>
              <a:t>a</a:t>
            </a:r>
            <a:r>
              <a:rPr lang="en-US" sz="4000" spc="-35" dirty="0">
                <a:solidFill>
                  <a:schemeClr val="tx1">
                    <a:lumMod val="75000"/>
                    <a:lumOff val="25000"/>
                  </a:schemeClr>
                </a:solidFill>
                <a:latin typeface="Calibri" panose="020F0502020204030204" pitchFamily="34" charset="0"/>
                <a:cs typeface="Calibri" panose="020F0502020204030204" pitchFamily="34" charset="0"/>
              </a:rPr>
              <a:t>n Income</a:t>
            </a:r>
            <a:endParaRPr sz="4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object 3"/>
          <p:cNvSpPr txBox="1"/>
          <p:nvPr/>
        </p:nvSpPr>
        <p:spPr>
          <a:xfrm>
            <a:off x="914400" y="2091815"/>
            <a:ext cx="8959215" cy="1346200"/>
          </a:xfrm>
          <a:prstGeom prst="rect">
            <a:avLst/>
          </a:prstGeom>
        </p:spPr>
        <p:txBody>
          <a:bodyPr vert="horz" wrap="square" lIns="0" tIns="215265" rIns="0" bIns="0" rtlCol="0">
            <a:spAutoFit/>
          </a:bodyPr>
          <a:lstStyle/>
          <a:p>
            <a:pPr marL="12700">
              <a:lnSpc>
                <a:spcPct val="100000"/>
              </a:lnSpc>
              <a:spcBef>
                <a:spcPts val="1695"/>
              </a:spcBef>
            </a:pPr>
            <a:r>
              <a:rPr sz="3000" dirty="0">
                <a:solidFill>
                  <a:srgbClr val="0E497B"/>
                </a:solidFill>
                <a:latin typeface="Calibri" panose="020F0502020204030204" pitchFamily="34" charset="0"/>
                <a:cs typeface="Calibri" panose="020F0502020204030204" pitchFamily="34" charset="0"/>
              </a:rPr>
              <a:t>Group </a:t>
            </a:r>
            <a:r>
              <a:rPr sz="3000" spc="-5" dirty="0">
                <a:solidFill>
                  <a:srgbClr val="0E497B"/>
                </a:solidFill>
                <a:latin typeface="Calibri" panose="020F0502020204030204" pitchFamily="34" charset="0"/>
                <a:cs typeface="Calibri" panose="020F0502020204030204" pitchFamily="34" charset="0"/>
              </a:rPr>
              <a:t>disability </a:t>
            </a:r>
            <a:r>
              <a:rPr sz="3000" dirty="0">
                <a:solidFill>
                  <a:srgbClr val="0E497B"/>
                </a:solidFill>
                <a:latin typeface="Calibri" panose="020F0502020204030204" pitchFamily="34" charset="0"/>
                <a:cs typeface="Calibri" panose="020F0502020204030204" pitchFamily="34" charset="0"/>
              </a:rPr>
              <a:t>income </a:t>
            </a:r>
            <a:r>
              <a:rPr sz="3000" spc="-5" dirty="0">
                <a:solidFill>
                  <a:srgbClr val="0E497B"/>
                </a:solidFill>
                <a:latin typeface="Calibri" panose="020F0502020204030204" pitchFamily="34" charset="0"/>
                <a:cs typeface="Calibri" panose="020F0502020204030204" pitchFamily="34" charset="0"/>
              </a:rPr>
              <a:t>insurance </a:t>
            </a:r>
            <a:r>
              <a:rPr sz="3000" dirty="0">
                <a:solidFill>
                  <a:srgbClr val="0E497B"/>
                </a:solidFill>
                <a:latin typeface="Calibri" panose="020F0502020204030204" pitchFamily="34" charset="0"/>
                <a:cs typeface="Calibri" panose="020F0502020204030204" pitchFamily="34" charset="0"/>
              </a:rPr>
              <a:t>through </a:t>
            </a:r>
            <a:r>
              <a:rPr sz="3000" spc="-10" dirty="0">
                <a:solidFill>
                  <a:srgbClr val="0E497B"/>
                </a:solidFill>
                <a:latin typeface="Calibri" panose="020F0502020204030204" pitchFamily="34" charset="0"/>
                <a:cs typeface="Calibri" panose="020F0502020204030204" pitchFamily="34" charset="0"/>
              </a:rPr>
              <a:t>your</a:t>
            </a:r>
            <a:r>
              <a:rPr sz="3000" spc="-20" dirty="0">
                <a:solidFill>
                  <a:srgbClr val="0E497B"/>
                </a:solidFill>
                <a:latin typeface="Calibri" panose="020F0502020204030204" pitchFamily="34" charset="0"/>
                <a:cs typeface="Calibri" panose="020F0502020204030204" pitchFamily="34" charset="0"/>
              </a:rPr>
              <a:t> </a:t>
            </a:r>
            <a:r>
              <a:rPr sz="3000" spc="-10" dirty="0">
                <a:solidFill>
                  <a:srgbClr val="0E497B"/>
                </a:solidFill>
                <a:latin typeface="Calibri" panose="020F0502020204030204" pitchFamily="34" charset="0"/>
                <a:cs typeface="Calibri" panose="020F0502020204030204" pitchFamily="34" charset="0"/>
              </a:rPr>
              <a:t>employer</a:t>
            </a:r>
            <a:endParaRPr sz="3000">
              <a:latin typeface="Calibri" panose="020F0502020204030204" pitchFamily="34" charset="0"/>
              <a:cs typeface="Calibri" panose="020F0502020204030204" pitchFamily="34" charset="0"/>
            </a:endParaRPr>
          </a:p>
          <a:p>
            <a:pPr marL="12700">
              <a:lnSpc>
                <a:spcPct val="100000"/>
              </a:lnSpc>
              <a:spcBef>
                <a:spcPts val="1600"/>
              </a:spcBef>
            </a:pPr>
            <a:r>
              <a:rPr sz="3000" spc="-15" dirty="0">
                <a:solidFill>
                  <a:srgbClr val="4A4A4A"/>
                </a:solidFill>
                <a:latin typeface="Calibri" panose="020F0502020204030204" pitchFamily="34" charset="0"/>
                <a:cs typeface="Calibri" panose="020F0502020204030204" pitchFamily="34" charset="0"/>
              </a:rPr>
              <a:t>Most </a:t>
            </a:r>
            <a:r>
              <a:rPr sz="3000" spc="-10" dirty="0">
                <a:solidFill>
                  <a:srgbClr val="4A4A4A"/>
                </a:solidFill>
                <a:latin typeface="Calibri" panose="020F0502020204030204" pitchFamily="34" charset="0"/>
                <a:cs typeface="Calibri" panose="020F0502020204030204" pitchFamily="34" charset="0"/>
              </a:rPr>
              <a:t>group </a:t>
            </a:r>
            <a:r>
              <a:rPr sz="3000" dirty="0">
                <a:solidFill>
                  <a:srgbClr val="4A4A4A"/>
                </a:solidFill>
                <a:latin typeface="Calibri" panose="020F0502020204030204" pitchFamily="34" charset="0"/>
                <a:cs typeface="Calibri" panose="020F0502020204030204" pitchFamily="34" charset="0"/>
              </a:rPr>
              <a:t>plans </a:t>
            </a:r>
            <a:r>
              <a:rPr sz="3000" spc="-15" dirty="0">
                <a:solidFill>
                  <a:srgbClr val="4A4A4A"/>
                </a:solidFill>
                <a:latin typeface="Calibri" panose="020F0502020204030204" pitchFamily="34" charset="0"/>
                <a:cs typeface="Calibri" panose="020F0502020204030204" pitchFamily="34" charset="0"/>
              </a:rPr>
              <a:t>have </a:t>
            </a:r>
            <a:r>
              <a:rPr sz="3000" dirty="0">
                <a:solidFill>
                  <a:srgbClr val="4A4A4A"/>
                </a:solidFill>
                <a:latin typeface="Calibri" panose="020F0502020204030204" pitchFamily="34" charset="0"/>
                <a:cs typeface="Calibri" panose="020F0502020204030204" pitchFamily="34" charset="0"/>
              </a:rPr>
              <a:t>some sort </a:t>
            </a:r>
            <a:r>
              <a:rPr sz="3000" spc="-10" dirty="0">
                <a:solidFill>
                  <a:srgbClr val="4A4A4A"/>
                </a:solidFill>
                <a:latin typeface="Calibri" panose="020F0502020204030204" pitchFamily="34" charset="0"/>
                <a:cs typeface="Calibri" panose="020F0502020204030204" pitchFamily="34" charset="0"/>
              </a:rPr>
              <a:t>of </a:t>
            </a:r>
            <a:r>
              <a:rPr sz="3000" dirty="0">
                <a:solidFill>
                  <a:srgbClr val="4A4A4A"/>
                </a:solidFill>
                <a:latin typeface="Calibri" panose="020F0502020204030204" pitchFamily="34" charset="0"/>
                <a:cs typeface="Calibri" panose="020F0502020204030204" pitchFamily="34" charset="0"/>
              </a:rPr>
              <a:t>cap</a:t>
            </a:r>
            <a:r>
              <a:rPr sz="3000" spc="40" dirty="0">
                <a:solidFill>
                  <a:srgbClr val="4A4A4A"/>
                </a:solidFill>
                <a:latin typeface="Calibri" panose="020F0502020204030204" pitchFamily="34" charset="0"/>
                <a:cs typeface="Calibri" panose="020F0502020204030204" pitchFamily="34" charset="0"/>
              </a:rPr>
              <a:t> </a:t>
            </a:r>
            <a:r>
              <a:rPr sz="3000" dirty="0">
                <a:solidFill>
                  <a:srgbClr val="4A4A4A"/>
                </a:solidFill>
                <a:latin typeface="Calibri" panose="020F0502020204030204" pitchFamily="34" charset="0"/>
                <a:cs typeface="Calibri" panose="020F0502020204030204" pitchFamily="34" charset="0"/>
              </a:rPr>
              <a:t>...</a:t>
            </a:r>
            <a:endParaRPr sz="3000">
              <a:latin typeface="Calibri" panose="020F0502020204030204" pitchFamily="34" charset="0"/>
              <a:cs typeface="Calibri" panose="020F0502020204030204" pitchFamily="34" charset="0"/>
            </a:endParaRPr>
          </a:p>
        </p:txBody>
      </p:sp>
      <p:sp>
        <p:nvSpPr>
          <p:cNvPr id="4" name="object 4"/>
          <p:cNvSpPr/>
          <p:nvPr/>
        </p:nvSpPr>
        <p:spPr>
          <a:xfrm>
            <a:off x="6531599" y="3907702"/>
            <a:ext cx="1842770" cy="3302635"/>
          </a:xfrm>
          <a:custGeom>
            <a:avLst/>
            <a:gdLst/>
            <a:ahLst/>
            <a:cxnLst/>
            <a:rect l="l" t="t" r="r" b="b"/>
            <a:pathLst>
              <a:path w="1842770" h="3302634">
                <a:moveTo>
                  <a:pt x="1082915" y="3302101"/>
                </a:moveTo>
                <a:lnTo>
                  <a:pt x="0" y="1825350"/>
                </a:lnTo>
                <a:lnTo>
                  <a:pt x="0" y="0"/>
                </a:lnTo>
                <a:lnTo>
                  <a:pt x="52108" y="643"/>
                </a:lnTo>
                <a:lnTo>
                  <a:pt x="103769" y="2570"/>
                </a:lnTo>
                <a:lnTo>
                  <a:pt x="154972" y="5775"/>
                </a:lnTo>
                <a:lnTo>
                  <a:pt x="205707" y="10253"/>
                </a:lnTo>
                <a:lnTo>
                  <a:pt x="255963" y="16000"/>
                </a:lnTo>
                <a:lnTo>
                  <a:pt x="305730" y="23009"/>
                </a:lnTo>
                <a:lnTo>
                  <a:pt x="354999" y="31276"/>
                </a:lnTo>
                <a:lnTo>
                  <a:pt x="403758" y="40795"/>
                </a:lnTo>
                <a:lnTo>
                  <a:pt x="451998" y="51562"/>
                </a:lnTo>
                <a:lnTo>
                  <a:pt x="499709" y="63571"/>
                </a:lnTo>
                <a:lnTo>
                  <a:pt x="546880" y="76817"/>
                </a:lnTo>
                <a:lnTo>
                  <a:pt x="593501" y="91295"/>
                </a:lnTo>
                <a:lnTo>
                  <a:pt x="639561" y="107000"/>
                </a:lnTo>
                <a:lnTo>
                  <a:pt x="685051" y="123926"/>
                </a:lnTo>
                <a:lnTo>
                  <a:pt x="729961" y="142069"/>
                </a:lnTo>
                <a:lnTo>
                  <a:pt x="774280" y="161423"/>
                </a:lnTo>
                <a:lnTo>
                  <a:pt x="817998" y="181983"/>
                </a:lnTo>
                <a:lnTo>
                  <a:pt x="861104" y="203745"/>
                </a:lnTo>
                <a:lnTo>
                  <a:pt x="903590" y="226702"/>
                </a:lnTo>
                <a:lnTo>
                  <a:pt x="945443" y="250850"/>
                </a:lnTo>
                <a:lnTo>
                  <a:pt x="986655" y="276184"/>
                </a:lnTo>
                <a:lnTo>
                  <a:pt x="1027215" y="302697"/>
                </a:lnTo>
                <a:lnTo>
                  <a:pt x="1067112" y="330387"/>
                </a:lnTo>
                <a:lnTo>
                  <a:pt x="1106337" y="359246"/>
                </a:lnTo>
                <a:lnTo>
                  <a:pt x="1144879" y="389270"/>
                </a:lnTo>
                <a:lnTo>
                  <a:pt x="1182729" y="420454"/>
                </a:lnTo>
                <a:lnTo>
                  <a:pt x="1219875" y="452793"/>
                </a:lnTo>
                <a:lnTo>
                  <a:pt x="1256308" y="486281"/>
                </a:lnTo>
                <a:lnTo>
                  <a:pt x="1292018" y="520914"/>
                </a:lnTo>
                <a:lnTo>
                  <a:pt x="1326994" y="556685"/>
                </a:lnTo>
                <a:lnTo>
                  <a:pt x="1361225" y="593591"/>
                </a:lnTo>
                <a:lnTo>
                  <a:pt x="1394703" y="631626"/>
                </a:lnTo>
                <a:lnTo>
                  <a:pt x="1427416" y="670784"/>
                </a:lnTo>
                <a:lnTo>
                  <a:pt x="1459355" y="711061"/>
                </a:lnTo>
                <a:lnTo>
                  <a:pt x="1490509" y="752451"/>
                </a:lnTo>
                <a:lnTo>
                  <a:pt x="1518400" y="791531"/>
                </a:lnTo>
                <a:lnTo>
                  <a:pt x="1545113" y="831082"/>
                </a:lnTo>
                <a:lnTo>
                  <a:pt x="1570654" y="871084"/>
                </a:lnTo>
                <a:lnTo>
                  <a:pt x="1595024" y="911516"/>
                </a:lnTo>
                <a:lnTo>
                  <a:pt x="1618228" y="952357"/>
                </a:lnTo>
                <a:lnTo>
                  <a:pt x="1640269" y="993585"/>
                </a:lnTo>
                <a:lnTo>
                  <a:pt x="1661150" y="1035181"/>
                </a:lnTo>
                <a:lnTo>
                  <a:pt x="1680874" y="1077122"/>
                </a:lnTo>
                <a:lnTo>
                  <a:pt x="1699445" y="1119387"/>
                </a:lnTo>
                <a:lnTo>
                  <a:pt x="1716867" y="1161957"/>
                </a:lnTo>
                <a:lnTo>
                  <a:pt x="1733142" y="1204809"/>
                </a:lnTo>
                <a:lnTo>
                  <a:pt x="1748273" y="1247924"/>
                </a:lnTo>
                <a:lnTo>
                  <a:pt x="1762266" y="1291279"/>
                </a:lnTo>
                <a:lnTo>
                  <a:pt x="1775121" y="1334854"/>
                </a:lnTo>
                <a:lnTo>
                  <a:pt x="1786844" y="1378627"/>
                </a:lnTo>
                <a:lnTo>
                  <a:pt x="1797437" y="1422579"/>
                </a:lnTo>
                <a:lnTo>
                  <a:pt x="1806904" y="1466687"/>
                </a:lnTo>
                <a:lnTo>
                  <a:pt x="1815248" y="1510931"/>
                </a:lnTo>
                <a:lnTo>
                  <a:pt x="1822472" y="1555290"/>
                </a:lnTo>
                <a:lnTo>
                  <a:pt x="1828580" y="1599743"/>
                </a:lnTo>
                <a:lnTo>
                  <a:pt x="1833575" y="1644269"/>
                </a:lnTo>
                <a:lnTo>
                  <a:pt x="1837461" y="1688847"/>
                </a:lnTo>
                <a:lnTo>
                  <a:pt x="1840240" y="1733455"/>
                </a:lnTo>
                <a:lnTo>
                  <a:pt x="1841917" y="1778073"/>
                </a:lnTo>
                <a:lnTo>
                  <a:pt x="1842494" y="1822681"/>
                </a:lnTo>
                <a:lnTo>
                  <a:pt x="1841976" y="1867256"/>
                </a:lnTo>
                <a:lnTo>
                  <a:pt x="1840364" y="1911778"/>
                </a:lnTo>
                <a:lnTo>
                  <a:pt x="1837663" y="1956226"/>
                </a:lnTo>
                <a:lnTo>
                  <a:pt x="1833876" y="2000579"/>
                </a:lnTo>
                <a:lnTo>
                  <a:pt x="1829007" y="2044816"/>
                </a:lnTo>
                <a:lnTo>
                  <a:pt x="1823058" y="2088915"/>
                </a:lnTo>
                <a:lnTo>
                  <a:pt x="1816033" y="2132857"/>
                </a:lnTo>
                <a:lnTo>
                  <a:pt x="1807935" y="2176620"/>
                </a:lnTo>
                <a:lnTo>
                  <a:pt x="1798769" y="2220182"/>
                </a:lnTo>
                <a:lnTo>
                  <a:pt x="1788536" y="2263524"/>
                </a:lnTo>
                <a:lnTo>
                  <a:pt x="1777241" y="2306623"/>
                </a:lnTo>
                <a:lnTo>
                  <a:pt x="1764887" y="2349459"/>
                </a:lnTo>
                <a:lnTo>
                  <a:pt x="1751477" y="2392012"/>
                </a:lnTo>
                <a:lnTo>
                  <a:pt x="1737015" y="2434259"/>
                </a:lnTo>
                <a:lnTo>
                  <a:pt x="1721503" y="2476180"/>
                </a:lnTo>
                <a:lnTo>
                  <a:pt x="1704946" y="2517755"/>
                </a:lnTo>
                <a:lnTo>
                  <a:pt x="1687347" y="2558961"/>
                </a:lnTo>
                <a:lnTo>
                  <a:pt x="1668708" y="2599778"/>
                </a:lnTo>
                <a:lnTo>
                  <a:pt x="1649034" y="2640186"/>
                </a:lnTo>
                <a:lnTo>
                  <a:pt x="1628327" y="2680162"/>
                </a:lnTo>
                <a:lnTo>
                  <a:pt x="1606592" y="2719686"/>
                </a:lnTo>
                <a:lnTo>
                  <a:pt x="1583831" y="2758737"/>
                </a:lnTo>
                <a:lnTo>
                  <a:pt x="1560048" y="2797295"/>
                </a:lnTo>
                <a:lnTo>
                  <a:pt x="1535245" y="2835337"/>
                </a:lnTo>
                <a:lnTo>
                  <a:pt x="1509428" y="2872843"/>
                </a:lnTo>
                <a:lnTo>
                  <a:pt x="1482598" y="2909793"/>
                </a:lnTo>
                <a:lnTo>
                  <a:pt x="1454759" y="2946164"/>
                </a:lnTo>
                <a:lnTo>
                  <a:pt x="1425915" y="2981937"/>
                </a:lnTo>
                <a:lnTo>
                  <a:pt x="1396069" y="3017089"/>
                </a:lnTo>
                <a:lnTo>
                  <a:pt x="1365224" y="3051601"/>
                </a:lnTo>
                <a:lnTo>
                  <a:pt x="1333384" y="3085451"/>
                </a:lnTo>
                <a:lnTo>
                  <a:pt x="1300552" y="3118618"/>
                </a:lnTo>
                <a:lnTo>
                  <a:pt x="1266731" y="3151081"/>
                </a:lnTo>
                <a:lnTo>
                  <a:pt x="1231925" y="3182819"/>
                </a:lnTo>
                <a:lnTo>
                  <a:pt x="1196137" y="3213811"/>
                </a:lnTo>
                <a:lnTo>
                  <a:pt x="1159370" y="3244036"/>
                </a:lnTo>
                <a:lnTo>
                  <a:pt x="1121628" y="3273473"/>
                </a:lnTo>
                <a:lnTo>
                  <a:pt x="1082915" y="3302101"/>
                </a:lnTo>
                <a:close/>
              </a:path>
            </a:pathLst>
          </a:custGeom>
          <a:solidFill>
            <a:srgbClr val="FFB81C"/>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 name="object 5"/>
          <p:cNvSpPr/>
          <p:nvPr/>
        </p:nvSpPr>
        <p:spPr>
          <a:xfrm>
            <a:off x="6531599" y="3907702"/>
            <a:ext cx="1842770" cy="3302635"/>
          </a:xfrm>
          <a:custGeom>
            <a:avLst/>
            <a:gdLst/>
            <a:ahLst/>
            <a:cxnLst/>
            <a:rect l="l" t="t" r="r" b="b"/>
            <a:pathLst>
              <a:path w="1842770" h="3302634">
                <a:moveTo>
                  <a:pt x="0" y="1825350"/>
                </a:moveTo>
                <a:lnTo>
                  <a:pt x="1082915" y="3302101"/>
                </a:lnTo>
                <a:lnTo>
                  <a:pt x="1121628" y="3273473"/>
                </a:lnTo>
                <a:lnTo>
                  <a:pt x="1159370" y="3244036"/>
                </a:lnTo>
                <a:lnTo>
                  <a:pt x="1196137" y="3213811"/>
                </a:lnTo>
                <a:lnTo>
                  <a:pt x="1231925" y="3182818"/>
                </a:lnTo>
                <a:lnTo>
                  <a:pt x="1266731" y="3151081"/>
                </a:lnTo>
                <a:lnTo>
                  <a:pt x="1300552" y="3118618"/>
                </a:lnTo>
                <a:lnTo>
                  <a:pt x="1333384" y="3085451"/>
                </a:lnTo>
                <a:lnTo>
                  <a:pt x="1365224" y="3051601"/>
                </a:lnTo>
                <a:lnTo>
                  <a:pt x="1396069" y="3017089"/>
                </a:lnTo>
                <a:lnTo>
                  <a:pt x="1425915" y="2981937"/>
                </a:lnTo>
                <a:lnTo>
                  <a:pt x="1454759" y="2946164"/>
                </a:lnTo>
                <a:lnTo>
                  <a:pt x="1482598" y="2909793"/>
                </a:lnTo>
                <a:lnTo>
                  <a:pt x="1509428" y="2872843"/>
                </a:lnTo>
                <a:lnTo>
                  <a:pt x="1535245" y="2835337"/>
                </a:lnTo>
                <a:lnTo>
                  <a:pt x="1560048" y="2797295"/>
                </a:lnTo>
                <a:lnTo>
                  <a:pt x="1583831" y="2758737"/>
                </a:lnTo>
                <a:lnTo>
                  <a:pt x="1606592" y="2719686"/>
                </a:lnTo>
                <a:lnTo>
                  <a:pt x="1628327" y="2680162"/>
                </a:lnTo>
                <a:lnTo>
                  <a:pt x="1649034" y="2640185"/>
                </a:lnTo>
                <a:lnTo>
                  <a:pt x="1668708" y="2599778"/>
                </a:lnTo>
                <a:lnTo>
                  <a:pt x="1687347" y="2558961"/>
                </a:lnTo>
                <a:lnTo>
                  <a:pt x="1704946" y="2517755"/>
                </a:lnTo>
                <a:lnTo>
                  <a:pt x="1721503" y="2476180"/>
                </a:lnTo>
                <a:lnTo>
                  <a:pt x="1737015" y="2434259"/>
                </a:lnTo>
                <a:lnTo>
                  <a:pt x="1751477" y="2392012"/>
                </a:lnTo>
                <a:lnTo>
                  <a:pt x="1764887" y="2349459"/>
                </a:lnTo>
                <a:lnTo>
                  <a:pt x="1777241" y="2306623"/>
                </a:lnTo>
                <a:lnTo>
                  <a:pt x="1788536" y="2263524"/>
                </a:lnTo>
                <a:lnTo>
                  <a:pt x="1798769" y="2220182"/>
                </a:lnTo>
                <a:lnTo>
                  <a:pt x="1807935" y="2176620"/>
                </a:lnTo>
                <a:lnTo>
                  <a:pt x="1816033" y="2132857"/>
                </a:lnTo>
                <a:lnTo>
                  <a:pt x="1823058" y="2088915"/>
                </a:lnTo>
                <a:lnTo>
                  <a:pt x="1829006" y="2044816"/>
                </a:lnTo>
                <a:lnTo>
                  <a:pt x="1833876" y="2000579"/>
                </a:lnTo>
                <a:lnTo>
                  <a:pt x="1837663" y="1956226"/>
                </a:lnTo>
                <a:lnTo>
                  <a:pt x="1840364" y="1911778"/>
                </a:lnTo>
                <a:lnTo>
                  <a:pt x="1841975" y="1867256"/>
                </a:lnTo>
                <a:lnTo>
                  <a:pt x="1842494" y="1822681"/>
                </a:lnTo>
                <a:lnTo>
                  <a:pt x="1841917" y="1778073"/>
                </a:lnTo>
                <a:lnTo>
                  <a:pt x="1840240" y="1733455"/>
                </a:lnTo>
                <a:lnTo>
                  <a:pt x="1837461" y="1688847"/>
                </a:lnTo>
                <a:lnTo>
                  <a:pt x="1833575" y="1644269"/>
                </a:lnTo>
                <a:lnTo>
                  <a:pt x="1828580" y="1599743"/>
                </a:lnTo>
                <a:lnTo>
                  <a:pt x="1822472" y="1555290"/>
                </a:lnTo>
                <a:lnTo>
                  <a:pt x="1815248" y="1510931"/>
                </a:lnTo>
                <a:lnTo>
                  <a:pt x="1806904" y="1466687"/>
                </a:lnTo>
                <a:lnTo>
                  <a:pt x="1797437" y="1422579"/>
                </a:lnTo>
                <a:lnTo>
                  <a:pt x="1786844" y="1378627"/>
                </a:lnTo>
                <a:lnTo>
                  <a:pt x="1775121" y="1334854"/>
                </a:lnTo>
                <a:lnTo>
                  <a:pt x="1762265" y="1291279"/>
                </a:lnTo>
                <a:lnTo>
                  <a:pt x="1748273" y="1247924"/>
                </a:lnTo>
                <a:lnTo>
                  <a:pt x="1733141" y="1204809"/>
                </a:lnTo>
                <a:lnTo>
                  <a:pt x="1716867" y="1161957"/>
                </a:lnTo>
                <a:lnTo>
                  <a:pt x="1699445" y="1119387"/>
                </a:lnTo>
                <a:lnTo>
                  <a:pt x="1680874" y="1077122"/>
                </a:lnTo>
                <a:lnTo>
                  <a:pt x="1661150" y="1035181"/>
                </a:lnTo>
                <a:lnTo>
                  <a:pt x="1640269" y="993585"/>
                </a:lnTo>
                <a:lnTo>
                  <a:pt x="1618228" y="952357"/>
                </a:lnTo>
                <a:lnTo>
                  <a:pt x="1595024" y="911516"/>
                </a:lnTo>
                <a:lnTo>
                  <a:pt x="1570654" y="871084"/>
                </a:lnTo>
                <a:lnTo>
                  <a:pt x="1545113" y="831082"/>
                </a:lnTo>
                <a:lnTo>
                  <a:pt x="1518400" y="791531"/>
                </a:lnTo>
                <a:lnTo>
                  <a:pt x="1490509" y="752451"/>
                </a:lnTo>
                <a:lnTo>
                  <a:pt x="1459355" y="711061"/>
                </a:lnTo>
                <a:lnTo>
                  <a:pt x="1427416" y="670784"/>
                </a:lnTo>
                <a:lnTo>
                  <a:pt x="1394703" y="631626"/>
                </a:lnTo>
                <a:lnTo>
                  <a:pt x="1361225" y="593591"/>
                </a:lnTo>
                <a:lnTo>
                  <a:pt x="1326993" y="556685"/>
                </a:lnTo>
                <a:lnTo>
                  <a:pt x="1292018" y="520914"/>
                </a:lnTo>
                <a:lnTo>
                  <a:pt x="1256308" y="486281"/>
                </a:lnTo>
                <a:lnTo>
                  <a:pt x="1219875" y="452793"/>
                </a:lnTo>
                <a:lnTo>
                  <a:pt x="1182729" y="420454"/>
                </a:lnTo>
                <a:lnTo>
                  <a:pt x="1144879" y="389270"/>
                </a:lnTo>
                <a:lnTo>
                  <a:pt x="1106337" y="359246"/>
                </a:lnTo>
                <a:lnTo>
                  <a:pt x="1067112" y="330387"/>
                </a:lnTo>
                <a:lnTo>
                  <a:pt x="1027215" y="302697"/>
                </a:lnTo>
                <a:lnTo>
                  <a:pt x="986655" y="276184"/>
                </a:lnTo>
                <a:lnTo>
                  <a:pt x="945443" y="250850"/>
                </a:lnTo>
                <a:lnTo>
                  <a:pt x="903590" y="226702"/>
                </a:lnTo>
                <a:lnTo>
                  <a:pt x="861104" y="203745"/>
                </a:lnTo>
                <a:lnTo>
                  <a:pt x="817998" y="181983"/>
                </a:lnTo>
                <a:lnTo>
                  <a:pt x="774280" y="161423"/>
                </a:lnTo>
                <a:lnTo>
                  <a:pt x="729961" y="142069"/>
                </a:lnTo>
                <a:lnTo>
                  <a:pt x="685051" y="123926"/>
                </a:lnTo>
                <a:lnTo>
                  <a:pt x="639561" y="107000"/>
                </a:lnTo>
                <a:lnTo>
                  <a:pt x="593500" y="91295"/>
                </a:lnTo>
                <a:lnTo>
                  <a:pt x="546880" y="76817"/>
                </a:lnTo>
                <a:lnTo>
                  <a:pt x="499709" y="63571"/>
                </a:lnTo>
                <a:lnTo>
                  <a:pt x="451998" y="51562"/>
                </a:lnTo>
                <a:lnTo>
                  <a:pt x="403758" y="40795"/>
                </a:lnTo>
                <a:lnTo>
                  <a:pt x="354999" y="31276"/>
                </a:lnTo>
                <a:lnTo>
                  <a:pt x="305730" y="23009"/>
                </a:lnTo>
                <a:lnTo>
                  <a:pt x="255963" y="16000"/>
                </a:lnTo>
                <a:lnTo>
                  <a:pt x="205707" y="10253"/>
                </a:lnTo>
                <a:lnTo>
                  <a:pt x="154972" y="5775"/>
                </a:lnTo>
                <a:lnTo>
                  <a:pt x="103769" y="2570"/>
                </a:lnTo>
                <a:lnTo>
                  <a:pt x="52108" y="643"/>
                </a:lnTo>
                <a:lnTo>
                  <a:pt x="0" y="0"/>
                </a:lnTo>
                <a:lnTo>
                  <a:pt x="0" y="1825350"/>
                </a:lnTo>
                <a:close/>
              </a:path>
            </a:pathLst>
          </a:custGeom>
          <a:ln w="40017">
            <a:solidFill>
              <a:srgbClr val="FFFFF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6"/>
          <p:cNvSpPr/>
          <p:nvPr/>
        </p:nvSpPr>
        <p:spPr>
          <a:xfrm>
            <a:off x="4689242" y="3907702"/>
            <a:ext cx="2925445" cy="3651250"/>
          </a:xfrm>
          <a:custGeom>
            <a:avLst/>
            <a:gdLst/>
            <a:ahLst/>
            <a:cxnLst/>
            <a:rect l="l" t="t" r="r" b="b"/>
            <a:pathLst>
              <a:path w="2925445" h="3651250">
                <a:moveTo>
                  <a:pt x="1842357" y="3650701"/>
                </a:moveTo>
                <a:lnTo>
                  <a:pt x="1794052" y="3650086"/>
                </a:lnTo>
                <a:lnTo>
                  <a:pt x="1746055" y="3648250"/>
                </a:lnTo>
                <a:lnTo>
                  <a:pt x="1698378" y="3645209"/>
                </a:lnTo>
                <a:lnTo>
                  <a:pt x="1651038" y="3640978"/>
                </a:lnTo>
                <a:lnTo>
                  <a:pt x="1604051" y="3635571"/>
                </a:lnTo>
                <a:lnTo>
                  <a:pt x="1557430" y="3629005"/>
                </a:lnTo>
                <a:lnTo>
                  <a:pt x="1511192" y="3621292"/>
                </a:lnTo>
                <a:lnTo>
                  <a:pt x="1465351" y="3612450"/>
                </a:lnTo>
                <a:lnTo>
                  <a:pt x="1419922" y="3602492"/>
                </a:lnTo>
                <a:lnTo>
                  <a:pt x="1374922" y="3591435"/>
                </a:lnTo>
                <a:lnTo>
                  <a:pt x="1330364" y="3579292"/>
                </a:lnTo>
                <a:lnTo>
                  <a:pt x="1286264" y="3566079"/>
                </a:lnTo>
                <a:lnTo>
                  <a:pt x="1242638" y="3551810"/>
                </a:lnTo>
                <a:lnTo>
                  <a:pt x="1199500" y="3536502"/>
                </a:lnTo>
                <a:lnTo>
                  <a:pt x="1156866" y="3520169"/>
                </a:lnTo>
                <a:lnTo>
                  <a:pt x="1114750" y="3502826"/>
                </a:lnTo>
                <a:lnTo>
                  <a:pt x="1073169" y="3484488"/>
                </a:lnTo>
                <a:lnTo>
                  <a:pt x="1032136" y="3465170"/>
                </a:lnTo>
                <a:lnTo>
                  <a:pt x="991668" y="3444887"/>
                </a:lnTo>
                <a:lnTo>
                  <a:pt x="951779" y="3423654"/>
                </a:lnTo>
                <a:lnTo>
                  <a:pt x="912485" y="3401487"/>
                </a:lnTo>
                <a:lnTo>
                  <a:pt x="873801" y="3378399"/>
                </a:lnTo>
                <a:lnTo>
                  <a:pt x="835742" y="3354407"/>
                </a:lnTo>
                <a:lnTo>
                  <a:pt x="798323" y="3329525"/>
                </a:lnTo>
                <a:lnTo>
                  <a:pt x="761559" y="3303768"/>
                </a:lnTo>
                <a:lnTo>
                  <a:pt x="725465" y="3277152"/>
                </a:lnTo>
                <a:lnTo>
                  <a:pt x="690058" y="3249691"/>
                </a:lnTo>
                <a:lnTo>
                  <a:pt x="655351" y="3221401"/>
                </a:lnTo>
                <a:lnTo>
                  <a:pt x="621360" y="3192295"/>
                </a:lnTo>
                <a:lnTo>
                  <a:pt x="588100" y="3162391"/>
                </a:lnTo>
                <a:lnTo>
                  <a:pt x="555587" y="3131701"/>
                </a:lnTo>
                <a:lnTo>
                  <a:pt x="523835" y="3100243"/>
                </a:lnTo>
                <a:lnTo>
                  <a:pt x="492860" y="3068029"/>
                </a:lnTo>
                <a:lnTo>
                  <a:pt x="462676" y="3035077"/>
                </a:lnTo>
                <a:lnTo>
                  <a:pt x="433300" y="3001399"/>
                </a:lnTo>
                <a:lnTo>
                  <a:pt x="404746" y="2967013"/>
                </a:lnTo>
                <a:lnTo>
                  <a:pt x="377029" y="2931932"/>
                </a:lnTo>
                <a:lnTo>
                  <a:pt x="350165" y="2896172"/>
                </a:lnTo>
                <a:lnTo>
                  <a:pt x="324168" y="2859747"/>
                </a:lnTo>
                <a:lnTo>
                  <a:pt x="299054" y="2822674"/>
                </a:lnTo>
                <a:lnTo>
                  <a:pt x="274839" y="2784966"/>
                </a:lnTo>
                <a:lnTo>
                  <a:pt x="251536" y="2746639"/>
                </a:lnTo>
                <a:lnTo>
                  <a:pt x="229162" y="2707707"/>
                </a:lnTo>
                <a:lnTo>
                  <a:pt x="207731" y="2668187"/>
                </a:lnTo>
                <a:lnTo>
                  <a:pt x="187259" y="2628092"/>
                </a:lnTo>
                <a:lnTo>
                  <a:pt x="167761" y="2587438"/>
                </a:lnTo>
                <a:lnTo>
                  <a:pt x="149252" y="2546241"/>
                </a:lnTo>
                <a:lnTo>
                  <a:pt x="131748" y="2504514"/>
                </a:lnTo>
                <a:lnTo>
                  <a:pt x="115262" y="2462273"/>
                </a:lnTo>
                <a:lnTo>
                  <a:pt x="99812" y="2419533"/>
                </a:lnTo>
                <a:lnTo>
                  <a:pt x="85411" y="2376310"/>
                </a:lnTo>
                <a:lnTo>
                  <a:pt x="72074" y="2332617"/>
                </a:lnTo>
                <a:lnTo>
                  <a:pt x="59818" y="2288471"/>
                </a:lnTo>
                <a:lnTo>
                  <a:pt x="48658" y="2243886"/>
                </a:lnTo>
                <a:lnTo>
                  <a:pt x="38607" y="2198877"/>
                </a:lnTo>
                <a:lnTo>
                  <a:pt x="29682" y="2153459"/>
                </a:lnTo>
                <a:lnTo>
                  <a:pt x="21898" y="2107647"/>
                </a:lnTo>
                <a:lnTo>
                  <a:pt x="15270" y="2061457"/>
                </a:lnTo>
                <a:lnTo>
                  <a:pt x="9813" y="2014903"/>
                </a:lnTo>
                <a:lnTo>
                  <a:pt x="5542" y="1968000"/>
                </a:lnTo>
                <a:lnTo>
                  <a:pt x="2473" y="1920764"/>
                </a:lnTo>
                <a:lnTo>
                  <a:pt x="620" y="1873209"/>
                </a:lnTo>
                <a:lnTo>
                  <a:pt x="0" y="1825350"/>
                </a:lnTo>
                <a:lnTo>
                  <a:pt x="620" y="1777492"/>
                </a:lnTo>
                <a:lnTo>
                  <a:pt x="2473" y="1729937"/>
                </a:lnTo>
                <a:lnTo>
                  <a:pt x="5542" y="1682701"/>
                </a:lnTo>
                <a:lnTo>
                  <a:pt x="9813" y="1635798"/>
                </a:lnTo>
                <a:lnTo>
                  <a:pt x="15270" y="1589244"/>
                </a:lnTo>
                <a:lnTo>
                  <a:pt x="21898" y="1543054"/>
                </a:lnTo>
                <a:lnTo>
                  <a:pt x="29682" y="1497242"/>
                </a:lnTo>
                <a:lnTo>
                  <a:pt x="38607" y="1451824"/>
                </a:lnTo>
                <a:lnTo>
                  <a:pt x="48658" y="1406815"/>
                </a:lnTo>
                <a:lnTo>
                  <a:pt x="59818" y="1362230"/>
                </a:lnTo>
                <a:lnTo>
                  <a:pt x="72074" y="1318084"/>
                </a:lnTo>
                <a:lnTo>
                  <a:pt x="85411" y="1274391"/>
                </a:lnTo>
                <a:lnTo>
                  <a:pt x="99812" y="1231167"/>
                </a:lnTo>
                <a:lnTo>
                  <a:pt x="115262" y="1188428"/>
                </a:lnTo>
                <a:lnTo>
                  <a:pt x="131748" y="1146187"/>
                </a:lnTo>
                <a:lnTo>
                  <a:pt x="149252" y="1104460"/>
                </a:lnTo>
                <a:lnTo>
                  <a:pt x="167761" y="1063262"/>
                </a:lnTo>
                <a:lnTo>
                  <a:pt x="187259" y="1022609"/>
                </a:lnTo>
                <a:lnTo>
                  <a:pt x="207731" y="982514"/>
                </a:lnTo>
                <a:lnTo>
                  <a:pt x="229162" y="942994"/>
                </a:lnTo>
                <a:lnTo>
                  <a:pt x="251536" y="904062"/>
                </a:lnTo>
                <a:lnTo>
                  <a:pt x="274839" y="865735"/>
                </a:lnTo>
                <a:lnTo>
                  <a:pt x="299054" y="828027"/>
                </a:lnTo>
                <a:lnTo>
                  <a:pt x="324168" y="790953"/>
                </a:lnTo>
                <a:lnTo>
                  <a:pt x="350165" y="754529"/>
                </a:lnTo>
                <a:lnTo>
                  <a:pt x="377029" y="718769"/>
                </a:lnTo>
                <a:lnTo>
                  <a:pt x="404746" y="683688"/>
                </a:lnTo>
                <a:lnTo>
                  <a:pt x="433300" y="649301"/>
                </a:lnTo>
                <a:lnTo>
                  <a:pt x="462676" y="615624"/>
                </a:lnTo>
                <a:lnTo>
                  <a:pt x="492860" y="582672"/>
                </a:lnTo>
                <a:lnTo>
                  <a:pt x="523835" y="550458"/>
                </a:lnTo>
                <a:lnTo>
                  <a:pt x="555587" y="518999"/>
                </a:lnTo>
                <a:lnTo>
                  <a:pt x="588100" y="488310"/>
                </a:lnTo>
                <a:lnTo>
                  <a:pt x="621360" y="458405"/>
                </a:lnTo>
                <a:lnTo>
                  <a:pt x="655351" y="429300"/>
                </a:lnTo>
                <a:lnTo>
                  <a:pt x="690058" y="401010"/>
                </a:lnTo>
                <a:lnTo>
                  <a:pt x="725465" y="373549"/>
                </a:lnTo>
                <a:lnTo>
                  <a:pt x="761559" y="346932"/>
                </a:lnTo>
                <a:lnTo>
                  <a:pt x="798323" y="321176"/>
                </a:lnTo>
                <a:lnTo>
                  <a:pt x="835742" y="296294"/>
                </a:lnTo>
                <a:lnTo>
                  <a:pt x="873801" y="272302"/>
                </a:lnTo>
                <a:lnTo>
                  <a:pt x="912485" y="249214"/>
                </a:lnTo>
                <a:lnTo>
                  <a:pt x="951779" y="227047"/>
                </a:lnTo>
                <a:lnTo>
                  <a:pt x="991668" y="205814"/>
                </a:lnTo>
                <a:lnTo>
                  <a:pt x="1032136" y="185531"/>
                </a:lnTo>
                <a:lnTo>
                  <a:pt x="1073169" y="166213"/>
                </a:lnTo>
                <a:lnTo>
                  <a:pt x="1114750" y="147875"/>
                </a:lnTo>
                <a:lnTo>
                  <a:pt x="1156866" y="130532"/>
                </a:lnTo>
                <a:lnTo>
                  <a:pt x="1199500" y="114198"/>
                </a:lnTo>
                <a:lnTo>
                  <a:pt x="1242638" y="98890"/>
                </a:lnTo>
                <a:lnTo>
                  <a:pt x="1286264" y="84622"/>
                </a:lnTo>
                <a:lnTo>
                  <a:pt x="1330364" y="71409"/>
                </a:lnTo>
                <a:lnTo>
                  <a:pt x="1374922" y="59266"/>
                </a:lnTo>
                <a:lnTo>
                  <a:pt x="1419922" y="48208"/>
                </a:lnTo>
                <a:lnTo>
                  <a:pt x="1465351" y="38251"/>
                </a:lnTo>
                <a:lnTo>
                  <a:pt x="1511192" y="29408"/>
                </a:lnTo>
                <a:lnTo>
                  <a:pt x="1557430" y="21696"/>
                </a:lnTo>
                <a:lnTo>
                  <a:pt x="1604051" y="15129"/>
                </a:lnTo>
                <a:lnTo>
                  <a:pt x="1651038" y="9723"/>
                </a:lnTo>
                <a:lnTo>
                  <a:pt x="1698378" y="5491"/>
                </a:lnTo>
                <a:lnTo>
                  <a:pt x="1746055" y="2450"/>
                </a:lnTo>
                <a:lnTo>
                  <a:pt x="1794052" y="615"/>
                </a:lnTo>
                <a:lnTo>
                  <a:pt x="1842357" y="0"/>
                </a:lnTo>
                <a:lnTo>
                  <a:pt x="1842357" y="1825350"/>
                </a:lnTo>
                <a:lnTo>
                  <a:pt x="2925272" y="3302101"/>
                </a:lnTo>
                <a:lnTo>
                  <a:pt x="2882222" y="3332307"/>
                </a:lnTo>
                <a:lnTo>
                  <a:pt x="2838953" y="3361097"/>
                </a:lnTo>
                <a:lnTo>
                  <a:pt x="2795445" y="3388477"/>
                </a:lnTo>
                <a:lnTo>
                  <a:pt x="2751676" y="3414456"/>
                </a:lnTo>
                <a:lnTo>
                  <a:pt x="2707626" y="3439039"/>
                </a:lnTo>
                <a:lnTo>
                  <a:pt x="2663272" y="3462233"/>
                </a:lnTo>
                <a:lnTo>
                  <a:pt x="2618594" y="3484045"/>
                </a:lnTo>
                <a:lnTo>
                  <a:pt x="2573570" y="3504483"/>
                </a:lnTo>
                <a:lnTo>
                  <a:pt x="2528180" y="3523552"/>
                </a:lnTo>
                <a:lnTo>
                  <a:pt x="2482402" y="3541260"/>
                </a:lnTo>
                <a:lnTo>
                  <a:pt x="2436215" y="3557614"/>
                </a:lnTo>
                <a:lnTo>
                  <a:pt x="2389598" y="3572620"/>
                </a:lnTo>
                <a:lnTo>
                  <a:pt x="2342529" y="3586285"/>
                </a:lnTo>
                <a:lnTo>
                  <a:pt x="2294988" y="3598617"/>
                </a:lnTo>
                <a:lnTo>
                  <a:pt x="2246953" y="3609621"/>
                </a:lnTo>
                <a:lnTo>
                  <a:pt x="2198403" y="3619305"/>
                </a:lnTo>
                <a:lnTo>
                  <a:pt x="2149317" y="3627676"/>
                </a:lnTo>
                <a:lnTo>
                  <a:pt x="2099674" y="3634740"/>
                </a:lnTo>
                <a:lnTo>
                  <a:pt x="2049452" y="3640504"/>
                </a:lnTo>
                <a:lnTo>
                  <a:pt x="1998631" y="3644976"/>
                </a:lnTo>
                <a:lnTo>
                  <a:pt x="1947188" y="3648161"/>
                </a:lnTo>
                <a:lnTo>
                  <a:pt x="1895104" y="3650067"/>
                </a:lnTo>
                <a:lnTo>
                  <a:pt x="1842357" y="3650701"/>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7"/>
          <p:cNvSpPr/>
          <p:nvPr/>
        </p:nvSpPr>
        <p:spPr>
          <a:xfrm>
            <a:off x="4689242" y="3907702"/>
            <a:ext cx="2925445" cy="3651250"/>
          </a:xfrm>
          <a:custGeom>
            <a:avLst/>
            <a:gdLst/>
            <a:ahLst/>
            <a:cxnLst/>
            <a:rect l="l" t="t" r="r" b="b"/>
            <a:pathLst>
              <a:path w="2925445" h="3651250">
                <a:moveTo>
                  <a:pt x="1842357" y="1825350"/>
                </a:moveTo>
                <a:lnTo>
                  <a:pt x="1842357" y="0"/>
                </a:lnTo>
                <a:lnTo>
                  <a:pt x="1794052" y="615"/>
                </a:lnTo>
                <a:lnTo>
                  <a:pt x="1746054" y="2450"/>
                </a:lnTo>
                <a:lnTo>
                  <a:pt x="1698378" y="5491"/>
                </a:lnTo>
                <a:lnTo>
                  <a:pt x="1651038" y="9723"/>
                </a:lnTo>
                <a:lnTo>
                  <a:pt x="1604051" y="15129"/>
                </a:lnTo>
                <a:lnTo>
                  <a:pt x="1557430" y="21696"/>
                </a:lnTo>
                <a:lnTo>
                  <a:pt x="1511192" y="29408"/>
                </a:lnTo>
                <a:lnTo>
                  <a:pt x="1465351" y="38251"/>
                </a:lnTo>
                <a:lnTo>
                  <a:pt x="1419922" y="48208"/>
                </a:lnTo>
                <a:lnTo>
                  <a:pt x="1374922" y="59266"/>
                </a:lnTo>
                <a:lnTo>
                  <a:pt x="1330364" y="71409"/>
                </a:lnTo>
                <a:lnTo>
                  <a:pt x="1286264" y="84622"/>
                </a:lnTo>
                <a:lnTo>
                  <a:pt x="1242638" y="98890"/>
                </a:lnTo>
                <a:lnTo>
                  <a:pt x="1199500" y="114198"/>
                </a:lnTo>
                <a:lnTo>
                  <a:pt x="1156866" y="130532"/>
                </a:lnTo>
                <a:lnTo>
                  <a:pt x="1114750" y="147875"/>
                </a:lnTo>
                <a:lnTo>
                  <a:pt x="1073169" y="166213"/>
                </a:lnTo>
                <a:lnTo>
                  <a:pt x="1032136" y="185531"/>
                </a:lnTo>
                <a:lnTo>
                  <a:pt x="991668" y="205814"/>
                </a:lnTo>
                <a:lnTo>
                  <a:pt x="951779" y="227047"/>
                </a:lnTo>
                <a:lnTo>
                  <a:pt x="912485" y="249214"/>
                </a:lnTo>
                <a:lnTo>
                  <a:pt x="873801" y="272302"/>
                </a:lnTo>
                <a:lnTo>
                  <a:pt x="835742" y="296294"/>
                </a:lnTo>
                <a:lnTo>
                  <a:pt x="798323" y="321176"/>
                </a:lnTo>
                <a:lnTo>
                  <a:pt x="761559" y="346932"/>
                </a:lnTo>
                <a:lnTo>
                  <a:pt x="725465" y="373549"/>
                </a:lnTo>
                <a:lnTo>
                  <a:pt x="690058" y="401010"/>
                </a:lnTo>
                <a:lnTo>
                  <a:pt x="655351" y="429300"/>
                </a:lnTo>
                <a:lnTo>
                  <a:pt x="621360" y="458405"/>
                </a:lnTo>
                <a:lnTo>
                  <a:pt x="588100" y="488310"/>
                </a:lnTo>
                <a:lnTo>
                  <a:pt x="555587" y="518999"/>
                </a:lnTo>
                <a:lnTo>
                  <a:pt x="523835" y="550458"/>
                </a:lnTo>
                <a:lnTo>
                  <a:pt x="492860" y="582672"/>
                </a:lnTo>
                <a:lnTo>
                  <a:pt x="462676" y="615624"/>
                </a:lnTo>
                <a:lnTo>
                  <a:pt x="433300" y="649301"/>
                </a:lnTo>
                <a:lnTo>
                  <a:pt x="404746" y="683688"/>
                </a:lnTo>
                <a:lnTo>
                  <a:pt x="377029" y="718769"/>
                </a:lnTo>
                <a:lnTo>
                  <a:pt x="350165" y="754529"/>
                </a:lnTo>
                <a:lnTo>
                  <a:pt x="324168" y="790953"/>
                </a:lnTo>
                <a:lnTo>
                  <a:pt x="299054" y="828027"/>
                </a:lnTo>
                <a:lnTo>
                  <a:pt x="274839" y="865735"/>
                </a:lnTo>
                <a:lnTo>
                  <a:pt x="251536" y="904062"/>
                </a:lnTo>
                <a:lnTo>
                  <a:pt x="229162" y="942994"/>
                </a:lnTo>
                <a:lnTo>
                  <a:pt x="207731" y="982514"/>
                </a:lnTo>
                <a:lnTo>
                  <a:pt x="187259" y="1022609"/>
                </a:lnTo>
                <a:lnTo>
                  <a:pt x="167761" y="1063262"/>
                </a:lnTo>
                <a:lnTo>
                  <a:pt x="149252" y="1104460"/>
                </a:lnTo>
                <a:lnTo>
                  <a:pt x="131748" y="1146187"/>
                </a:lnTo>
                <a:lnTo>
                  <a:pt x="115262" y="1188428"/>
                </a:lnTo>
                <a:lnTo>
                  <a:pt x="99812" y="1231167"/>
                </a:lnTo>
                <a:lnTo>
                  <a:pt x="85411" y="1274391"/>
                </a:lnTo>
                <a:lnTo>
                  <a:pt x="72074" y="1318083"/>
                </a:lnTo>
                <a:lnTo>
                  <a:pt x="59818" y="1362230"/>
                </a:lnTo>
                <a:lnTo>
                  <a:pt x="48658" y="1406815"/>
                </a:lnTo>
                <a:lnTo>
                  <a:pt x="38607" y="1451824"/>
                </a:lnTo>
                <a:lnTo>
                  <a:pt x="29682" y="1497242"/>
                </a:lnTo>
                <a:lnTo>
                  <a:pt x="21898" y="1543054"/>
                </a:lnTo>
                <a:lnTo>
                  <a:pt x="15270" y="1589244"/>
                </a:lnTo>
                <a:lnTo>
                  <a:pt x="9813" y="1635798"/>
                </a:lnTo>
                <a:lnTo>
                  <a:pt x="5542" y="1682701"/>
                </a:lnTo>
                <a:lnTo>
                  <a:pt x="2473" y="1729937"/>
                </a:lnTo>
                <a:lnTo>
                  <a:pt x="620" y="1777492"/>
                </a:lnTo>
                <a:lnTo>
                  <a:pt x="0" y="1825350"/>
                </a:lnTo>
                <a:lnTo>
                  <a:pt x="620" y="1873209"/>
                </a:lnTo>
                <a:lnTo>
                  <a:pt x="2473" y="1920764"/>
                </a:lnTo>
                <a:lnTo>
                  <a:pt x="5542" y="1968000"/>
                </a:lnTo>
                <a:lnTo>
                  <a:pt x="9813" y="2014903"/>
                </a:lnTo>
                <a:lnTo>
                  <a:pt x="15270" y="2061457"/>
                </a:lnTo>
                <a:lnTo>
                  <a:pt x="21898" y="2107647"/>
                </a:lnTo>
                <a:lnTo>
                  <a:pt x="29682" y="2153459"/>
                </a:lnTo>
                <a:lnTo>
                  <a:pt x="38607" y="2198876"/>
                </a:lnTo>
                <a:lnTo>
                  <a:pt x="48658" y="2243886"/>
                </a:lnTo>
                <a:lnTo>
                  <a:pt x="59818" y="2288471"/>
                </a:lnTo>
                <a:lnTo>
                  <a:pt x="72074" y="2332617"/>
                </a:lnTo>
                <a:lnTo>
                  <a:pt x="85411" y="2376310"/>
                </a:lnTo>
                <a:lnTo>
                  <a:pt x="99812" y="2419533"/>
                </a:lnTo>
                <a:lnTo>
                  <a:pt x="115262" y="2462273"/>
                </a:lnTo>
                <a:lnTo>
                  <a:pt x="131748" y="2504514"/>
                </a:lnTo>
                <a:lnTo>
                  <a:pt x="149252" y="2546241"/>
                </a:lnTo>
                <a:lnTo>
                  <a:pt x="167761" y="2587438"/>
                </a:lnTo>
                <a:lnTo>
                  <a:pt x="187259" y="2628092"/>
                </a:lnTo>
                <a:lnTo>
                  <a:pt x="207731" y="2668187"/>
                </a:lnTo>
                <a:lnTo>
                  <a:pt x="229162" y="2707707"/>
                </a:lnTo>
                <a:lnTo>
                  <a:pt x="251536" y="2746638"/>
                </a:lnTo>
                <a:lnTo>
                  <a:pt x="274839" y="2784966"/>
                </a:lnTo>
                <a:lnTo>
                  <a:pt x="299054" y="2822674"/>
                </a:lnTo>
                <a:lnTo>
                  <a:pt x="324168" y="2859747"/>
                </a:lnTo>
                <a:lnTo>
                  <a:pt x="350165" y="2896172"/>
                </a:lnTo>
                <a:lnTo>
                  <a:pt x="377029" y="2931932"/>
                </a:lnTo>
                <a:lnTo>
                  <a:pt x="404746" y="2967013"/>
                </a:lnTo>
                <a:lnTo>
                  <a:pt x="433300" y="3001399"/>
                </a:lnTo>
                <a:lnTo>
                  <a:pt x="462676" y="3035076"/>
                </a:lnTo>
                <a:lnTo>
                  <a:pt x="492860" y="3068029"/>
                </a:lnTo>
                <a:lnTo>
                  <a:pt x="523835" y="3100242"/>
                </a:lnTo>
                <a:lnTo>
                  <a:pt x="555587" y="3131701"/>
                </a:lnTo>
                <a:lnTo>
                  <a:pt x="588100" y="3162391"/>
                </a:lnTo>
                <a:lnTo>
                  <a:pt x="621360" y="3192295"/>
                </a:lnTo>
                <a:lnTo>
                  <a:pt x="655351" y="3221401"/>
                </a:lnTo>
                <a:lnTo>
                  <a:pt x="690058" y="3249691"/>
                </a:lnTo>
                <a:lnTo>
                  <a:pt x="725465" y="3277152"/>
                </a:lnTo>
                <a:lnTo>
                  <a:pt x="761559" y="3303768"/>
                </a:lnTo>
                <a:lnTo>
                  <a:pt x="798323" y="3329525"/>
                </a:lnTo>
                <a:lnTo>
                  <a:pt x="835742" y="3354407"/>
                </a:lnTo>
                <a:lnTo>
                  <a:pt x="873801" y="3378399"/>
                </a:lnTo>
                <a:lnTo>
                  <a:pt x="912485" y="3401487"/>
                </a:lnTo>
                <a:lnTo>
                  <a:pt x="951779" y="3423654"/>
                </a:lnTo>
                <a:lnTo>
                  <a:pt x="991668" y="3444887"/>
                </a:lnTo>
                <a:lnTo>
                  <a:pt x="1032136" y="3465170"/>
                </a:lnTo>
                <a:lnTo>
                  <a:pt x="1073169" y="3484488"/>
                </a:lnTo>
                <a:lnTo>
                  <a:pt x="1114750" y="3502826"/>
                </a:lnTo>
                <a:lnTo>
                  <a:pt x="1156866" y="3520169"/>
                </a:lnTo>
                <a:lnTo>
                  <a:pt x="1199500" y="3536502"/>
                </a:lnTo>
                <a:lnTo>
                  <a:pt x="1242638" y="3551810"/>
                </a:lnTo>
                <a:lnTo>
                  <a:pt x="1286264" y="3566079"/>
                </a:lnTo>
                <a:lnTo>
                  <a:pt x="1330364" y="3579292"/>
                </a:lnTo>
                <a:lnTo>
                  <a:pt x="1374922" y="3591434"/>
                </a:lnTo>
                <a:lnTo>
                  <a:pt x="1419922" y="3602492"/>
                </a:lnTo>
                <a:lnTo>
                  <a:pt x="1465351" y="3612450"/>
                </a:lnTo>
                <a:lnTo>
                  <a:pt x="1511192" y="3621292"/>
                </a:lnTo>
                <a:lnTo>
                  <a:pt x="1557430" y="3629004"/>
                </a:lnTo>
                <a:lnTo>
                  <a:pt x="1604051" y="3635571"/>
                </a:lnTo>
                <a:lnTo>
                  <a:pt x="1651038" y="3640978"/>
                </a:lnTo>
                <a:lnTo>
                  <a:pt x="1698378" y="3645209"/>
                </a:lnTo>
                <a:lnTo>
                  <a:pt x="1746054" y="3648250"/>
                </a:lnTo>
                <a:lnTo>
                  <a:pt x="1794052" y="3650086"/>
                </a:lnTo>
                <a:lnTo>
                  <a:pt x="1842357" y="3650701"/>
                </a:lnTo>
                <a:lnTo>
                  <a:pt x="1895104" y="3650067"/>
                </a:lnTo>
                <a:lnTo>
                  <a:pt x="1947188" y="3648161"/>
                </a:lnTo>
                <a:lnTo>
                  <a:pt x="1998631" y="3644976"/>
                </a:lnTo>
                <a:lnTo>
                  <a:pt x="2049452" y="3640504"/>
                </a:lnTo>
                <a:lnTo>
                  <a:pt x="2099674" y="3634740"/>
                </a:lnTo>
                <a:lnTo>
                  <a:pt x="2149317" y="3627676"/>
                </a:lnTo>
                <a:lnTo>
                  <a:pt x="2198403" y="3619305"/>
                </a:lnTo>
                <a:lnTo>
                  <a:pt x="2246953" y="3609621"/>
                </a:lnTo>
                <a:lnTo>
                  <a:pt x="2294988" y="3598616"/>
                </a:lnTo>
                <a:lnTo>
                  <a:pt x="2342529" y="3586285"/>
                </a:lnTo>
                <a:lnTo>
                  <a:pt x="2389597" y="3572620"/>
                </a:lnTo>
                <a:lnTo>
                  <a:pt x="2436215" y="3557614"/>
                </a:lnTo>
                <a:lnTo>
                  <a:pt x="2482402" y="3541260"/>
                </a:lnTo>
                <a:lnTo>
                  <a:pt x="2528180" y="3523552"/>
                </a:lnTo>
                <a:lnTo>
                  <a:pt x="2573570" y="3504483"/>
                </a:lnTo>
                <a:lnTo>
                  <a:pt x="2618594" y="3484045"/>
                </a:lnTo>
                <a:lnTo>
                  <a:pt x="2663272" y="3462233"/>
                </a:lnTo>
                <a:lnTo>
                  <a:pt x="2707626" y="3439039"/>
                </a:lnTo>
                <a:lnTo>
                  <a:pt x="2751676" y="3414456"/>
                </a:lnTo>
                <a:lnTo>
                  <a:pt x="2795445" y="3388477"/>
                </a:lnTo>
                <a:lnTo>
                  <a:pt x="2838953" y="3361097"/>
                </a:lnTo>
                <a:lnTo>
                  <a:pt x="2882222" y="3332307"/>
                </a:lnTo>
                <a:lnTo>
                  <a:pt x="2925272" y="3302101"/>
                </a:lnTo>
                <a:lnTo>
                  <a:pt x="1842357" y="1825350"/>
                </a:lnTo>
                <a:close/>
              </a:path>
            </a:pathLst>
          </a:custGeom>
          <a:ln w="39960">
            <a:solidFill>
              <a:srgbClr val="FFFFF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p:cNvSpPr txBox="1"/>
          <p:nvPr/>
        </p:nvSpPr>
        <p:spPr>
          <a:xfrm>
            <a:off x="2022107" y="5430254"/>
            <a:ext cx="2658376" cy="1313180"/>
          </a:xfrm>
          <a:prstGeom prst="rect">
            <a:avLst/>
          </a:prstGeom>
        </p:spPr>
        <p:txBody>
          <a:bodyPr vert="horz" wrap="square" lIns="0" tIns="12065" rIns="0" bIns="0" rtlCol="0">
            <a:spAutoFit/>
          </a:bodyPr>
          <a:lstStyle/>
          <a:p>
            <a:pPr marL="12700" marR="5080">
              <a:lnSpc>
                <a:spcPct val="100600"/>
              </a:lnSpc>
              <a:spcBef>
                <a:spcPts val="95"/>
              </a:spcBef>
            </a:pPr>
            <a:r>
              <a:rPr sz="2800" spc="15" dirty="0">
                <a:solidFill>
                  <a:srgbClr val="0E497B"/>
                </a:solidFill>
                <a:latin typeface="Calibri" panose="020F0502020204030204" pitchFamily="34" charset="0"/>
                <a:cs typeface="Calibri" panose="020F0502020204030204" pitchFamily="34" charset="0"/>
              </a:rPr>
              <a:t>Usually</a:t>
            </a:r>
            <a:r>
              <a:rPr sz="2800" spc="-75" dirty="0">
                <a:solidFill>
                  <a:srgbClr val="0E497B"/>
                </a:solidFill>
                <a:latin typeface="Calibri" panose="020F0502020204030204" pitchFamily="34" charset="0"/>
                <a:cs typeface="Calibri" panose="020F0502020204030204" pitchFamily="34" charset="0"/>
              </a:rPr>
              <a:t> </a:t>
            </a:r>
            <a:r>
              <a:rPr sz="2800" spc="20" dirty="0">
                <a:solidFill>
                  <a:srgbClr val="0E497B"/>
                </a:solidFill>
                <a:latin typeface="Calibri" panose="020F0502020204030204" pitchFamily="34" charset="0"/>
                <a:cs typeface="Calibri" panose="020F0502020204030204" pitchFamily="34" charset="0"/>
              </a:rPr>
              <a:t>about  60% </a:t>
            </a:r>
            <a:r>
              <a:rPr sz="2800" spc="15" dirty="0">
                <a:solidFill>
                  <a:srgbClr val="0E497B"/>
                </a:solidFill>
                <a:latin typeface="Calibri" panose="020F0502020204030204" pitchFamily="34" charset="0"/>
                <a:cs typeface="Calibri" panose="020F0502020204030204" pitchFamily="34" charset="0"/>
              </a:rPr>
              <a:t>of </a:t>
            </a:r>
            <a:r>
              <a:rPr sz="2800" spc="10" dirty="0">
                <a:solidFill>
                  <a:srgbClr val="0E497B"/>
                </a:solidFill>
                <a:latin typeface="Calibri" panose="020F0502020204030204" pitchFamily="34" charset="0"/>
                <a:cs typeface="Calibri" panose="020F0502020204030204" pitchFamily="34" charset="0"/>
              </a:rPr>
              <a:t>your  </a:t>
            </a:r>
            <a:r>
              <a:rPr lang="en-US" sz="2800" spc="15" dirty="0">
                <a:solidFill>
                  <a:srgbClr val="0E497B"/>
                </a:solidFill>
                <a:latin typeface="Calibri" panose="020F0502020204030204" pitchFamily="34" charset="0"/>
                <a:cs typeface="Calibri" panose="020F0502020204030204" pitchFamily="34" charset="0"/>
              </a:rPr>
              <a:t>salary.</a:t>
            </a:r>
            <a:endParaRPr sz="2800" dirty="0">
              <a:latin typeface="Calibri" panose="020F0502020204030204" pitchFamily="34" charset="0"/>
              <a:cs typeface="Calibri" panose="020F0502020204030204" pitchFamily="34" charset="0"/>
            </a:endParaRPr>
          </a:p>
        </p:txBody>
      </p:sp>
      <p:sp>
        <p:nvSpPr>
          <p:cNvPr id="9" name="object 9"/>
          <p:cNvSpPr txBox="1"/>
          <p:nvPr/>
        </p:nvSpPr>
        <p:spPr>
          <a:xfrm>
            <a:off x="5072937" y="5368749"/>
            <a:ext cx="1117600" cy="645795"/>
          </a:xfrm>
          <a:prstGeom prst="rect">
            <a:avLst/>
          </a:prstGeom>
        </p:spPr>
        <p:txBody>
          <a:bodyPr vert="horz" wrap="square" lIns="0" tIns="14604" rIns="0" bIns="0" rtlCol="0">
            <a:spAutoFit/>
          </a:bodyPr>
          <a:lstStyle/>
          <a:p>
            <a:pPr marL="12700">
              <a:lnSpc>
                <a:spcPct val="100000"/>
              </a:lnSpc>
              <a:spcBef>
                <a:spcPts val="114"/>
              </a:spcBef>
            </a:pPr>
            <a:r>
              <a:rPr sz="4050" spc="5" dirty="0">
                <a:solidFill>
                  <a:srgbClr val="FFFFFF"/>
                </a:solidFill>
                <a:latin typeface="Calibri" panose="020F0502020204030204" pitchFamily="34" charset="0"/>
                <a:cs typeface="Calibri" panose="020F0502020204030204" pitchFamily="34" charset="0"/>
              </a:rPr>
              <a:t>6</a:t>
            </a:r>
            <a:r>
              <a:rPr sz="4050" spc="40" dirty="0">
                <a:solidFill>
                  <a:srgbClr val="FFFFFF"/>
                </a:solidFill>
                <a:latin typeface="Calibri" panose="020F0502020204030204" pitchFamily="34" charset="0"/>
                <a:cs typeface="Calibri" panose="020F0502020204030204" pitchFamily="34" charset="0"/>
              </a:rPr>
              <a:t>0%</a:t>
            </a:r>
            <a:endParaRPr sz="4050" dirty="0">
              <a:latin typeface="Calibri" panose="020F0502020204030204" pitchFamily="34" charset="0"/>
              <a:cs typeface="Calibri" panose="020F0502020204030204" pitchFamily="34" charset="0"/>
            </a:endParaRPr>
          </a:p>
        </p:txBody>
      </p:sp>
      <p:sp>
        <p:nvSpPr>
          <p:cNvPr id="10" name="object 10"/>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 name="object 11"/>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dirty="0">
                <a:latin typeface="Calibri" panose="020F0502020204030204" pitchFamily="34" charset="0"/>
                <a:cs typeface="Calibri" panose="020F0502020204030204" pitchFamily="34" charset="0"/>
              </a:rPr>
              <a:t>13</a:t>
            </a:fld>
            <a:endParaRPr dirty="0">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604515"/>
            <a:ext cx="7945120" cy="628377"/>
          </a:xfrm>
          <a:prstGeom prst="rect">
            <a:avLst/>
          </a:prstGeom>
        </p:spPr>
        <p:txBody>
          <a:bodyPr vert="horz" wrap="square" lIns="0" tIns="12700" rIns="0" bIns="0" rtlCol="0">
            <a:spAutoFit/>
          </a:bodyPr>
          <a:lstStyle/>
          <a:p>
            <a:pPr marL="12700">
              <a:lnSpc>
                <a:spcPct val="100000"/>
              </a:lnSpc>
              <a:spcBef>
                <a:spcPts val="100"/>
              </a:spcBef>
            </a:pPr>
            <a:r>
              <a:rPr sz="4000" spc="-60" dirty="0">
                <a:solidFill>
                  <a:schemeClr val="tx1">
                    <a:lumMod val="75000"/>
                    <a:lumOff val="25000"/>
                  </a:schemeClr>
                </a:solidFill>
                <a:latin typeface="Calibri" panose="020F0502020204030204" pitchFamily="34" charset="0"/>
                <a:cs typeface="Calibri" panose="020F0502020204030204" pitchFamily="34" charset="0"/>
              </a:rPr>
              <a:t>Protect </a:t>
            </a:r>
            <a:r>
              <a:rPr lang="en-US" sz="4000" spc="-60" dirty="0">
                <a:solidFill>
                  <a:schemeClr val="tx1">
                    <a:lumMod val="75000"/>
                    <a:lumOff val="25000"/>
                  </a:schemeClr>
                </a:solidFill>
                <a:latin typeface="Calibri" panose="020F0502020204030204" pitchFamily="34" charset="0"/>
                <a:cs typeface="Calibri" panose="020F0502020204030204" pitchFamily="34" charset="0"/>
              </a:rPr>
              <a:t>Your </a:t>
            </a:r>
            <a:r>
              <a:rPr sz="4000" spc="-75" dirty="0">
                <a:solidFill>
                  <a:schemeClr val="tx1">
                    <a:lumMod val="75000"/>
                    <a:lumOff val="25000"/>
                  </a:schemeClr>
                </a:solidFill>
                <a:latin typeface="Calibri" panose="020F0502020204030204" pitchFamily="34" charset="0"/>
                <a:cs typeface="Calibri" panose="020F0502020204030204" pitchFamily="34" charset="0"/>
              </a:rPr>
              <a:t>Loved </a:t>
            </a:r>
            <a:r>
              <a:rPr sz="4000" spc="-35" dirty="0">
                <a:solidFill>
                  <a:schemeClr val="tx1">
                    <a:lumMod val="75000"/>
                    <a:lumOff val="25000"/>
                  </a:schemeClr>
                </a:solidFill>
                <a:latin typeface="Calibri" panose="020F0502020204030204" pitchFamily="34" charset="0"/>
                <a:cs typeface="Calibri" panose="020F0502020204030204" pitchFamily="34" charset="0"/>
              </a:rPr>
              <a:t>Ones</a:t>
            </a:r>
            <a:endParaRPr sz="4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object 3"/>
          <p:cNvSpPr txBox="1"/>
          <p:nvPr/>
        </p:nvSpPr>
        <p:spPr>
          <a:xfrm>
            <a:off x="914400" y="2193287"/>
            <a:ext cx="6028690" cy="1981200"/>
          </a:xfrm>
          <a:prstGeom prst="rect">
            <a:avLst/>
          </a:prstGeom>
        </p:spPr>
        <p:txBody>
          <a:bodyPr vert="horz" wrap="square" lIns="0" tIns="88900" rIns="0" bIns="0" rtlCol="0">
            <a:spAutoFit/>
          </a:bodyPr>
          <a:lstStyle/>
          <a:p>
            <a:pPr marL="12700" marR="7620">
              <a:lnSpc>
                <a:spcPts val="3000"/>
              </a:lnSpc>
              <a:spcBef>
                <a:spcPts val="700"/>
              </a:spcBef>
            </a:pPr>
            <a:r>
              <a:rPr sz="3000" dirty="0">
                <a:solidFill>
                  <a:srgbClr val="0E497B"/>
                </a:solidFill>
                <a:latin typeface="Calibri" panose="020F0502020204030204" pitchFamily="34" charset="0"/>
                <a:cs typeface="Calibri" panose="020F0502020204030204" pitchFamily="34" charset="0"/>
              </a:rPr>
              <a:t>What if </a:t>
            </a:r>
            <a:r>
              <a:rPr sz="3000" spc="-15" dirty="0">
                <a:solidFill>
                  <a:srgbClr val="0E497B"/>
                </a:solidFill>
                <a:latin typeface="Calibri" panose="020F0502020204030204" pitchFamily="34" charset="0"/>
                <a:cs typeface="Calibri" panose="020F0502020204030204" pitchFamily="34" charset="0"/>
              </a:rPr>
              <a:t>you </a:t>
            </a:r>
            <a:r>
              <a:rPr sz="3000" spc="-5" dirty="0">
                <a:solidFill>
                  <a:srgbClr val="0E497B"/>
                </a:solidFill>
                <a:latin typeface="Calibri" panose="020F0502020204030204" pitchFamily="34" charset="0"/>
                <a:cs typeface="Calibri" panose="020F0502020204030204" pitchFamily="34" charset="0"/>
              </a:rPr>
              <a:t>weren’t </a:t>
            </a:r>
            <a:r>
              <a:rPr sz="3000" dirty="0">
                <a:solidFill>
                  <a:srgbClr val="0E497B"/>
                </a:solidFill>
                <a:latin typeface="Calibri" panose="020F0502020204030204" pitchFamily="34" charset="0"/>
                <a:cs typeface="Calibri" panose="020F0502020204030204" pitchFamily="34" charset="0"/>
              </a:rPr>
              <a:t>there to</a:t>
            </a:r>
            <a:r>
              <a:rPr sz="3000" spc="-35" dirty="0">
                <a:solidFill>
                  <a:srgbClr val="0E497B"/>
                </a:solidFill>
                <a:latin typeface="Calibri" panose="020F0502020204030204" pitchFamily="34" charset="0"/>
                <a:cs typeface="Calibri" panose="020F0502020204030204" pitchFamily="34" charset="0"/>
              </a:rPr>
              <a:t> </a:t>
            </a:r>
            <a:r>
              <a:rPr sz="3000" spc="-5" dirty="0">
                <a:solidFill>
                  <a:srgbClr val="0E497B"/>
                </a:solidFill>
                <a:latin typeface="Calibri" panose="020F0502020204030204" pitchFamily="34" charset="0"/>
                <a:cs typeface="Calibri" panose="020F0502020204030204" pitchFamily="34" charset="0"/>
              </a:rPr>
              <a:t>financially </a:t>
            </a:r>
            <a:r>
              <a:rPr sz="3000" dirty="0">
                <a:solidFill>
                  <a:srgbClr val="0E497B"/>
                </a:solidFill>
                <a:latin typeface="Calibri" panose="020F0502020204030204" pitchFamily="34" charset="0"/>
                <a:cs typeface="Calibri" panose="020F0502020204030204" pitchFamily="34" charset="0"/>
              </a:rPr>
              <a:t>support </a:t>
            </a:r>
            <a:r>
              <a:rPr sz="3000" spc="-10" dirty="0">
                <a:solidFill>
                  <a:srgbClr val="0E497B"/>
                </a:solidFill>
                <a:latin typeface="Calibri" panose="020F0502020204030204" pitchFamily="34" charset="0"/>
                <a:cs typeface="Calibri" panose="020F0502020204030204" pitchFamily="34" charset="0"/>
              </a:rPr>
              <a:t>your</a:t>
            </a:r>
            <a:r>
              <a:rPr sz="3000" spc="-5" dirty="0">
                <a:solidFill>
                  <a:srgbClr val="0E497B"/>
                </a:solidFill>
                <a:latin typeface="Calibri" panose="020F0502020204030204" pitchFamily="34" charset="0"/>
                <a:cs typeface="Calibri" panose="020F0502020204030204" pitchFamily="34" charset="0"/>
              </a:rPr>
              <a:t> </a:t>
            </a:r>
            <a:r>
              <a:rPr sz="3000" spc="-10" dirty="0">
                <a:solidFill>
                  <a:srgbClr val="0E497B"/>
                </a:solidFill>
                <a:latin typeface="Calibri" panose="020F0502020204030204" pitchFamily="34" charset="0"/>
                <a:cs typeface="Calibri" panose="020F0502020204030204" pitchFamily="34" charset="0"/>
              </a:rPr>
              <a:t>family?</a:t>
            </a:r>
            <a:endParaRPr sz="3000" dirty="0">
              <a:latin typeface="Calibri" panose="020F0502020204030204" pitchFamily="34" charset="0"/>
              <a:cs typeface="Calibri" panose="020F0502020204030204" pitchFamily="34" charset="0"/>
            </a:endParaRPr>
          </a:p>
          <a:p>
            <a:pPr marL="12700" marR="5080">
              <a:lnSpc>
                <a:spcPct val="100000"/>
              </a:lnSpc>
              <a:spcBef>
                <a:spcPts val="1595"/>
              </a:spcBef>
            </a:pPr>
            <a:r>
              <a:rPr sz="3000" spc="-5" dirty="0">
                <a:solidFill>
                  <a:srgbClr val="4A4A4A"/>
                </a:solidFill>
                <a:latin typeface="Calibri" panose="020F0502020204030204" pitchFamily="34" charset="0"/>
                <a:cs typeface="Calibri" panose="020F0502020204030204" pitchFamily="34" charset="0"/>
              </a:rPr>
              <a:t>Consider</a:t>
            </a:r>
            <a:r>
              <a:rPr lang="en-US" sz="3000" spc="-5" dirty="0">
                <a:solidFill>
                  <a:srgbClr val="4A4A4A"/>
                </a:solidFill>
                <a:latin typeface="Calibri" panose="020F0502020204030204" pitchFamily="34" charset="0"/>
                <a:cs typeface="Calibri" panose="020F0502020204030204" pitchFamily="34" charset="0"/>
              </a:rPr>
              <a:t> owning </a:t>
            </a:r>
            <a:r>
              <a:rPr sz="3000" dirty="0">
                <a:solidFill>
                  <a:srgbClr val="4A4A4A"/>
                </a:solidFill>
                <a:latin typeface="Calibri" panose="020F0502020204030204" pitchFamily="34" charset="0"/>
                <a:cs typeface="Calibri" panose="020F0502020204030204" pitchFamily="34" charset="0"/>
              </a:rPr>
              <a:t>additional </a:t>
            </a:r>
            <a:r>
              <a:rPr sz="3000" spc="-10" dirty="0">
                <a:solidFill>
                  <a:srgbClr val="4A4A4A"/>
                </a:solidFill>
                <a:latin typeface="Calibri" panose="020F0502020204030204" pitchFamily="34" charset="0"/>
                <a:cs typeface="Calibri" panose="020F0502020204030204" pitchFamily="34" charset="0"/>
              </a:rPr>
              <a:t>life insurance, </a:t>
            </a:r>
            <a:r>
              <a:rPr sz="3000" dirty="0">
                <a:solidFill>
                  <a:srgbClr val="4A4A4A"/>
                </a:solidFill>
                <a:latin typeface="Calibri" panose="020F0502020204030204" pitchFamily="34" charset="0"/>
                <a:cs typeface="Calibri" panose="020F0502020204030204" pitchFamily="34" charset="0"/>
              </a:rPr>
              <a:t>outside </a:t>
            </a:r>
            <a:r>
              <a:rPr sz="3000" spc="-10" dirty="0">
                <a:solidFill>
                  <a:srgbClr val="4A4A4A"/>
                </a:solidFill>
                <a:latin typeface="Calibri" panose="020F0502020204030204" pitchFamily="34" charset="0"/>
                <a:cs typeface="Calibri" panose="020F0502020204030204" pitchFamily="34" charset="0"/>
              </a:rPr>
              <a:t>employer</a:t>
            </a:r>
            <a:r>
              <a:rPr sz="3000" spc="-5" dirty="0">
                <a:solidFill>
                  <a:srgbClr val="4A4A4A"/>
                </a:solidFill>
                <a:latin typeface="Calibri" panose="020F0502020204030204" pitchFamily="34" charset="0"/>
                <a:cs typeface="Calibri" panose="020F0502020204030204" pitchFamily="34" charset="0"/>
              </a:rPr>
              <a:t> </a:t>
            </a:r>
            <a:r>
              <a:rPr sz="3000" dirty="0">
                <a:solidFill>
                  <a:srgbClr val="4A4A4A"/>
                </a:solidFill>
                <a:latin typeface="Calibri" panose="020F0502020204030204" pitchFamily="34" charset="0"/>
                <a:cs typeface="Calibri" panose="020F0502020204030204" pitchFamily="34" charset="0"/>
              </a:rPr>
              <a:t>plans.</a:t>
            </a:r>
            <a:endParaRPr sz="3000" dirty="0">
              <a:latin typeface="Calibri" panose="020F0502020204030204" pitchFamily="34" charset="0"/>
              <a:cs typeface="Calibri" panose="020F0502020204030204" pitchFamily="34" charset="0"/>
            </a:endParaRPr>
          </a:p>
        </p:txBody>
      </p:sp>
      <p:sp>
        <p:nvSpPr>
          <p:cNvPr id="4" name="object 4"/>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 name="object 5"/>
          <p:cNvSpPr/>
          <p:nvPr/>
        </p:nvSpPr>
        <p:spPr>
          <a:xfrm>
            <a:off x="9210535" y="3088406"/>
            <a:ext cx="192405" cy="370205"/>
          </a:xfrm>
          <a:custGeom>
            <a:avLst/>
            <a:gdLst/>
            <a:ahLst/>
            <a:cxnLst/>
            <a:rect l="l" t="t" r="r" b="b"/>
            <a:pathLst>
              <a:path w="192404" h="370204">
                <a:moveTo>
                  <a:pt x="0" y="369646"/>
                </a:moveTo>
                <a:lnTo>
                  <a:pt x="32098" y="245162"/>
                </a:lnTo>
                <a:lnTo>
                  <a:pt x="62809" y="165163"/>
                </a:lnTo>
                <a:lnTo>
                  <a:pt x="110144" y="94994"/>
                </a:lnTo>
                <a:lnTo>
                  <a:pt x="192112" y="0"/>
                </a:lnTo>
              </a:path>
            </a:pathLst>
          </a:custGeom>
          <a:ln w="3810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6"/>
          <p:cNvSpPr/>
          <p:nvPr/>
        </p:nvSpPr>
        <p:spPr>
          <a:xfrm>
            <a:off x="10839919" y="3112536"/>
            <a:ext cx="179705" cy="346075"/>
          </a:xfrm>
          <a:custGeom>
            <a:avLst/>
            <a:gdLst/>
            <a:ahLst/>
            <a:cxnLst/>
            <a:rect l="l" t="t" r="r" b="b"/>
            <a:pathLst>
              <a:path w="179704" h="346075">
                <a:moveTo>
                  <a:pt x="179577" y="345516"/>
                </a:moveTo>
                <a:lnTo>
                  <a:pt x="149575" y="229153"/>
                </a:lnTo>
                <a:lnTo>
                  <a:pt x="120869" y="154374"/>
                </a:lnTo>
                <a:lnTo>
                  <a:pt x="76622" y="88787"/>
                </a:lnTo>
                <a:lnTo>
                  <a:pt x="0" y="0"/>
                </a:lnTo>
              </a:path>
            </a:pathLst>
          </a:custGeom>
          <a:ln w="3810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7"/>
          <p:cNvSpPr/>
          <p:nvPr/>
        </p:nvSpPr>
        <p:spPr>
          <a:xfrm>
            <a:off x="8930881" y="2577910"/>
            <a:ext cx="2369185" cy="1196340"/>
          </a:xfrm>
          <a:custGeom>
            <a:avLst/>
            <a:gdLst/>
            <a:ahLst/>
            <a:cxnLst/>
            <a:rect l="l" t="t" r="r" b="b"/>
            <a:pathLst>
              <a:path w="2369184" h="1196339">
                <a:moveTo>
                  <a:pt x="2368943" y="1195933"/>
                </a:moveTo>
                <a:lnTo>
                  <a:pt x="2309566" y="1152920"/>
                </a:lnTo>
                <a:lnTo>
                  <a:pt x="2272483" y="1131981"/>
                </a:lnTo>
                <a:lnTo>
                  <a:pt x="2231055" y="1112351"/>
                </a:lnTo>
                <a:lnTo>
                  <a:pt x="2185720" y="1094726"/>
                </a:lnTo>
                <a:lnTo>
                  <a:pt x="2136918" y="1079803"/>
                </a:lnTo>
                <a:lnTo>
                  <a:pt x="2085086" y="1068281"/>
                </a:lnTo>
                <a:lnTo>
                  <a:pt x="2030663" y="1060857"/>
                </a:lnTo>
                <a:lnTo>
                  <a:pt x="1974087" y="1058227"/>
                </a:lnTo>
                <a:lnTo>
                  <a:pt x="1917543" y="1060855"/>
                </a:lnTo>
                <a:lnTo>
                  <a:pt x="1863139" y="1068274"/>
                </a:lnTo>
                <a:lnTo>
                  <a:pt x="1811316" y="1079787"/>
                </a:lnTo>
                <a:lnTo>
                  <a:pt x="1762513" y="1094698"/>
                </a:lnTo>
                <a:lnTo>
                  <a:pt x="1717171" y="1112308"/>
                </a:lnTo>
                <a:lnTo>
                  <a:pt x="1675731" y="1131921"/>
                </a:lnTo>
                <a:lnTo>
                  <a:pt x="1638632" y="1152840"/>
                </a:lnTo>
                <a:lnTo>
                  <a:pt x="1606314" y="1174367"/>
                </a:lnTo>
                <a:lnTo>
                  <a:pt x="1579219" y="1195806"/>
                </a:lnTo>
                <a:lnTo>
                  <a:pt x="1579371" y="1195933"/>
                </a:lnTo>
                <a:lnTo>
                  <a:pt x="1548530" y="1173080"/>
                </a:lnTo>
                <a:lnTo>
                  <a:pt x="1511143" y="1152379"/>
                </a:lnTo>
                <a:lnTo>
                  <a:pt x="1467837" y="1134105"/>
                </a:lnTo>
                <a:lnTo>
                  <a:pt x="1419239" y="1118535"/>
                </a:lnTo>
                <a:lnTo>
                  <a:pt x="1365974" y="1105944"/>
                </a:lnTo>
                <a:lnTo>
                  <a:pt x="1308668" y="1096608"/>
                </a:lnTo>
                <a:lnTo>
                  <a:pt x="1247948" y="1090805"/>
                </a:lnTo>
                <a:lnTo>
                  <a:pt x="1184440" y="1088809"/>
                </a:lnTo>
                <a:lnTo>
                  <a:pt x="1120972" y="1090802"/>
                </a:lnTo>
                <a:lnTo>
                  <a:pt x="1060288" y="1096599"/>
                </a:lnTo>
                <a:lnTo>
                  <a:pt x="1003013" y="1105923"/>
                </a:lnTo>
                <a:lnTo>
                  <a:pt x="949772" y="1118500"/>
                </a:lnTo>
                <a:lnTo>
                  <a:pt x="901190" y="1134052"/>
                </a:lnTo>
                <a:lnTo>
                  <a:pt x="857892" y="1152304"/>
                </a:lnTo>
                <a:lnTo>
                  <a:pt x="820502" y="1172981"/>
                </a:lnTo>
                <a:lnTo>
                  <a:pt x="789647" y="1195806"/>
                </a:lnTo>
                <a:lnTo>
                  <a:pt x="789647" y="1195933"/>
                </a:lnTo>
                <a:lnTo>
                  <a:pt x="762570" y="1174470"/>
                </a:lnTo>
                <a:lnTo>
                  <a:pt x="730270" y="1152920"/>
                </a:lnTo>
                <a:lnTo>
                  <a:pt x="693187" y="1131981"/>
                </a:lnTo>
                <a:lnTo>
                  <a:pt x="651759" y="1112351"/>
                </a:lnTo>
                <a:lnTo>
                  <a:pt x="606425" y="1094726"/>
                </a:lnTo>
                <a:lnTo>
                  <a:pt x="557622" y="1079803"/>
                </a:lnTo>
                <a:lnTo>
                  <a:pt x="505790" y="1068281"/>
                </a:lnTo>
                <a:lnTo>
                  <a:pt x="451367" y="1060857"/>
                </a:lnTo>
                <a:lnTo>
                  <a:pt x="394792" y="1058227"/>
                </a:lnTo>
                <a:lnTo>
                  <a:pt x="338250" y="1060857"/>
                </a:lnTo>
                <a:lnTo>
                  <a:pt x="283853" y="1068282"/>
                </a:lnTo>
                <a:lnTo>
                  <a:pt x="232040" y="1079804"/>
                </a:lnTo>
                <a:lnTo>
                  <a:pt x="183249" y="1094724"/>
                </a:lnTo>
                <a:lnTo>
                  <a:pt x="137920" y="1112345"/>
                </a:lnTo>
                <a:lnTo>
                  <a:pt x="96491" y="1131968"/>
                </a:lnTo>
                <a:lnTo>
                  <a:pt x="59402" y="1152895"/>
                </a:lnTo>
                <a:lnTo>
                  <a:pt x="27092" y="1174428"/>
                </a:lnTo>
                <a:lnTo>
                  <a:pt x="0" y="1195870"/>
                </a:lnTo>
                <a:lnTo>
                  <a:pt x="940" y="1147769"/>
                </a:lnTo>
                <a:lnTo>
                  <a:pt x="3738" y="1100152"/>
                </a:lnTo>
                <a:lnTo>
                  <a:pt x="8358" y="1053052"/>
                </a:lnTo>
                <a:lnTo>
                  <a:pt x="14765" y="1006506"/>
                </a:lnTo>
                <a:lnTo>
                  <a:pt x="22923" y="960550"/>
                </a:lnTo>
                <a:lnTo>
                  <a:pt x="32798" y="915218"/>
                </a:lnTo>
                <a:lnTo>
                  <a:pt x="44352" y="870548"/>
                </a:lnTo>
                <a:lnTo>
                  <a:pt x="57552" y="826574"/>
                </a:lnTo>
                <a:lnTo>
                  <a:pt x="72362" y="783333"/>
                </a:lnTo>
                <a:lnTo>
                  <a:pt x="88746" y="740860"/>
                </a:lnTo>
                <a:lnTo>
                  <a:pt x="106669" y="699190"/>
                </a:lnTo>
                <a:lnTo>
                  <a:pt x="126095" y="658360"/>
                </a:lnTo>
                <a:lnTo>
                  <a:pt x="146990" y="618406"/>
                </a:lnTo>
                <a:lnTo>
                  <a:pt x="169318" y="579362"/>
                </a:lnTo>
                <a:lnTo>
                  <a:pt x="193043" y="541264"/>
                </a:lnTo>
                <a:lnTo>
                  <a:pt x="218129" y="504150"/>
                </a:lnTo>
                <a:lnTo>
                  <a:pt x="244543" y="468053"/>
                </a:lnTo>
                <a:lnTo>
                  <a:pt x="272248" y="433010"/>
                </a:lnTo>
                <a:lnTo>
                  <a:pt x="301209" y="399056"/>
                </a:lnTo>
                <a:lnTo>
                  <a:pt x="331390" y="366228"/>
                </a:lnTo>
                <a:lnTo>
                  <a:pt x="362756" y="334560"/>
                </a:lnTo>
                <a:lnTo>
                  <a:pt x="395272" y="304089"/>
                </a:lnTo>
                <a:lnTo>
                  <a:pt x="428902" y="274851"/>
                </a:lnTo>
                <a:lnTo>
                  <a:pt x="463611" y="246880"/>
                </a:lnTo>
                <a:lnTo>
                  <a:pt x="499364" y="220213"/>
                </a:lnTo>
                <a:lnTo>
                  <a:pt x="536124" y="194886"/>
                </a:lnTo>
                <a:lnTo>
                  <a:pt x="573858" y="170934"/>
                </a:lnTo>
                <a:lnTo>
                  <a:pt x="612528" y="148393"/>
                </a:lnTo>
                <a:lnTo>
                  <a:pt x="652101" y="127298"/>
                </a:lnTo>
                <a:lnTo>
                  <a:pt x="692540" y="107686"/>
                </a:lnTo>
                <a:lnTo>
                  <a:pt x="733810" y="89592"/>
                </a:lnTo>
                <a:lnTo>
                  <a:pt x="775876" y="73051"/>
                </a:lnTo>
                <a:lnTo>
                  <a:pt x="818703" y="58101"/>
                </a:lnTo>
                <a:lnTo>
                  <a:pt x="862254" y="44775"/>
                </a:lnTo>
                <a:lnTo>
                  <a:pt x="906495" y="33110"/>
                </a:lnTo>
                <a:lnTo>
                  <a:pt x="951390" y="23142"/>
                </a:lnTo>
                <a:lnTo>
                  <a:pt x="996904" y="14906"/>
                </a:lnTo>
                <a:lnTo>
                  <a:pt x="1043001" y="8438"/>
                </a:lnTo>
                <a:lnTo>
                  <a:pt x="1089647" y="3774"/>
                </a:lnTo>
                <a:lnTo>
                  <a:pt x="1136804" y="949"/>
                </a:lnTo>
                <a:lnTo>
                  <a:pt x="1184440" y="0"/>
                </a:lnTo>
                <a:lnTo>
                  <a:pt x="1232074" y="949"/>
                </a:lnTo>
                <a:lnTo>
                  <a:pt x="1279230" y="3774"/>
                </a:lnTo>
                <a:lnTo>
                  <a:pt x="1325874" y="8439"/>
                </a:lnTo>
                <a:lnTo>
                  <a:pt x="1371970" y="14907"/>
                </a:lnTo>
                <a:lnTo>
                  <a:pt x="1417482" y="23144"/>
                </a:lnTo>
                <a:lnTo>
                  <a:pt x="1462375" y="33114"/>
                </a:lnTo>
                <a:lnTo>
                  <a:pt x="1506614" y="44780"/>
                </a:lnTo>
                <a:lnTo>
                  <a:pt x="1550163" y="58107"/>
                </a:lnTo>
                <a:lnTo>
                  <a:pt x="1592987" y="73059"/>
                </a:lnTo>
                <a:lnTo>
                  <a:pt x="1635050" y="89601"/>
                </a:lnTo>
                <a:lnTo>
                  <a:pt x="1676318" y="107697"/>
                </a:lnTo>
                <a:lnTo>
                  <a:pt x="1716754" y="127311"/>
                </a:lnTo>
                <a:lnTo>
                  <a:pt x="1756324" y="148408"/>
                </a:lnTo>
                <a:lnTo>
                  <a:pt x="1794992" y="170951"/>
                </a:lnTo>
                <a:lnTo>
                  <a:pt x="1832722" y="194905"/>
                </a:lnTo>
                <a:lnTo>
                  <a:pt x="1869480" y="220235"/>
                </a:lnTo>
                <a:lnTo>
                  <a:pt x="1905230" y="246904"/>
                </a:lnTo>
                <a:lnTo>
                  <a:pt x="1939936" y="274877"/>
                </a:lnTo>
                <a:lnTo>
                  <a:pt x="1973563" y="304117"/>
                </a:lnTo>
                <a:lnTo>
                  <a:pt x="2006075" y="334591"/>
                </a:lnTo>
                <a:lnTo>
                  <a:pt x="2037439" y="366260"/>
                </a:lnTo>
                <a:lnTo>
                  <a:pt x="2067617" y="399091"/>
                </a:lnTo>
                <a:lnTo>
                  <a:pt x="2096575" y="433047"/>
                </a:lnTo>
                <a:lnTo>
                  <a:pt x="2124277" y="468092"/>
                </a:lnTo>
                <a:lnTo>
                  <a:pt x="2150687" y="504192"/>
                </a:lnTo>
                <a:lnTo>
                  <a:pt x="2175772" y="541309"/>
                </a:lnTo>
                <a:lnTo>
                  <a:pt x="2199494" y="579408"/>
                </a:lnTo>
                <a:lnTo>
                  <a:pt x="2221819" y="618454"/>
                </a:lnTo>
                <a:lnTo>
                  <a:pt x="2242711" y="658411"/>
                </a:lnTo>
                <a:lnTo>
                  <a:pt x="2262135" y="699243"/>
                </a:lnTo>
                <a:lnTo>
                  <a:pt x="2280056" y="740914"/>
                </a:lnTo>
                <a:lnTo>
                  <a:pt x="2296438" y="783389"/>
                </a:lnTo>
                <a:lnTo>
                  <a:pt x="2311246" y="826632"/>
                </a:lnTo>
                <a:lnTo>
                  <a:pt x="2324444" y="870607"/>
                </a:lnTo>
                <a:lnTo>
                  <a:pt x="2335997" y="915278"/>
                </a:lnTo>
                <a:lnTo>
                  <a:pt x="2345870" y="960611"/>
                </a:lnTo>
                <a:lnTo>
                  <a:pt x="2354027" y="1006568"/>
                </a:lnTo>
                <a:lnTo>
                  <a:pt x="2360433" y="1053115"/>
                </a:lnTo>
                <a:lnTo>
                  <a:pt x="2365053" y="1100215"/>
                </a:lnTo>
                <a:lnTo>
                  <a:pt x="2367850" y="1147833"/>
                </a:lnTo>
                <a:lnTo>
                  <a:pt x="2368791" y="1195933"/>
                </a:lnTo>
                <a:lnTo>
                  <a:pt x="2368943" y="1195933"/>
                </a:lnTo>
                <a:close/>
              </a:path>
            </a:pathLst>
          </a:custGeom>
          <a:ln w="38100">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p:cNvSpPr/>
          <p:nvPr/>
        </p:nvSpPr>
        <p:spPr>
          <a:xfrm>
            <a:off x="9720529" y="2577910"/>
            <a:ext cx="394970" cy="1196340"/>
          </a:xfrm>
          <a:custGeom>
            <a:avLst/>
            <a:gdLst/>
            <a:ahLst/>
            <a:cxnLst/>
            <a:rect l="l" t="t" r="r" b="b"/>
            <a:pathLst>
              <a:path w="394970" h="1196339">
                <a:moveTo>
                  <a:pt x="394830" y="0"/>
                </a:moveTo>
                <a:lnTo>
                  <a:pt x="355608" y="49699"/>
                </a:lnTo>
                <a:lnTo>
                  <a:pt x="319040" y="100278"/>
                </a:lnTo>
                <a:lnTo>
                  <a:pt x="285034" y="151589"/>
                </a:lnTo>
                <a:lnTo>
                  <a:pt x="253500" y="203486"/>
                </a:lnTo>
                <a:lnTo>
                  <a:pt x="224346" y="255822"/>
                </a:lnTo>
                <a:lnTo>
                  <a:pt x="197480" y="308450"/>
                </a:lnTo>
                <a:lnTo>
                  <a:pt x="172811" y="361222"/>
                </a:lnTo>
                <a:lnTo>
                  <a:pt x="150247" y="413992"/>
                </a:lnTo>
                <a:lnTo>
                  <a:pt x="129698" y="466613"/>
                </a:lnTo>
                <a:lnTo>
                  <a:pt x="111072" y="518938"/>
                </a:lnTo>
                <a:lnTo>
                  <a:pt x="94277" y="570820"/>
                </a:lnTo>
                <a:lnTo>
                  <a:pt x="79223" y="622112"/>
                </a:lnTo>
                <a:lnTo>
                  <a:pt x="65817" y="672666"/>
                </a:lnTo>
                <a:lnTo>
                  <a:pt x="53969" y="722337"/>
                </a:lnTo>
                <a:lnTo>
                  <a:pt x="43586" y="770976"/>
                </a:lnTo>
                <a:lnTo>
                  <a:pt x="34579" y="818438"/>
                </a:lnTo>
                <a:lnTo>
                  <a:pt x="26854" y="864574"/>
                </a:lnTo>
                <a:lnTo>
                  <a:pt x="20321" y="909239"/>
                </a:lnTo>
                <a:lnTo>
                  <a:pt x="14889" y="952285"/>
                </a:lnTo>
                <a:lnTo>
                  <a:pt x="10466" y="993565"/>
                </a:lnTo>
                <a:lnTo>
                  <a:pt x="6960" y="1032932"/>
                </a:lnTo>
                <a:lnTo>
                  <a:pt x="2337" y="1105341"/>
                </a:lnTo>
                <a:lnTo>
                  <a:pt x="287" y="1168334"/>
                </a:lnTo>
                <a:lnTo>
                  <a:pt x="0" y="1195933"/>
                </a:lnTo>
              </a:path>
            </a:pathLst>
          </a:custGeom>
          <a:ln w="38100">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 name="object 9"/>
          <p:cNvSpPr/>
          <p:nvPr/>
        </p:nvSpPr>
        <p:spPr>
          <a:xfrm>
            <a:off x="10115321" y="2577910"/>
            <a:ext cx="394970" cy="1196340"/>
          </a:xfrm>
          <a:custGeom>
            <a:avLst/>
            <a:gdLst/>
            <a:ahLst/>
            <a:cxnLst/>
            <a:rect l="l" t="t" r="r" b="b"/>
            <a:pathLst>
              <a:path w="394970" h="1196339">
                <a:moveTo>
                  <a:pt x="394817" y="1195933"/>
                </a:moveTo>
                <a:lnTo>
                  <a:pt x="393783" y="1138088"/>
                </a:lnTo>
                <a:lnTo>
                  <a:pt x="390540" y="1070240"/>
                </a:lnTo>
                <a:lnTo>
                  <a:pt x="384356" y="993565"/>
                </a:lnTo>
                <a:lnTo>
                  <a:pt x="379933" y="952285"/>
                </a:lnTo>
                <a:lnTo>
                  <a:pt x="374501" y="909239"/>
                </a:lnTo>
                <a:lnTo>
                  <a:pt x="367969" y="864574"/>
                </a:lnTo>
                <a:lnTo>
                  <a:pt x="360244" y="818438"/>
                </a:lnTo>
                <a:lnTo>
                  <a:pt x="351236" y="770976"/>
                </a:lnTo>
                <a:lnTo>
                  <a:pt x="340854" y="722337"/>
                </a:lnTo>
                <a:lnTo>
                  <a:pt x="329006" y="672666"/>
                </a:lnTo>
                <a:lnTo>
                  <a:pt x="315600" y="622112"/>
                </a:lnTo>
                <a:lnTo>
                  <a:pt x="300545" y="570820"/>
                </a:lnTo>
                <a:lnTo>
                  <a:pt x="283751" y="518938"/>
                </a:lnTo>
                <a:lnTo>
                  <a:pt x="265125" y="466613"/>
                </a:lnTo>
                <a:lnTo>
                  <a:pt x="244576" y="413992"/>
                </a:lnTo>
                <a:lnTo>
                  <a:pt x="222013" y="361222"/>
                </a:lnTo>
                <a:lnTo>
                  <a:pt x="197344" y="308450"/>
                </a:lnTo>
                <a:lnTo>
                  <a:pt x="170479" y="255822"/>
                </a:lnTo>
                <a:lnTo>
                  <a:pt x="141325" y="203486"/>
                </a:lnTo>
                <a:lnTo>
                  <a:pt x="109792" y="151589"/>
                </a:lnTo>
                <a:lnTo>
                  <a:pt x="75787" y="100278"/>
                </a:lnTo>
                <a:lnTo>
                  <a:pt x="39220" y="49699"/>
                </a:lnTo>
                <a:lnTo>
                  <a:pt x="0" y="0"/>
                </a:lnTo>
              </a:path>
            </a:pathLst>
          </a:custGeom>
          <a:ln w="38099">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 name="object 10"/>
          <p:cNvSpPr/>
          <p:nvPr/>
        </p:nvSpPr>
        <p:spPr>
          <a:xfrm>
            <a:off x="10115321" y="2378076"/>
            <a:ext cx="0" cy="200025"/>
          </a:xfrm>
          <a:custGeom>
            <a:avLst/>
            <a:gdLst/>
            <a:ahLst/>
            <a:cxnLst/>
            <a:rect l="l" t="t" r="r" b="b"/>
            <a:pathLst>
              <a:path h="200025">
                <a:moveTo>
                  <a:pt x="0" y="199885"/>
                </a:moveTo>
                <a:lnTo>
                  <a:pt x="0" y="0"/>
                </a:lnTo>
              </a:path>
            </a:pathLst>
          </a:custGeom>
          <a:ln w="38100">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 name="object 11"/>
          <p:cNvSpPr/>
          <p:nvPr/>
        </p:nvSpPr>
        <p:spPr>
          <a:xfrm>
            <a:off x="9518116" y="3666757"/>
            <a:ext cx="597535" cy="1384300"/>
          </a:xfrm>
          <a:custGeom>
            <a:avLst/>
            <a:gdLst/>
            <a:ahLst/>
            <a:cxnLst/>
            <a:rect l="l" t="t" r="r" b="b"/>
            <a:pathLst>
              <a:path w="597534" h="1384300">
                <a:moveTo>
                  <a:pt x="0" y="1085710"/>
                </a:moveTo>
                <a:lnTo>
                  <a:pt x="3915" y="1133989"/>
                </a:lnTo>
                <a:lnTo>
                  <a:pt x="15249" y="1179812"/>
                </a:lnTo>
                <a:lnTo>
                  <a:pt x="33380" y="1222560"/>
                </a:lnTo>
                <a:lnTo>
                  <a:pt x="57691" y="1261615"/>
                </a:lnTo>
                <a:lnTo>
                  <a:pt x="87561" y="1296358"/>
                </a:lnTo>
                <a:lnTo>
                  <a:pt x="122371" y="1326171"/>
                </a:lnTo>
                <a:lnTo>
                  <a:pt x="161501" y="1350436"/>
                </a:lnTo>
                <a:lnTo>
                  <a:pt x="204331" y="1368533"/>
                </a:lnTo>
                <a:lnTo>
                  <a:pt x="250242" y="1379845"/>
                </a:lnTo>
                <a:lnTo>
                  <a:pt x="298615" y="1383753"/>
                </a:lnTo>
                <a:lnTo>
                  <a:pt x="346983" y="1379845"/>
                </a:lnTo>
                <a:lnTo>
                  <a:pt x="392891" y="1368533"/>
                </a:lnTo>
                <a:lnTo>
                  <a:pt x="435717" y="1350436"/>
                </a:lnTo>
                <a:lnTo>
                  <a:pt x="474844" y="1326171"/>
                </a:lnTo>
                <a:lnTo>
                  <a:pt x="509651" y="1296358"/>
                </a:lnTo>
                <a:lnTo>
                  <a:pt x="539518" y="1261615"/>
                </a:lnTo>
                <a:lnTo>
                  <a:pt x="563826" y="1222560"/>
                </a:lnTo>
                <a:lnTo>
                  <a:pt x="581957" y="1179812"/>
                </a:lnTo>
                <a:lnTo>
                  <a:pt x="593289" y="1133989"/>
                </a:lnTo>
                <a:lnTo>
                  <a:pt x="597204" y="1085710"/>
                </a:lnTo>
                <a:lnTo>
                  <a:pt x="597204" y="0"/>
                </a:lnTo>
              </a:path>
            </a:pathLst>
          </a:custGeom>
          <a:ln w="38100">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12"/>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dirty="0">
                <a:latin typeface="Calibri" panose="020F0502020204030204" pitchFamily="34" charset="0"/>
                <a:cs typeface="Calibri" panose="020F0502020204030204" pitchFamily="34" charset="0"/>
              </a:rPr>
              <a:t>14</a:t>
            </a:fld>
            <a:endParaRPr dirty="0">
              <a:latin typeface="Calibri" panose="020F0502020204030204" pitchFamily="34" charset="0"/>
              <a:cs typeface="Calibri" panose="020F0502020204030204" pitchFamily="34" charset="0"/>
            </a:endParaRPr>
          </a:p>
        </p:txBody>
      </p:sp>
      <p:sp>
        <p:nvSpPr>
          <p:cNvPr id="14" name="object 59">
            <a:extLst>
              <a:ext uri="{FF2B5EF4-FFF2-40B4-BE49-F238E27FC236}">
                <a16:creationId xmlns:a16="http://schemas.microsoft.com/office/drawing/2014/main" id="{E9A63172-E58E-C840-A622-DC23CBD93D7C}"/>
              </a:ext>
            </a:extLst>
          </p:cNvPr>
          <p:cNvSpPr txBox="1"/>
          <p:nvPr/>
        </p:nvSpPr>
        <p:spPr>
          <a:xfrm>
            <a:off x="1984352" y="7572517"/>
            <a:ext cx="10096521" cy="874598"/>
          </a:xfrm>
          <a:prstGeom prst="rect">
            <a:avLst/>
          </a:prstGeom>
        </p:spPr>
        <p:txBody>
          <a:bodyPr vert="horz" wrap="square" lIns="0" tIns="12700" rIns="0" bIns="0" rtlCol="0">
            <a:spAutoFit/>
          </a:bodyPr>
          <a:lstStyle/>
          <a:p>
            <a:pPr marL="12700">
              <a:lnSpc>
                <a:spcPct val="100000"/>
              </a:lnSpc>
              <a:spcBef>
                <a:spcPts val="100"/>
              </a:spcBef>
            </a:pPr>
            <a:r>
              <a:rPr lang="en-US" sz="2800" dirty="0">
                <a:solidFill>
                  <a:srgbClr val="0C4A7D"/>
                </a:solidFill>
                <a:cs typeface="Guardian Sans Regular"/>
              </a:rPr>
              <a:t>If you decide to buy life insurance, make sure you understand the different types.</a:t>
            </a:r>
          </a:p>
        </p:txBody>
      </p:sp>
      <p:sp>
        <p:nvSpPr>
          <p:cNvPr id="15" name="object 50">
            <a:extLst>
              <a:ext uri="{FF2B5EF4-FFF2-40B4-BE49-F238E27FC236}">
                <a16:creationId xmlns:a16="http://schemas.microsoft.com/office/drawing/2014/main" id="{DB35F13E-78CD-3D40-973B-EC73080E17DB}"/>
              </a:ext>
            </a:extLst>
          </p:cNvPr>
          <p:cNvSpPr/>
          <p:nvPr/>
        </p:nvSpPr>
        <p:spPr>
          <a:xfrm>
            <a:off x="914400" y="7391400"/>
            <a:ext cx="11201400" cy="0"/>
          </a:xfrm>
          <a:custGeom>
            <a:avLst/>
            <a:gdLst/>
            <a:ahLst/>
            <a:cxnLst/>
            <a:rect l="l" t="t" r="r" b="b"/>
            <a:pathLst>
              <a:path w="11201400">
                <a:moveTo>
                  <a:pt x="0" y="0"/>
                </a:moveTo>
                <a:lnTo>
                  <a:pt x="11201400" y="0"/>
                </a:lnTo>
              </a:path>
            </a:pathLst>
          </a:custGeom>
          <a:ln w="12700">
            <a:solidFill>
              <a:srgbClr val="4A4A4A"/>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8BD78FE6-4C02-BB41-8D7C-336A0EE5B8B0}"/>
              </a:ext>
            </a:extLst>
          </p:cNvPr>
          <p:cNvGrpSpPr/>
          <p:nvPr/>
        </p:nvGrpSpPr>
        <p:grpSpPr>
          <a:xfrm>
            <a:off x="923926" y="7625641"/>
            <a:ext cx="765175" cy="768350"/>
            <a:chOff x="923926" y="7373189"/>
            <a:chExt cx="765175" cy="768350"/>
          </a:xfrm>
        </p:grpSpPr>
        <p:sp>
          <p:nvSpPr>
            <p:cNvPr id="17" name="object 10">
              <a:extLst>
                <a:ext uri="{FF2B5EF4-FFF2-40B4-BE49-F238E27FC236}">
                  <a16:creationId xmlns:a16="http://schemas.microsoft.com/office/drawing/2014/main" id="{F3D2ED76-091A-D242-BAD7-49804904AC3E}"/>
                </a:ext>
              </a:extLst>
            </p:cNvPr>
            <p:cNvSpPr/>
            <p:nvPr/>
          </p:nvSpPr>
          <p:spPr>
            <a:xfrm>
              <a:off x="923926" y="7373189"/>
              <a:ext cx="765175" cy="768350"/>
            </a:xfrm>
            <a:custGeom>
              <a:avLst/>
              <a:gdLst/>
              <a:ahLst/>
              <a:cxnLst/>
              <a:rect l="l" t="t" r="r" b="b"/>
              <a:pathLst>
                <a:path w="765175" h="768350">
                  <a:moveTo>
                    <a:pt x="765162" y="384175"/>
                  </a:moveTo>
                  <a:lnTo>
                    <a:pt x="762181" y="432366"/>
                  </a:lnTo>
                  <a:lnTo>
                    <a:pt x="753478" y="478770"/>
                  </a:lnTo>
                  <a:lnTo>
                    <a:pt x="739410" y="523028"/>
                  </a:lnTo>
                  <a:lnTo>
                    <a:pt x="720337" y="564779"/>
                  </a:lnTo>
                  <a:lnTo>
                    <a:pt x="696616" y="603664"/>
                  </a:lnTo>
                  <a:lnTo>
                    <a:pt x="668607" y="639322"/>
                  </a:lnTo>
                  <a:lnTo>
                    <a:pt x="636668" y="671394"/>
                  </a:lnTo>
                  <a:lnTo>
                    <a:pt x="601157" y="699519"/>
                  </a:lnTo>
                  <a:lnTo>
                    <a:pt x="562433" y="723338"/>
                  </a:lnTo>
                  <a:lnTo>
                    <a:pt x="520854" y="742491"/>
                  </a:lnTo>
                  <a:lnTo>
                    <a:pt x="476779" y="756617"/>
                  </a:lnTo>
                  <a:lnTo>
                    <a:pt x="430566" y="765356"/>
                  </a:lnTo>
                  <a:lnTo>
                    <a:pt x="382574" y="768350"/>
                  </a:lnTo>
                  <a:lnTo>
                    <a:pt x="334585" y="765356"/>
                  </a:lnTo>
                  <a:lnTo>
                    <a:pt x="288375" y="756617"/>
                  </a:lnTo>
                  <a:lnTo>
                    <a:pt x="244301" y="742491"/>
                  </a:lnTo>
                  <a:lnTo>
                    <a:pt x="202724" y="723338"/>
                  </a:lnTo>
                  <a:lnTo>
                    <a:pt x="164001" y="699519"/>
                  </a:lnTo>
                  <a:lnTo>
                    <a:pt x="128491" y="671394"/>
                  </a:lnTo>
                  <a:lnTo>
                    <a:pt x="96553" y="639322"/>
                  </a:lnTo>
                  <a:lnTo>
                    <a:pt x="68544" y="603664"/>
                  </a:lnTo>
                  <a:lnTo>
                    <a:pt x="44824" y="564779"/>
                  </a:lnTo>
                  <a:lnTo>
                    <a:pt x="25751" y="523028"/>
                  </a:lnTo>
                  <a:lnTo>
                    <a:pt x="11684" y="478770"/>
                  </a:lnTo>
                  <a:lnTo>
                    <a:pt x="2980" y="432366"/>
                  </a:lnTo>
                  <a:lnTo>
                    <a:pt x="0" y="384175"/>
                  </a:lnTo>
                  <a:lnTo>
                    <a:pt x="2980" y="335983"/>
                  </a:lnTo>
                  <a:lnTo>
                    <a:pt x="11684" y="289579"/>
                  </a:lnTo>
                  <a:lnTo>
                    <a:pt x="25751" y="245321"/>
                  </a:lnTo>
                  <a:lnTo>
                    <a:pt x="44824" y="203570"/>
                  </a:lnTo>
                  <a:lnTo>
                    <a:pt x="68544" y="164685"/>
                  </a:lnTo>
                  <a:lnTo>
                    <a:pt x="96553" y="129027"/>
                  </a:lnTo>
                  <a:lnTo>
                    <a:pt x="128491" y="96955"/>
                  </a:lnTo>
                  <a:lnTo>
                    <a:pt x="164001" y="68830"/>
                  </a:lnTo>
                  <a:lnTo>
                    <a:pt x="202724" y="45011"/>
                  </a:lnTo>
                  <a:lnTo>
                    <a:pt x="244301" y="25858"/>
                  </a:lnTo>
                  <a:lnTo>
                    <a:pt x="288375" y="11732"/>
                  </a:lnTo>
                  <a:lnTo>
                    <a:pt x="334585" y="2993"/>
                  </a:lnTo>
                  <a:lnTo>
                    <a:pt x="382574" y="0"/>
                  </a:lnTo>
                  <a:lnTo>
                    <a:pt x="430566" y="2993"/>
                  </a:lnTo>
                  <a:lnTo>
                    <a:pt x="476779" y="11732"/>
                  </a:lnTo>
                  <a:lnTo>
                    <a:pt x="520854" y="25858"/>
                  </a:lnTo>
                  <a:lnTo>
                    <a:pt x="562433" y="45011"/>
                  </a:lnTo>
                  <a:lnTo>
                    <a:pt x="601157" y="68830"/>
                  </a:lnTo>
                  <a:lnTo>
                    <a:pt x="636668" y="96955"/>
                  </a:lnTo>
                  <a:lnTo>
                    <a:pt x="668607" y="129027"/>
                  </a:lnTo>
                  <a:lnTo>
                    <a:pt x="696616" y="164685"/>
                  </a:lnTo>
                  <a:lnTo>
                    <a:pt x="720337" y="203570"/>
                  </a:lnTo>
                  <a:lnTo>
                    <a:pt x="739410" y="245321"/>
                  </a:lnTo>
                  <a:lnTo>
                    <a:pt x="753478" y="289579"/>
                  </a:lnTo>
                  <a:lnTo>
                    <a:pt x="762181" y="335983"/>
                  </a:lnTo>
                  <a:lnTo>
                    <a:pt x="765162" y="384175"/>
                  </a:lnTo>
                  <a:close/>
                </a:path>
              </a:pathLst>
            </a:custGeom>
            <a:ln w="34925">
              <a:solidFill>
                <a:srgbClr val="0C4A7D"/>
              </a:solidFill>
            </a:ln>
          </p:spPr>
          <p:txBody>
            <a:bodyPr wrap="square" lIns="0" tIns="0" rIns="0" bIns="0" rtlCol="0"/>
            <a:lstStyle/>
            <a:p>
              <a:endParaRPr dirty="0">
                <a:latin typeface="+mj-lt"/>
              </a:endParaRPr>
            </a:p>
          </p:txBody>
        </p:sp>
        <p:sp>
          <p:nvSpPr>
            <p:cNvPr id="18" name="object 11">
              <a:extLst>
                <a:ext uri="{FF2B5EF4-FFF2-40B4-BE49-F238E27FC236}">
                  <a16:creationId xmlns:a16="http://schemas.microsoft.com/office/drawing/2014/main" id="{CCF2797A-B500-174A-B48B-F689C4EF3A1F}"/>
                </a:ext>
              </a:extLst>
            </p:cNvPr>
            <p:cNvSpPr/>
            <p:nvPr/>
          </p:nvSpPr>
          <p:spPr>
            <a:xfrm>
              <a:off x="1123355" y="7577703"/>
              <a:ext cx="340360" cy="372745"/>
            </a:xfrm>
            <a:custGeom>
              <a:avLst/>
              <a:gdLst/>
              <a:ahLst/>
              <a:cxnLst/>
              <a:rect l="l" t="t" r="r" b="b"/>
              <a:pathLst>
                <a:path w="340359" h="372745">
                  <a:moveTo>
                    <a:pt x="34632" y="0"/>
                  </a:moveTo>
                  <a:lnTo>
                    <a:pt x="305257" y="0"/>
                  </a:lnTo>
                  <a:lnTo>
                    <a:pt x="318737" y="2686"/>
                  </a:lnTo>
                  <a:lnTo>
                    <a:pt x="329745" y="10010"/>
                  </a:lnTo>
                  <a:lnTo>
                    <a:pt x="337168" y="20874"/>
                  </a:lnTo>
                  <a:lnTo>
                    <a:pt x="339890" y="34175"/>
                  </a:lnTo>
                  <a:lnTo>
                    <a:pt x="339890" y="259130"/>
                  </a:lnTo>
                  <a:lnTo>
                    <a:pt x="337168" y="272432"/>
                  </a:lnTo>
                  <a:lnTo>
                    <a:pt x="329745" y="283295"/>
                  </a:lnTo>
                  <a:lnTo>
                    <a:pt x="318737" y="290620"/>
                  </a:lnTo>
                  <a:lnTo>
                    <a:pt x="305257" y="293306"/>
                  </a:lnTo>
                  <a:lnTo>
                    <a:pt x="283565" y="293306"/>
                  </a:lnTo>
                  <a:lnTo>
                    <a:pt x="283565" y="372287"/>
                  </a:lnTo>
                  <a:lnTo>
                    <a:pt x="203530" y="293306"/>
                  </a:lnTo>
                  <a:lnTo>
                    <a:pt x="34632" y="293306"/>
                  </a:lnTo>
                  <a:lnTo>
                    <a:pt x="21152" y="290620"/>
                  </a:lnTo>
                  <a:lnTo>
                    <a:pt x="10144" y="283295"/>
                  </a:lnTo>
                  <a:lnTo>
                    <a:pt x="2721" y="272432"/>
                  </a:lnTo>
                  <a:lnTo>
                    <a:pt x="0" y="259130"/>
                  </a:lnTo>
                  <a:lnTo>
                    <a:pt x="0" y="34175"/>
                  </a:lnTo>
                  <a:lnTo>
                    <a:pt x="2721" y="20874"/>
                  </a:lnTo>
                  <a:lnTo>
                    <a:pt x="10144" y="10010"/>
                  </a:lnTo>
                  <a:lnTo>
                    <a:pt x="21152" y="2686"/>
                  </a:lnTo>
                  <a:lnTo>
                    <a:pt x="34632" y="0"/>
                  </a:lnTo>
                  <a:close/>
                </a:path>
              </a:pathLst>
            </a:custGeom>
            <a:ln w="34925">
              <a:solidFill>
                <a:srgbClr val="FCB619"/>
              </a:solidFill>
            </a:ln>
          </p:spPr>
          <p:txBody>
            <a:bodyPr wrap="square" lIns="0" tIns="0" rIns="0" bIns="0" rtlCol="0"/>
            <a:lstStyle/>
            <a:p>
              <a:endParaRPr dirty="0">
                <a:latin typeface="+mj-lt"/>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521200" cy="9753600"/>
          </a:xfrm>
          <a:custGeom>
            <a:avLst/>
            <a:gdLst/>
            <a:ahLst/>
            <a:cxnLst/>
            <a:rect l="l" t="t" r="r" b="b"/>
            <a:pathLst>
              <a:path w="4521200" h="9753600">
                <a:moveTo>
                  <a:pt x="0" y="9753600"/>
                </a:moveTo>
                <a:lnTo>
                  <a:pt x="4521200" y="9753600"/>
                </a:lnTo>
                <a:lnTo>
                  <a:pt x="4521200" y="0"/>
                </a:lnTo>
                <a:lnTo>
                  <a:pt x="0" y="0"/>
                </a:lnTo>
                <a:lnTo>
                  <a:pt x="0" y="9753600"/>
                </a:lnTo>
                <a:close/>
              </a:path>
            </a:pathLst>
          </a:custGeom>
          <a:solidFill>
            <a:srgbClr val="0E497B"/>
          </a:solidFill>
        </p:spPr>
        <p:txBody>
          <a:bodyPr wrap="square" lIns="0" tIns="0" rIns="0" bIns="0" rtlCol="0"/>
          <a:lstStyle/>
          <a:p>
            <a:endParaRPr dirty="0">
              <a:latin typeface="Calibri" panose="020F0502020204030204" pitchFamily="34" charset="0"/>
              <a:cs typeface="Calibri" panose="020F0502020204030204" pitchFamily="34" charset="0"/>
            </a:endParaRPr>
          </a:p>
        </p:txBody>
      </p:sp>
      <p:sp>
        <p:nvSpPr>
          <p:cNvPr id="4" name="object 4"/>
          <p:cNvSpPr/>
          <p:nvPr/>
        </p:nvSpPr>
        <p:spPr>
          <a:xfrm>
            <a:off x="4394200" y="0"/>
            <a:ext cx="8610600" cy="9753600"/>
          </a:xfrm>
          <a:prstGeom prst="rect">
            <a:avLst/>
          </a:prstGeom>
          <a:blipFill>
            <a:blip r:embed="rId3"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 name="object 5"/>
          <p:cNvSpPr txBox="1">
            <a:spLocks noGrp="1"/>
          </p:cNvSpPr>
          <p:nvPr>
            <p:ph type="title"/>
          </p:nvPr>
        </p:nvSpPr>
        <p:spPr>
          <a:xfrm>
            <a:off x="888999" y="642615"/>
            <a:ext cx="2891155" cy="2475037"/>
          </a:xfrm>
          <a:prstGeom prst="rect">
            <a:avLst/>
          </a:prstGeom>
        </p:spPr>
        <p:txBody>
          <a:bodyPr vert="horz" wrap="square" lIns="0" tIns="12700" rIns="0" bIns="0" rtlCol="0">
            <a:spAutoFit/>
          </a:bodyPr>
          <a:lstStyle/>
          <a:p>
            <a:r>
              <a:rPr lang="en-US" sz="4000" dirty="0">
                <a:latin typeface="Segoe UI" panose="020B0502040204020203" pitchFamily="34" charset="0"/>
              </a:rPr>
              <a:t>D</a:t>
            </a:r>
            <a:r>
              <a:rPr lang="en-US" sz="4000" dirty="0">
                <a:effectLst/>
                <a:latin typeface="Segoe UI" panose="020B0502040204020203" pitchFamily="34" charset="0"/>
              </a:rPr>
              <a:t>evelop a savings and investment plan</a:t>
            </a:r>
          </a:p>
        </p:txBody>
      </p:sp>
      <p:pic>
        <p:nvPicPr>
          <p:cNvPr id="9" name="Picture 8">
            <a:extLst>
              <a:ext uri="{FF2B5EF4-FFF2-40B4-BE49-F238E27FC236}">
                <a16:creationId xmlns:a16="http://schemas.microsoft.com/office/drawing/2014/main" id="{259FC7F1-3DA3-3F48-8930-D65718AE4BBC}"/>
              </a:ext>
            </a:extLst>
          </p:cNvPr>
          <p:cNvPicPr>
            <a:picLocks noChangeAspect="1"/>
          </p:cNvPicPr>
          <p:nvPr/>
        </p:nvPicPr>
        <p:blipFill>
          <a:blip r:embed="rId4">
            <a:alphaModFix amt="30000"/>
          </a:blip>
          <a:stretch>
            <a:fillRect/>
          </a:stretch>
        </p:blipFill>
        <p:spPr>
          <a:xfrm>
            <a:off x="835977" y="7391400"/>
            <a:ext cx="1498600" cy="1612900"/>
          </a:xfrm>
          <a:prstGeom prst="rect">
            <a:avLst/>
          </a:prstGeom>
        </p:spPr>
      </p:pic>
      <p:sp>
        <p:nvSpPr>
          <p:cNvPr id="3" name="object 2">
            <a:extLst>
              <a:ext uri="{FF2B5EF4-FFF2-40B4-BE49-F238E27FC236}">
                <a16:creationId xmlns:a16="http://schemas.microsoft.com/office/drawing/2014/main" id="{45E4E02E-F556-B4F0-2CA3-89BCEFFB34FE}"/>
              </a:ext>
            </a:extLst>
          </p:cNvPr>
          <p:cNvSpPr txBox="1"/>
          <p:nvPr/>
        </p:nvSpPr>
        <p:spPr>
          <a:xfrm>
            <a:off x="12204700" y="9173781"/>
            <a:ext cx="317500" cy="182101"/>
          </a:xfrm>
          <a:prstGeom prst="rect">
            <a:avLst/>
          </a:prstGeom>
        </p:spPr>
        <p:txBody>
          <a:bodyPr vert="horz" wrap="square" lIns="0" tIns="12700" rIns="0" bIns="0" rtlCol="0">
            <a:spAutoFit/>
          </a:bodyPr>
          <a:lstStyle/>
          <a:p>
            <a:pPr marL="25400">
              <a:lnSpc>
                <a:spcPct val="100000"/>
              </a:lnSpc>
              <a:spcBef>
                <a:spcPts val="140"/>
              </a:spcBef>
            </a:pPr>
            <a:fld id="{81D60167-4931-47E6-BA6A-407CBD079E47}" type="slidenum">
              <a:rPr lang="en-US" sz="1100" smtClean="0">
                <a:solidFill>
                  <a:srgbClr val="002B49"/>
                </a:solidFill>
                <a:latin typeface="Calibri" panose="020F0502020204030204" pitchFamily="34" charset="0"/>
                <a:cs typeface="Calibri" panose="020F0502020204030204" pitchFamily="34" charset="0"/>
              </a:rPr>
              <a:pPr marL="25400">
                <a:lnSpc>
                  <a:spcPct val="100000"/>
                </a:lnSpc>
                <a:spcBef>
                  <a:spcPts val="140"/>
                </a:spcBef>
              </a:pPr>
              <a:t>15</a:t>
            </a:fld>
            <a:endParaRPr lang="en-US" sz="1100" dirty="0">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604515"/>
            <a:ext cx="8348980" cy="628377"/>
          </a:xfrm>
          <a:prstGeom prst="rect">
            <a:avLst/>
          </a:prstGeom>
        </p:spPr>
        <p:txBody>
          <a:bodyPr vert="horz" wrap="square" lIns="0" tIns="12700" rIns="0" bIns="0" rtlCol="0">
            <a:spAutoFit/>
          </a:bodyPr>
          <a:lstStyle/>
          <a:p>
            <a:pPr marL="12700">
              <a:lnSpc>
                <a:spcPct val="100000"/>
              </a:lnSpc>
              <a:spcBef>
                <a:spcPts val="100"/>
              </a:spcBef>
            </a:pPr>
            <a:r>
              <a:rPr lang="en-US" sz="4000" spc="-65" dirty="0">
                <a:solidFill>
                  <a:schemeClr val="tx1">
                    <a:lumMod val="75000"/>
                    <a:lumOff val="25000"/>
                  </a:schemeClr>
                </a:solidFill>
                <a:latin typeface="Calibri" panose="020F0502020204030204" pitchFamily="34" charset="0"/>
                <a:cs typeface="Calibri" panose="020F0502020204030204" pitchFamily="34" charset="0"/>
              </a:rPr>
              <a:t>How Much Should I Save Each Month?</a:t>
            </a:r>
            <a:endParaRPr sz="4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object 3"/>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 name="object 4"/>
          <p:cNvSpPr txBox="1"/>
          <p:nvPr/>
        </p:nvSpPr>
        <p:spPr>
          <a:xfrm>
            <a:off x="5361334" y="3660772"/>
            <a:ext cx="438784" cy="1000760"/>
          </a:xfrm>
          <a:prstGeom prst="rect">
            <a:avLst/>
          </a:prstGeom>
        </p:spPr>
        <p:txBody>
          <a:bodyPr vert="horz" wrap="square" lIns="0" tIns="12700" rIns="0" bIns="0" rtlCol="0">
            <a:spAutoFit/>
          </a:bodyPr>
          <a:lstStyle/>
          <a:p>
            <a:pPr marL="12700">
              <a:lnSpc>
                <a:spcPct val="100000"/>
              </a:lnSpc>
              <a:spcBef>
                <a:spcPts val="100"/>
              </a:spcBef>
            </a:pPr>
            <a:r>
              <a:rPr sz="6400" dirty="0">
                <a:solidFill>
                  <a:srgbClr val="0E497B"/>
                </a:solidFill>
                <a:latin typeface="Calibri" panose="020F0502020204030204" pitchFamily="34" charset="0"/>
                <a:cs typeface="Calibri" panose="020F0502020204030204" pitchFamily="34" charset="0"/>
              </a:rPr>
              <a:t>=</a:t>
            </a:r>
            <a:endParaRPr sz="6400">
              <a:latin typeface="Calibri" panose="020F0502020204030204" pitchFamily="34" charset="0"/>
              <a:cs typeface="Calibri" panose="020F0502020204030204" pitchFamily="34" charset="0"/>
            </a:endParaRPr>
          </a:p>
        </p:txBody>
      </p:sp>
      <p:sp>
        <p:nvSpPr>
          <p:cNvPr id="5" name="object 5"/>
          <p:cNvSpPr/>
          <p:nvPr/>
        </p:nvSpPr>
        <p:spPr>
          <a:xfrm>
            <a:off x="3894725" y="3635379"/>
            <a:ext cx="489584" cy="0"/>
          </a:xfrm>
          <a:custGeom>
            <a:avLst/>
            <a:gdLst/>
            <a:ahLst/>
            <a:cxnLst/>
            <a:rect l="l" t="t" r="r" b="b"/>
            <a:pathLst>
              <a:path w="489585">
                <a:moveTo>
                  <a:pt x="489331" y="0"/>
                </a:moveTo>
                <a:lnTo>
                  <a:pt x="0" y="0"/>
                </a:lnTo>
              </a:path>
            </a:pathLst>
          </a:custGeom>
          <a:ln w="31813">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6"/>
          <p:cNvSpPr/>
          <p:nvPr/>
        </p:nvSpPr>
        <p:spPr>
          <a:xfrm>
            <a:off x="3465452" y="3634488"/>
            <a:ext cx="1348105" cy="1278255"/>
          </a:xfrm>
          <a:custGeom>
            <a:avLst/>
            <a:gdLst/>
            <a:ahLst/>
            <a:cxnLst/>
            <a:rect l="l" t="t" r="r" b="b"/>
            <a:pathLst>
              <a:path w="1348104" h="1278254">
                <a:moveTo>
                  <a:pt x="233781" y="0"/>
                </a:moveTo>
                <a:lnTo>
                  <a:pt x="39065" y="0"/>
                </a:lnTo>
                <a:lnTo>
                  <a:pt x="23895" y="3082"/>
                </a:lnTo>
                <a:lnTo>
                  <a:pt x="11474" y="11476"/>
                </a:lnTo>
                <a:lnTo>
                  <a:pt x="3082" y="23901"/>
                </a:lnTo>
                <a:lnTo>
                  <a:pt x="0" y="39077"/>
                </a:lnTo>
                <a:lnTo>
                  <a:pt x="0" y="1239088"/>
                </a:lnTo>
                <a:lnTo>
                  <a:pt x="3082" y="1254259"/>
                </a:lnTo>
                <a:lnTo>
                  <a:pt x="11474" y="1266685"/>
                </a:lnTo>
                <a:lnTo>
                  <a:pt x="23895" y="1275081"/>
                </a:lnTo>
                <a:lnTo>
                  <a:pt x="39065" y="1278166"/>
                </a:lnTo>
                <a:lnTo>
                  <a:pt x="1308811" y="1278166"/>
                </a:lnTo>
                <a:lnTo>
                  <a:pt x="1323973" y="1275081"/>
                </a:lnTo>
                <a:lnTo>
                  <a:pt x="1336390" y="1266685"/>
                </a:lnTo>
                <a:lnTo>
                  <a:pt x="1344781" y="1254259"/>
                </a:lnTo>
                <a:lnTo>
                  <a:pt x="1347863" y="1239088"/>
                </a:lnTo>
                <a:lnTo>
                  <a:pt x="1347863" y="39077"/>
                </a:lnTo>
                <a:lnTo>
                  <a:pt x="1344781" y="23901"/>
                </a:lnTo>
                <a:lnTo>
                  <a:pt x="1336390" y="11476"/>
                </a:lnTo>
                <a:lnTo>
                  <a:pt x="1323973" y="3082"/>
                </a:lnTo>
                <a:lnTo>
                  <a:pt x="1308811" y="0"/>
                </a:lnTo>
                <a:lnTo>
                  <a:pt x="1114094" y="0"/>
                </a:lnTo>
              </a:path>
            </a:pathLst>
          </a:custGeom>
          <a:ln w="31750">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7"/>
          <p:cNvSpPr/>
          <p:nvPr/>
        </p:nvSpPr>
        <p:spPr>
          <a:xfrm>
            <a:off x="3923182" y="4317137"/>
            <a:ext cx="159308" cy="159308"/>
          </a:xfrm>
          <a:prstGeom prst="rect">
            <a:avLst/>
          </a:prstGeom>
          <a:blipFill>
            <a:blip r:embed="rId3"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p:cNvSpPr/>
          <p:nvPr/>
        </p:nvSpPr>
        <p:spPr>
          <a:xfrm>
            <a:off x="3650096" y="4317137"/>
            <a:ext cx="159296" cy="159308"/>
          </a:xfrm>
          <a:prstGeom prst="rect">
            <a:avLst/>
          </a:prstGeom>
          <a:blipFill>
            <a:blip r:embed="rId4"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 name="object 9"/>
          <p:cNvSpPr/>
          <p:nvPr/>
        </p:nvSpPr>
        <p:spPr>
          <a:xfrm>
            <a:off x="4196293" y="4317137"/>
            <a:ext cx="159296" cy="159308"/>
          </a:xfrm>
          <a:prstGeom prst="rect">
            <a:avLst/>
          </a:prstGeom>
          <a:blipFill>
            <a:blip r:embed="rId4"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 name="object 10"/>
          <p:cNvSpPr/>
          <p:nvPr/>
        </p:nvSpPr>
        <p:spPr>
          <a:xfrm>
            <a:off x="4469378" y="4317137"/>
            <a:ext cx="159308" cy="159308"/>
          </a:xfrm>
          <a:prstGeom prst="rect">
            <a:avLst/>
          </a:prstGeom>
          <a:blipFill>
            <a:blip r:embed="rId5"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 name="object 11"/>
          <p:cNvSpPr/>
          <p:nvPr/>
        </p:nvSpPr>
        <p:spPr>
          <a:xfrm>
            <a:off x="3923182" y="4590605"/>
            <a:ext cx="159308" cy="159308"/>
          </a:xfrm>
          <a:prstGeom prst="rect">
            <a:avLst/>
          </a:prstGeom>
          <a:blipFill>
            <a:blip r:embed="rId6"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12"/>
          <p:cNvSpPr/>
          <p:nvPr/>
        </p:nvSpPr>
        <p:spPr>
          <a:xfrm>
            <a:off x="3650096" y="4590605"/>
            <a:ext cx="159296" cy="159308"/>
          </a:xfrm>
          <a:prstGeom prst="rect">
            <a:avLst/>
          </a:prstGeom>
          <a:blipFill>
            <a:blip r:embed="rId7"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object 13"/>
          <p:cNvSpPr/>
          <p:nvPr/>
        </p:nvSpPr>
        <p:spPr>
          <a:xfrm>
            <a:off x="4196293" y="4590605"/>
            <a:ext cx="159296" cy="159308"/>
          </a:xfrm>
          <a:prstGeom prst="rect">
            <a:avLst/>
          </a:prstGeom>
          <a:blipFill>
            <a:blip r:embed="rId7"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4" name="object 14"/>
          <p:cNvSpPr/>
          <p:nvPr/>
        </p:nvSpPr>
        <p:spPr>
          <a:xfrm>
            <a:off x="3923182" y="4043669"/>
            <a:ext cx="159308" cy="159308"/>
          </a:xfrm>
          <a:prstGeom prst="rect">
            <a:avLst/>
          </a:prstGeom>
          <a:blipFill>
            <a:blip r:embed="rId8"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15"/>
          <p:cNvSpPr/>
          <p:nvPr/>
        </p:nvSpPr>
        <p:spPr>
          <a:xfrm>
            <a:off x="4196293" y="4043669"/>
            <a:ext cx="159296" cy="159308"/>
          </a:xfrm>
          <a:prstGeom prst="rect">
            <a:avLst/>
          </a:prstGeom>
          <a:blipFill>
            <a:blip r:embed="rId9"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6" name="object 16"/>
          <p:cNvSpPr/>
          <p:nvPr/>
        </p:nvSpPr>
        <p:spPr>
          <a:xfrm>
            <a:off x="4469378" y="4043669"/>
            <a:ext cx="159308" cy="159308"/>
          </a:xfrm>
          <a:prstGeom prst="rect">
            <a:avLst/>
          </a:prstGeom>
          <a:blipFill>
            <a:blip r:embed="rId10"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7" name="object 17"/>
          <p:cNvSpPr/>
          <p:nvPr/>
        </p:nvSpPr>
        <p:spPr>
          <a:xfrm>
            <a:off x="3465457" y="3891118"/>
            <a:ext cx="1348105" cy="0"/>
          </a:xfrm>
          <a:custGeom>
            <a:avLst/>
            <a:gdLst/>
            <a:ahLst/>
            <a:cxnLst/>
            <a:rect l="l" t="t" r="r" b="b"/>
            <a:pathLst>
              <a:path w="1348104">
                <a:moveTo>
                  <a:pt x="0" y="0"/>
                </a:moveTo>
                <a:lnTo>
                  <a:pt x="1347863" y="0"/>
                </a:lnTo>
              </a:path>
            </a:pathLst>
          </a:custGeom>
          <a:ln w="31750">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8" name="object 18"/>
          <p:cNvSpPr/>
          <p:nvPr/>
        </p:nvSpPr>
        <p:spPr>
          <a:xfrm>
            <a:off x="3683364" y="3495818"/>
            <a:ext cx="230504" cy="249123"/>
          </a:xfrm>
          <a:prstGeom prst="rect">
            <a:avLst/>
          </a:prstGeom>
          <a:blipFill>
            <a:blip r:embed="rId11"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9" name="object 19"/>
          <p:cNvSpPr/>
          <p:nvPr/>
        </p:nvSpPr>
        <p:spPr>
          <a:xfrm>
            <a:off x="4364909" y="3495818"/>
            <a:ext cx="230505" cy="249123"/>
          </a:xfrm>
          <a:prstGeom prst="rect">
            <a:avLst/>
          </a:prstGeom>
          <a:blipFill>
            <a:blip r:embed="rId12"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0" name="object 20"/>
          <p:cNvSpPr/>
          <p:nvPr/>
        </p:nvSpPr>
        <p:spPr>
          <a:xfrm>
            <a:off x="6353206" y="2895600"/>
            <a:ext cx="2716428" cy="2720181"/>
          </a:xfrm>
          <a:prstGeom prst="rect">
            <a:avLst/>
          </a:prstGeom>
          <a:blipFill>
            <a:blip r:embed="rId13"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1" name="object 21"/>
          <p:cNvSpPr txBox="1"/>
          <p:nvPr/>
        </p:nvSpPr>
        <p:spPr>
          <a:xfrm>
            <a:off x="7068024" y="3948982"/>
            <a:ext cx="1728470" cy="927818"/>
          </a:xfrm>
          <a:prstGeom prst="rect">
            <a:avLst/>
          </a:prstGeom>
        </p:spPr>
        <p:txBody>
          <a:bodyPr vert="horz" wrap="square" lIns="0" tIns="17145" rIns="0" bIns="0" rtlCol="0">
            <a:spAutoFit/>
          </a:bodyPr>
          <a:lstStyle/>
          <a:p>
            <a:pPr marL="12700">
              <a:lnSpc>
                <a:spcPts val="3500"/>
              </a:lnSpc>
              <a:spcBef>
                <a:spcPts val="135"/>
              </a:spcBef>
            </a:pPr>
            <a:r>
              <a:rPr sz="6600" b="1" spc="-20" dirty="0">
                <a:solidFill>
                  <a:srgbClr val="0C4A7B"/>
                </a:solidFill>
                <a:latin typeface="Calibri" panose="020F0502020204030204" pitchFamily="34" charset="0"/>
                <a:cs typeface="Calibri" panose="020F0502020204030204" pitchFamily="34" charset="0"/>
              </a:rPr>
              <a:t>2</a:t>
            </a:r>
            <a:r>
              <a:rPr sz="6600" b="1" spc="25" dirty="0">
                <a:solidFill>
                  <a:srgbClr val="0C4A7B"/>
                </a:solidFill>
                <a:latin typeface="Calibri" panose="020F0502020204030204" pitchFamily="34" charset="0"/>
                <a:cs typeface="Calibri" panose="020F0502020204030204" pitchFamily="34" charset="0"/>
              </a:rPr>
              <a:t>0%</a:t>
            </a:r>
            <a:br>
              <a:rPr lang="en-US" sz="6600" spc="25" dirty="0">
                <a:solidFill>
                  <a:srgbClr val="0C4A7B"/>
                </a:solidFill>
                <a:latin typeface="Calibri" panose="020F0502020204030204" pitchFamily="34" charset="0"/>
                <a:cs typeface="Calibri" panose="020F0502020204030204" pitchFamily="34" charset="0"/>
              </a:rPr>
            </a:br>
            <a:r>
              <a:rPr lang="en-US" sz="3200" spc="25" dirty="0">
                <a:solidFill>
                  <a:srgbClr val="0C4A7B"/>
                </a:solidFill>
                <a:latin typeface="Calibri" panose="020F0502020204030204" pitchFamily="34" charset="0"/>
                <a:cs typeface="Calibri" panose="020F0502020204030204" pitchFamily="34" charset="0"/>
              </a:rPr>
              <a:t>or more</a:t>
            </a:r>
            <a:endParaRPr sz="3200" dirty="0">
              <a:latin typeface="Calibri" panose="020F0502020204030204" pitchFamily="34" charset="0"/>
              <a:cs typeface="Calibri" panose="020F0502020204030204" pitchFamily="34" charset="0"/>
            </a:endParaRPr>
          </a:p>
        </p:txBody>
      </p:sp>
      <p:sp>
        <p:nvSpPr>
          <p:cNvPr id="24" name="object 59">
            <a:extLst>
              <a:ext uri="{FF2B5EF4-FFF2-40B4-BE49-F238E27FC236}">
                <a16:creationId xmlns:a16="http://schemas.microsoft.com/office/drawing/2014/main" id="{EC1D0D4F-F58F-7C47-846F-D21D3BF75971}"/>
              </a:ext>
            </a:extLst>
          </p:cNvPr>
          <p:cNvSpPr txBox="1"/>
          <p:nvPr/>
        </p:nvSpPr>
        <p:spPr>
          <a:xfrm>
            <a:off x="1984353" y="7775227"/>
            <a:ext cx="9363710" cy="474489"/>
          </a:xfrm>
          <a:prstGeom prst="rect">
            <a:avLst/>
          </a:prstGeom>
        </p:spPr>
        <p:txBody>
          <a:bodyPr vert="horz" wrap="square" lIns="0" tIns="12700" rIns="0" bIns="0" rtlCol="0">
            <a:spAutoFit/>
          </a:bodyPr>
          <a:lstStyle/>
          <a:p>
            <a:pPr marL="12700">
              <a:lnSpc>
                <a:spcPct val="100000"/>
              </a:lnSpc>
              <a:spcBef>
                <a:spcPts val="100"/>
              </a:spcBef>
            </a:pPr>
            <a:r>
              <a:rPr lang="en-US" sz="3000" dirty="0">
                <a:solidFill>
                  <a:srgbClr val="0C4A7D"/>
                </a:solidFill>
                <a:cs typeface="Guardian Sans Regular"/>
              </a:rPr>
              <a:t>Write your goals down -- and be specific!</a:t>
            </a:r>
          </a:p>
        </p:txBody>
      </p:sp>
      <p:sp>
        <p:nvSpPr>
          <p:cNvPr id="25" name="object 50">
            <a:extLst>
              <a:ext uri="{FF2B5EF4-FFF2-40B4-BE49-F238E27FC236}">
                <a16:creationId xmlns:a16="http://schemas.microsoft.com/office/drawing/2014/main" id="{2789A52C-76F3-6B4C-8A8D-39E1249DFC87}"/>
              </a:ext>
            </a:extLst>
          </p:cNvPr>
          <p:cNvSpPr/>
          <p:nvPr/>
        </p:nvSpPr>
        <p:spPr>
          <a:xfrm>
            <a:off x="914400" y="7391400"/>
            <a:ext cx="11201400" cy="0"/>
          </a:xfrm>
          <a:custGeom>
            <a:avLst/>
            <a:gdLst/>
            <a:ahLst/>
            <a:cxnLst/>
            <a:rect l="l" t="t" r="r" b="b"/>
            <a:pathLst>
              <a:path w="11201400">
                <a:moveTo>
                  <a:pt x="0" y="0"/>
                </a:moveTo>
                <a:lnTo>
                  <a:pt x="11201400" y="0"/>
                </a:lnTo>
              </a:path>
            </a:pathLst>
          </a:custGeom>
          <a:ln w="12700">
            <a:solidFill>
              <a:srgbClr val="4A4A4A"/>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grpSp>
        <p:nvGrpSpPr>
          <p:cNvPr id="26" name="Group 25">
            <a:extLst>
              <a:ext uri="{FF2B5EF4-FFF2-40B4-BE49-F238E27FC236}">
                <a16:creationId xmlns:a16="http://schemas.microsoft.com/office/drawing/2014/main" id="{0A967F1F-3C89-D64A-BDBE-0BCB9D19AB4F}"/>
              </a:ext>
            </a:extLst>
          </p:cNvPr>
          <p:cNvGrpSpPr/>
          <p:nvPr/>
        </p:nvGrpSpPr>
        <p:grpSpPr>
          <a:xfrm>
            <a:off x="923926" y="7625641"/>
            <a:ext cx="765175" cy="768350"/>
            <a:chOff x="923926" y="7373189"/>
            <a:chExt cx="765175" cy="768350"/>
          </a:xfrm>
        </p:grpSpPr>
        <p:sp>
          <p:nvSpPr>
            <p:cNvPr id="27" name="object 10">
              <a:extLst>
                <a:ext uri="{FF2B5EF4-FFF2-40B4-BE49-F238E27FC236}">
                  <a16:creationId xmlns:a16="http://schemas.microsoft.com/office/drawing/2014/main" id="{217E5093-B27B-894C-B383-396AEAF085F9}"/>
                </a:ext>
              </a:extLst>
            </p:cNvPr>
            <p:cNvSpPr/>
            <p:nvPr/>
          </p:nvSpPr>
          <p:spPr>
            <a:xfrm>
              <a:off x="923926" y="7373189"/>
              <a:ext cx="765175" cy="768350"/>
            </a:xfrm>
            <a:custGeom>
              <a:avLst/>
              <a:gdLst/>
              <a:ahLst/>
              <a:cxnLst/>
              <a:rect l="l" t="t" r="r" b="b"/>
              <a:pathLst>
                <a:path w="765175" h="768350">
                  <a:moveTo>
                    <a:pt x="765162" y="384175"/>
                  </a:moveTo>
                  <a:lnTo>
                    <a:pt x="762181" y="432366"/>
                  </a:lnTo>
                  <a:lnTo>
                    <a:pt x="753478" y="478770"/>
                  </a:lnTo>
                  <a:lnTo>
                    <a:pt x="739410" y="523028"/>
                  </a:lnTo>
                  <a:lnTo>
                    <a:pt x="720337" y="564779"/>
                  </a:lnTo>
                  <a:lnTo>
                    <a:pt x="696616" y="603664"/>
                  </a:lnTo>
                  <a:lnTo>
                    <a:pt x="668607" y="639322"/>
                  </a:lnTo>
                  <a:lnTo>
                    <a:pt x="636668" y="671394"/>
                  </a:lnTo>
                  <a:lnTo>
                    <a:pt x="601157" y="699519"/>
                  </a:lnTo>
                  <a:lnTo>
                    <a:pt x="562433" y="723338"/>
                  </a:lnTo>
                  <a:lnTo>
                    <a:pt x="520854" y="742491"/>
                  </a:lnTo>
                  <a:lnTo>
                    <a:pt x="476779" y="756617"/>
                  </a:lnTo>
                  <a:lnTo>
                    <a:pt x="430566" y="765356"/>
                  </a:lnTo>
                  <a:lnTo>
                    <a:pt x="382574" y="768350"/>
                  </a:lnTo>
                  <a:lnTo>
                    <a:pt x="334585" y="765356"/>
                  </a:lnTo>
                  <a:lnTo>
                    <a:pt x="288375" y="756617"/>
                  </a:lnTo>
                  <a:lnTo>
                    <a:pt x="244301" y="742491"/>
                  </a:lnTo>
                  <a:lnTo>
                    <a:pt x="202724" y="723338"/>
                  </a:lnTo>
                  <a:lnTo>
                    <a:pt x="164001" y="699519"/>
                  </a:lnTo>
                  <a:lnTo>
                    <a:pt x="128491" y="671394"/>
                  </a:lnTo>
                  <a:lnTo>
                    <a:pt x="96553" y="639322"/>
                  </a:lnTo>
                  <a:lnTo>
                    <a:pt x="68544" y="603664"/>
                  </a:lnTo>
                  <a:lnTo>
                    <a:pt x="44824" y="564779"/>
                  </a:lnTo>
                  <a:lnTo>
                    <a:pt x="25751" y="523028"/>
                  </a:lnTo>
                  <a:lnTo>
                    <a:pt x="11684" y="478770"/>
                  </a:lnTo>
                  <a:lnTo>
                    <a:pt x="2980" y="432366"/>
                  </a:lnTo>
                  <a:lnTo>
                    <a:pt x="0" y="384175"/>
                  </a:lnTo>
                  <a:lnTo>
                    <a:pt x="2980" y="335983"/>
                  </a:lnTo>
                  <a:lnTo>
                    <a:pt x="11684" y="289579"/>
                  </a:lnTo>
                  <a:lnTo>
                    <a:pt x="25751" y="245321"/>
                  </a:lnTo>
                  <a:lnTo>
                    <a:pt x="44824" y="203570"/>
                  </a:lnTo>
                  <a:lnTo>
                    <a:pt x="68544" y="164685"/>
                  </a:lnTo>
                  <a:lnTo>
                    <a:pt x="96553" y="129027"/>
                  </a:lnTo>
                  <a:lnTo>
                    <a:pt x="128491" y="96955"/>
                  </a:lnTo>
                  <a:lnTo>
                    <a:pt x="164001" y="68830"/>
                  </a:lnTo>
                  <a:lnTo>
                    <a:pt x="202724" y="45011"/>
                  </a:lnTo>
                  <a:lnTo>
                    <a:pt x="244301" y="25858"/>
                  </a:lnTo>
                  <a:lnTo>
                    <a:pt x="288375" y="11732"/>
                  </a:lnTo>
                  <a:lnTo>
                    <a:pt x="334585" y="2993"/>
                  </a:lnTo>
                  <a:lnTo>
                    <a:pt x="382574" y="0"/>
                  </a:lnTo>
                  <a:lnTo>
                    <a:pt x="430566" y="2993"/>
                  </a:lnTo>
                  <a:lnTo>
                    <a:pt x="476779" y="11732"/>
                  </a:lnTo>
                  <a:lnTo>
                    <a:pt x="520854" y="25858"/>
                  </a:lnTo>
                  <a:lnTo>
                    <a:pt x="562433" y="45011"/>
                  </a:lnTo>
                  <a:lnTo>
                    <a:pt x="601157" y="68830"/>
                  </a:lnTo>
                  <a:lnTo>
                    <a:pt x="636668" y="96955"/>
                  </a:lnTo>
                  <a:lnTo>
                    <a:pt x="668607" y="129027"/>
                  </a:lnTo>
                  <a:lnTo>
                    <a:pt x="696616" y="164685"/>
                  </a:lnTo>
                  <a:lnTo>
                    <a:pt x="720337" y="203570"/>
                  </a:lnTo>
                  <a:lnTo>
                    <a:pt x="739410" y="245321"/>
                  </a:lnTo>
                  <a:lnTo>
                    <a:pt x="753478" y="289579"/>
                  </a:lnTo>
                  <a:lnTo>
                    <a:pt x="762181" y="335983"/>
                  </a:lnTo>
                  <a:lnTo>
                    <a:pt x="765162" y="384175"/>
                  </a:lnTo>
                  <a:close/>
                </a:path>
              </a:pathLst>
            </a:custGeom>
            <a:ln w="34925">
              <a:solidFill>
                <a:srgbClr val="0C4A7D"/>
              </a:solidFill>
            </a:ln>
          </p:spPr>
          <p:txBody>
            <a:bodyPr wrap="square" lIns="0" tIns="0" rIns="0" bIns="0" rtlCol="0"/>
            <a:lstStyle/>
            <a:p>
              <a:endParaRPr dirty="0">
                <a:latin typeface="+mj-lt"/>
              </a:endParaRPr>
            </a:p>
          </p:txBody>
        </p:sp>
        <p:sp>
          <p:nvSpPr>
            <p:cNvPr id="28" name="object 11">
              <a:extLst>
                <a:ext uri="{FF2B5EF4-FFF2-40B4-BE49-F238E27FC236}">
                  <a16:creationId xmlns:a16="http://schemas.microsoft.com/office/drawing/2014/main" id="{1BF59E6A-642A-394D-B047-3356EAE3BBFD}"/>
                </a:ext>
              </a:extLst>
            </p:cNvPr>
            <p:cNvSpPr/>
            <p:nvPr/>
          </p:nvSpPr>
          <p:spPr>
            <a:xfrm>
              <a:off x="1123355" y="7577703"/>
              <a:ext cx="340360" cy="372745"/>
            </a:xfrm>
            <a:custGeom>
              <a:avLst/>
              <a:gdLst/>
              <a:ahLst/>
              <a:cxnLst/>
              <a:rect l="l" t="t" r="r" b="b"/>
              <a:pathLst>
                <a:path w="340359" h="372745">
                  <a:moveTo>
                    <a:pt x="34632" y="0"/>
                  </a:moveTo>
                  <a:lnTo>
                    <a:pt x="305257" y="0"/>
                  </a:lnTo>
                  <a:lnTo>
                    <a:pt x="318737" y="2686"/>
                  </a:lnTo>
                  <a:lnTo>
                    <a:pt x="329745" y="10010"/>
                  </a:lnTo>
                  <a:lnTo>
                    <a:pt x="337168" y="20874"/>
                  </a:lnTo>
                  <a:lnTo>
                    <a:pt x="339890" y="34175"/>
                  </a:lnTo>
                  <a:lnTo>
                    <a:pt x="339890" y="259130"/>
                  </a:lnTo>
                  <a:lnTo>
                    <a:pt x="337168" y="272432"/>
                  </a:lnTo>
                  <a:lnTo>
                    <a:pt x="329745" y="283295"/>
                  </a:lnTo>
                  <a:lnTo>
                    <a:pt x="318737" y="290620"/>
                  </a:lnTo>
                  <a:lnTo>
                    <a:pt x="305257" y="293306"/>
                  </a:lnTo>
                  <a:lnTo>
                    <a:pt x="283565" y="293306"/>
                  </a:lnTo>
                  <a:lnTo>
                    <a:pt x="283565" y="372287"/>
                  </a:lnTo>
                  <a:lnTo>
                    <a:pt x="203530" y="293306"/>
                  </a:lnTo>
                  <a:lnTo>
                    <a:pt x="34632" y="293306"/>
                  </a:lnTo>
                  <a:lnTo>
                    <a:pt x="21152" y="290620"/>
                  </a:lnTo>
                  <a:lnTo>
                    <a:pt x="10144" y="283295"/>
                  </a:lnTo>
                  <a:lnTo>
                    <a:pt x="2721" y="272432"/>
                  </a:lnTo>
                  <a:lnTo>
                    <a:pt x="0" y="259130"/>
                  </a:lnTo>
                  <a:lnTo>
                    <a:pt x="0" y="34175"/>
                  </a:lnTo>
                  <a:lnTo>
                    <a:pt x="2721" y="20874"/>
                  </a:lnTo>
                  <a:lnTo>
                    <a:pt x="10144" y="10010"/>
                  </a:lnTo>
                  <a:lnTo>
                    <a:pt x="21152" y="2686"/>
                  </a:lnTo>
                  <a:lnTo>
                    <a:pt x="34632" y="0"/>
                  </a:lnTo>
                  <a:close/>
                </a:path>
              </a:pathLst>
            </a:custGeom>
            <a:ln w="34925">
              <a:solidFill>
                <a:srgbClr val="FCB619"/>
              </a:solidFill>
            </a:ln>
          </p:spPr>
          <p:txBody>
            <a:bodyPr wrap="square" lIns="0" tIns="0" rIns="0" bIns="0" rtlCol="0"/>
            <a:lstStyle/>
            <a:p>
              <a:endParaRPr dirty="0">
                <a:latin typeface="+mj-lt"/>
              </a:endParaRPr>
            </a:p>
          </p:txBody>
        </p:sp>
      </p:grpSp>
      <p:sp>
        <p:nvSpPr>
          <p:cNvPr id="23" name="object 2">
            <a:extLst>
              <a:ext uri="{FF2B5EF4-FFF2-40B4-BE49-F238E27FC236}">
                <a16:creationId xmlns:a16="http://schemas.microsoft.com/office/drawing/2014/main" id="{FC914EB0-0637-6D08-1F20-1C3B651F5E36}"/>
              </a:ext>
            </a:extLst>
          </p:cNvPr>
          <p:cNvSpPr txBox="1"/>
          <p:nvPr/>
        </p:nvSpPr>
        <p:spPr>
          <a:xfrm>
            <a:off x="12204700" y="9173781"/>
            <a:ext cx="317500" cy="182101"/>
          </a:xfrm>
          <a:prstGeom prst="rect">
            <a:avLst/>
          </a:prstGeom>
        </p:spPr>
        <p:txBody>
          <a:bodyPr vert="horz" wrap="square" lIns="0" tIns="12700" rIns="0" bIns="0" rtlCol="0">
            <a:spAutoFit/>
          </a:bodyPr>
          <a:lstStyle/>
          <a:p>
            <a:pPr marL="25400">
              <a:lnSpc>
                <a:spcPct val="100000"/>
              </a:lnSpc>
              <a:spcBef>
                <a:spcPts val="140"/>
              </a:spcBef>
            </a:pPr>
            <a:fld id="{81D60167-4931-47E6-BA6A-407CBD079E47}" type="slidenum">
              <a:rPr lang="en-US" sz="1100" smtClean="0">
                <a:solidFill>
                  <a:srgbClr val="002B49"/>
                </a:solidFill>
                <a:latin typeface="Calibri" panose="020F0502020204030204" pitchFamily="34" charset="0"/>
                <a:cs typeface="Calibri" panose="020F0502020204030204" pitchFamily="34" charset="0"/>
              </a:rPr>
              <a:pPr marL="25400">
                <a:lnSpc>
                  <a:spcPct val="100000"/>
                </a:lnSpc>
                <a:spcBef>
                  <a:spcPts val="140"/>
                </a:spcBef>
              </a:pPr>
              <a:t>16</a:t>
            </a:fld>
            <a:endParaRPr lang="en-US" sz="1100" dirty="0">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92400" y="3878574"/>
            <a:ext cx="7859925" cy="1797928"/>
          </a:xfrm>
          <a:prstGeom prst="rect">
            <a:avLst/>
          </a:prstGeom>
        </p:spPr>
        <p:txBody>
          <a:bodyPr vert="horz" wrap="square" lIns="0" tIns="104140" rIns="0" bIns="0" rtlCol="0">
            <a:spAutoFit/>
          </a:bodyPr>
          <a:lstStyle/>
          <a:p>
            <a:pPr marL="1233805" marR="5080" indent="-1221740">
              <a:lnSpc>
                <a:spcPts val="6600"/>
              </a:lnSpc>
              <a:spcBef>
                <a:spcPts val="820"/>
              </a:spcBef>
              <a:tabLst>
                <a:tab pos="1541145" algn="l"/>
                <a:tab pos="3296920" algn="l"/>
                <a:tab pos="4028440" algn="l"/>
                <a:tab pos="4623435" algn="l"/>
                <a:tab pos="5255260" algn="l"/>
                <a:tab pos="6767830" algn="l"/>
              </a:tabLst>
            </a:pPr>
            <a:r>
              <a:rPr spc="-105" dirty="0">
                <a:latin typeface="Calibri" panose="020F0502020204030204" pitchFamily="34" charset="0"/>
                <a:cs typeface="Calibri" panose="020F0502020204030204" pitchFamily="34" charset="0"/>
              </a:rPr>
              <a:t>H</a:t>
            </a:r>
            <a:r>
              <a:rPr spc="-200" dirty="0">
                <a:latin typeface="Calibri" panose="020F0502020204030204" pitchFamily="34" charset="0"/>
                <a:cs typeface="Calibri" panose="020F0502020204030204" pitchFamily="34" charset="0"/>
              </a:rPr>
              <a:t>o</a:t>
            </a:r>
            <a:r>
              <a:rPr dirty="0">
                <a:latin typeface="Calibri" panose="020F0502020204030204" pitchFamily="34" charset="0"/>
                <a:cs typeface="Calibri" panose="020F0502020204030204" pitchFamily="34" charset="0"/>
              </a:rPr>
              <a:t>w	</a:t>
            </a:r>
            <a:r>
              <a:rPr spc="-165" dirty="0">
                <a:latin typeface="Calibri" panose="020F0502020204030204" pitchFamily="34" charset="0"/>
                <a:cs typeface="Calibri" panose="020F0502020204030204" pitchFamily="34" charset="0"/>
              </a:rPr>
              <a:t>m</a:t>
            </a:r>
            <a:r>
              <a:rPr spc="-155" dirty="0">
                <a:latin typeface="Calibri" panose="020F0502020204030204" pitchFamily="34" charset="0"/>
                <a:cs typeface="Calibri" panose="020F0502020204030204" pitchFamily="34" charset="0"/>
              </a:rPr>
              <a:t>a</a:t>
            </a:r>
            <a:r>
              <a:rPr spc="-210" dirty="0">
                <a:latin typeface="Calibri" panose="020F0502020204030204" pitchFamily="34" charset="0"/>
                <a:cs typeface="Calibri" panose="020F0502020204030204" pitchFamily="34" charset="0"/>
              </a:rPr>
              <a:t>n</a:t>
            </a:r>
            <a:r>
              <a:rPr dirty="0">
                <a:latin typeface="Calibri" panose="020F0502020204030204" pitchFamily="34" charset="0"/>
                <a:cs typeface="Calibri" panose="020F0502020204030204" pitchFamily="34" charset="0"/>
              </a:rPr>
              <a:t>y	</a:t>
            </a:r>
            <a:r>
              <a:rPr spc="-210" dirty="0">
                <a:latin typeface="Calibri" panose="020F0502020204030204" pitchFamily="34" charset="0"/>
                <a:cs typeface="Calibri" panose="020F0502020204030204" pitchFamily="34" charset="0"/>
              </a:rPr>
              <a:t>o</a:t>
            </a:r>
            <a:r>
              <a:rPr dirty="0">
                <a:latin typeface="Calibri" panose="020F0502020204030204" pitchFamily="34" charset="0"/>
                <a:cs typeface="Calibri" panose="020F0502020204030204" pitchFamily="34" charset="0"/>
              </a:rPr>
              <a:t>f	</a:t>
            </a:r>
            <a:r>
              <a:rPr spc="-210" dirty="0">
                <a:latin typeface="Calibri" panose="020F0502020204030204" pitchFamily="34" charset="0"/>
                <a:cs typeface="Calibri" panose="020F0502020204030204" pitchFamily="34" charset="0"/>
              </a:rPr>
              <a:t>y</a:t>
            </a:r>
            <a:r>
              <a:rPr spc="-105" dirty="0">
                <a:latin typeface="Calibri" panose="020F0502020204030204" pitchFamily="34" charset="0"/>
                <a:cs typeface="Calibri" panose="020F0502020204030204" pitchFamily="34" charset="0"/>
              </a:rPr>
              <a:t>o</a:t>
            </a:r>
            <a:r>
              <a:rPr dirty="0">
                <a:latin typeface="Calibri" panose="020F0502020204030204" pitchFamily="34" charset="0"/>
                <a:cs typeface="Calibri" panose="020F0502020204030204" pitchFamily="34" charset="0"/>
              </a:rPr>
              <a:t>u	</a:t>
            </a:r>
            <a:r>
              <a:rPr spc="-175" dirty="0">
                <a:latin typeface="Calibri" panose="020F0502020204030204" pitchFamily="34" charset="0"/>
                <a:cs typeface="Calibri" panose="020F0502020204030204" pitchFamily="34" charset="0"/>
              </a:rPr>
              <a:t>h</a:t>
            </a:r>
            <a:r>
              <a:rPr spc="-229" dirty="0">
                <a:latin typeface="Calibri" panose="020F0502020204030204" pitchFamily="34" charset="0"/>
                <a:cs typeface="Calibri" panose="020F0502020204030204" pitchFamily="34" charset="0"/>
              </a:rPr>
              <a:t>a</a:t>
            </a:r>
            <a:r>
              <a:rPr spc="-225" dirty="0">
                <a:latin typeface="Calibri" panose="020F0502020204030204" pitchFamily="34" charset="0"/>
                <a:cs typeface="Calibri" panose="020F0502020204030204" pitchFamily="34" charset="0"/>
              </a:rPr>
              <a:t>v</a:t>
            </a:r>
            <a:r>
              <a:rPr lang="en-US" dirty="0">
                <a:latin typeface="Calibri" panose="020F0502020204030204" pitchFamily="34" charset="0"/>
                <a:cs typeface="Calibri" panose="020F0502020204030204" pitchFamily="34" charset="0"/>
              </a:rPr>
              <a:t>e </a:t>
            </a:r>
            <a:r>
              <a:rPr spc="-150" dirty="0">
                <a:latin typeface="Calibri" panose="020F0502020204030204" pitchFamily="34" charset="0"/>
                <a:cs typeface="Calibri" panose="020F0502020204030204" pitchFamily="34" charset="0"/>
              </a:rPr>
              <a:t>a</a:t>
            </a:r>
            <a:r>
              <a:rPr dirty="0">
                <a:latin typeface="Calibri" panose="020F0502020204030204" pitchFamily="34" charset="0"/>
                <a:cs typeface="Calibri" panose="020F0502020204030204" pitchFamily="34" charset="0"/>
              </a:rPr>
              <a:t>n</a:t>
            </a:r>
            <a:r>
              <a:rPr lang="en-US" dirty="0">
                <a:latin typeface="Calibri" panose="020F0502020204030204" pitchFamily="34" charset="0"/>
                <a:cs typeface="Calibri" panose="020F0502020204030204" pitchFamily="34" charset="0"/>
              </a:rPr>
              <a:t> </a:t>
            </a:r>
            <a:r>
              <a:rPr spc="-114" dirty="0">
                <a:latin typeface="Calibri" panose="020F0502020204030204" pitchFamily="34" charset="0"/>
                <a:cs typeface="Calibri" panose="020F0502020204030204" pitchFamily="34" charset="0"/>
              </a:rPr>
              <a:t>emergency</a:t>
            </a:r>
            <a:r>
              <a:rPr lang="en-US" spc="-114" dirty="0">
                <a:latin typeface="Calibri" panose="020F0502020204030204" pitchFamily="34" charset="0"/>
                <a:cs typeface="Calibri" panose="020F0502020204030204" pitchFamily="34" charset="0"/>
              </a:rPr>
              <a:t> </a:t>
            </a:r>
            <a:r>
              <a:rPr spc="-114" dirty="0">
                <a:latin typeface="Calibri" panose="020F0502020204030204" pitchFamily="34" charset="0"/>
                <a:cs typeface="Calibri" panose="020F0502020204030204" pitchFamily="34" charset="0"/>
              </a:rPr>
              <a:t>fund?</a:t>
            </a:r>
          </a:p>
        </p:txBody>
      </p:sp>
      <p:sp>
        <p:nvSpPr>
          <p:cNvPr id="4" name="object 2">
            <a:extLst>
              <a:ext uri="{FF2B5EF4-FFF2-40B4-BE49-F238E27FC236}">
                <a16:creationId xmlns:a16="http://schemas.microsoft.com/office/drawing/2014/main" id="{E6DEC993-A7BC-3DDA-A728-463763472649}"/>
              </a:ext>
            </a:extLst>
          </p:cNvPr>
          <p:cNvSpPr txBox="1"/>
          <p:nvPr/>
        </p:nvSpPr>
        <p:spPr>
          <a:xfrm>
            <a:off x="12204700" y="9173781"/>
            <a:ext cx="317500" cy="182101"/>
          </a:xfrm>
          <a:prstGeom prst="rect">
            <a:avLst/>
          </a:prstGeom>
        </p:spPr>
        <p:txBody>
          <a:bodyPr vert="horz" wrap="square" lIns="0" tIns="12700" rIns="0" bIns="0" rtlCol="0">
            <a:spAutoFit/>
          </a:bodyPr>
          <a:lstStyle/>
          <a:p>
            <a:pPr marL="25400">
              <a:lnSpc>
                <a:spcPct val="100000"/>
              </a:lnSpc>
              <a:spcBef>
                <a:spcPts val="140"/>
              </a:spcBef>
            </a:pPr>
            <a:fld id="{81D60167-4931-47E6-BA6A-407CBD079E47}" type="slidenum">
              <a:rPr lang="en-US" sz="1100" smtClean="0">
                <a:solidFill>
                  <a:srgbClr val="002B49"/>
                </a:solidFill>
                <a:latin typeface="Calibri" panose="020F0502020204030204" pitchFamily="34" charset="0"/>
                <a:cs typeface="Calibri" panose="020F0502020204030204" pitchFamily="34" charset="0"/>
              </a:rPr>
              <a:pPr marL="25400">
                <a:lnSpc>
                  <a:spcPct val="100000"/>
                </a:lnSpc>
                <a:spcBef>
                  <a:spcPts val="140"/>
                </a:spcBef>
              </a:pPr>
              <a:t>17</a:t>
            </a:fld>
            <a:endParaRPr lang="en-US" sz="1100" dirty="0">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1962770"/>
            <a:ext cx="7034814" cy="474489"/>
          </a:xfrm>
          <a:prstGeom prst="rect">
            <a:avLst/>
          </a:prstGeom>
        </p:spPr>
        <p:txBody>
          <a:bodyPr vert="horz" wrap="square" lIns="0" tIns="12700" rIns="0" bIns="0" rtlCol="0">
            <a:spAutoFit/>
          </a:bodyPr>
          <a:lstStyle/>
          <a:p>
            <a:pPr marL="12700">
              <a:lnSpc>
                <a:spcPct val="100000"/>
              </a:lnSpc>
              <a:spcBef>
                <a:spcPts val="100"/>
              </a:spcBef>
            </a:pPr>
            <a:r>
              <a:rPr sz="3000" spc="-10" dirty="0">
                <a:solidFill>
                  <a:srgbClr val="0E497B"/>
                </a:solidFill>
                <a:latin typeface="Calibri" panose="020F0502020204030204" pitchFamily="34" charset="0"/>
                <a:cs typeface="Calibri" panose="020F0502020204030204" pitchFamily="34" charset="0"/>
              </a:rPr>
              <a:t>There </a:t>
            </a:r>
            <a:r>
              <a:rPr sz="3000" dirty="0">
                <a:solidFill>
                  <a:srgbClr val="0E497B"/>
                </a:solidFill>
                <a:latin typeface="Calibri" panose="020F0502020204030204" pitchFamily="34" charset="0"/>
                <a:cs typeface="Calibri" panose="020F0502020204030204" pitchFamily="34" charset="0"/>
              </a:rPr>
              <a:t>will </a:t>
            </a:r>
            <a:r>
              <a:rPr sz="3000" spc="-15" dirty="0">
                <a:solidFill>
                  <a:srgbClr val="0E497B"/>
                </a:solidFill>
                <a:latin typeface="Calibri" panose="020F0502020204030204" pitchFamily="34" charset="0"/>
                <a:cs typeface="Calibri" panose="020F0502020204030204" pitchFamily="34" charset="0"/>
              </a:rPr>
              <a:t>always </a:t>
            </a:r>
            <a:r>
              <a:rPr sz="3000" dirty="0">
                <a:solidFill>
                  <a:srgbClr val="0E497B"/>
                </a:solidFill>
                <a:latin typeface="Calibri" panose="020F0502020204030204" pitchFamily="34" charset="0"/>
                <a:cs typeface="Calibri" panose="020F0502020204030204" pitchFamily="34" charset="0"/>
              </a:rPr>
              <a:t>be </a:t>
            </a:r>
            <a:r>
              <a:rPr sz="3000" spc="-5" dirty="0">
                <a:solidFill>
                  <a:srgbClr val="0E497B"/>
                </a:solidFill>
                <a:latin typeface="Calibri" panose="020F0502020204030204" pitchFamily="34" charset="0"/>
                <a:cs typeface="Calibri" panose="020F0502020204030204" pitchFamily="34" charset="0"/>
              </a:rPr>
              <a:t>unexpected</a:t>
            </a:r>
            <a:r>
              <a:rPr sz="3000" spc="30" dirty="0">
                <a:solidFill>
                  <a:srgbClr val="0E497B"/>
                </a:solidFill>
                <a:latin typeface="Calibri" panose="020F0502020204030204" pitchFamily="34" charset="0"/>
                <a:cs typeface="Calibri" panose="020F0502020204030204" pitchFamily="34" charset="0"/>
              </a:rPr>
              <a:t> </a:t>
            </a:r>
            <a:r>
              <a:rPr sz="3000" spc="-5" dirty="0">
                <a:solidFill>
                  <a:srgbClr val="0E497B"/>
                </a:solidFill>
                <a:latin typeface="Calibri" panose="020F0502020204030204" pitchFamily="34" charset="0"/>
                <a:cs typeface="Calibri" panose="020F0502020204030204" pitchFamily="34" charset="0"/>
              </a:rPr>
              <a:t>expenses.</a:t>
            </a:r>
            <a:endParaRPr sz="3000" dirty="0">
              <a:latin typeface="Calibri" panose="020F0502020204030204" pitchFamily="34" charset="0"/>
              <a:cs typeface="Calibri" panose="020F0502020204030204" pitchFamily="34" charset="0"/>
            </a:endParaRPr>
          </a:p>
        </p:txBody>
      </p:sp>
      <p:sp>
        <p:nvSpPr>
          <p:cNvPr id="5" name="object 5"/>
          <p:cNvSpPr/>
          <p:nvPr/>
        </p:nvSpPr>
        <p:spPr>
          <a:xfrm>
            <a:off x="2083137" y="3711808"/>
            <a:ext cx="1409026" cy="1422400"/>
          </a:xfrm>
          <a:custGeom>
            <a:avLst/>
            <a:gdLst/>
            <a:ahLst/>
            <a:cxnLst/>
            <a:rect l="l" t="t" r="r" b="b"/>
            <a:pathLst>
              <a:path w="1346200" h="1346200">
                <a:moveTo>
                  <a:pt x="673100" y="1346200"/>
                </a:moveTo>
                <a:lnTo>
                  <a:pt x="721169" y="1344509"/>
                </a:lnTo>
                <a:lnTo>
                  <a:pt x="768327" y="1339515"/>
                </a:lnTo>
                <a:lnTo>
                  <a:pt x="814459" y="1331331"/>
                </a:lnTo>
                <a:lnTo>
                  <a:pt x="859450" y="1320070"/>
                </a:lnTo>
                <a:lnTo>
                  <a:pt x="903188" y="1305847"/>
                </a:lnTo>
                <a:lnTo>
                  <a:pt x="945558" y="1288775"/>
                </a:lnTo>
                <a:lnTo>
                  <a:pt x="986446" y="1268969"/>
                </a:lnTo>
                <a:lnTo>
                  <a:pt x="1025739" y="1246541"/>
                </a:lnTo>
                <a:lnTo>
                  <a:pt x="1063322" y="1221608"/>
                </a:lnTo>
                <a:lnTo>
                  <a:pt x="1099081" y="1194281"/>
                </a:lnTo>
                <a:lnTo>
                  <a:pt x="1132904" y="1164675"/>
                </a:lnTo>
                <a:lnTo>
                  <a:pt x="1164675" y="1132904"/>
                </a:lnTo>
                <a:lnTo>
                  <a:pt x="1194281" y="1099081"/>
                </a:lnTo>
                <a:lnTo>
                  <a:pt x="1221608" y="1063322"/>
                </a:lnTo>
                <a:lnTo>
                  <a:pt x="1246541" y="1025739"/>
                </a:lnTo>
                <a:lnTo>
                  <a:pt x="1268969" y="986446"/>
                </a:lnTo>
                <a:lnTo>
                  <a:pt x="1288775" y="945558"/>
                </a:lnTo>
                <a:lnTo>
                  <a:pt x="1305847" y="903188"/>
                </a:lnTo>
                <a:lnTo>
                  <a:pt x="1320070" y="859450"/>
                </a:lnTo>
                <a:lnTo>
                  <a:pt x="1331331" y="814459"/>
                </a:lnTo>
                <a:lnTo>
                  <a:pt x="1339515" y="768327"/>
                </a:lnTo>
                <a:lnTo>
                  <a:pt x="1344509" y="721169"/>
                </a:lnTo>
                <a:lnTo>
                  <a:pt x="1346200" y="673100"/>
                </a:lnTo>
                <a:lnTo>
                  <a:pt x="1344509" y="625030"/>
                </a:lnTo>
                <a:lnTo>
                  <a:pt x="1339515" y="577872"/>
                </a:lnTo>
                <a:lnTo>
                  <a:pt x="1331331" y="531740"/>
                </a:lnTo>
                <a:lnTo>
                  <a:pt x="1320070" y="486749"/>
                </a:lnTo>
                <a:lnTo>
                  <a:pt x="1305847" y="443011"/>
                </a:lnTo>
                <a:lnTo>
                  <a:pt x="1288775" y="400641"/>
                </a:lnTo>
                <a:lnTo>
                  <a:pt x="1268969" y="359753"/>
                </a:lnTo>
                <a:lnTo>
                  <a:pt x="1246541" y="320460"/>
                </a:lnTo>
                <a:lnTo>
                  <a:pt x="1221608" y="282877"/>
                </a:lnTo>
                <a:lnTo>
                  <a:pt x="1194281" y="247118"/>
                </a:lnTo>
                <a:lnTo>
                  <a:pt x="1164675" y="213295"/>
                </a:lnTo>
                <a:lnTo>
                  <a:pt x="1132904" y="181524"/>
                </a:lnTo>
                <a:lnTo>
                  <a:pt x="1099081" y="151918"/>
                </a:lnTo>
                <a:lnTo>
                  <a:pt x="1063322" y="124591"/>
                </a:lnTo>
                <a:lnTo>
                  <a:pt x="1025739" y="99658"/>
                </a:lnTo>
                <a:lnTo>
                  <a:pt x="986446" y="77230"/>
                </a:lnTo>
                <a:lnTo>
                  <a:pt x="945558" y="57424"/>
                </a:lnTo>
                <a:lnTo>
                  <a:pt x="903188" y="40352"/>
                </a:lnTo>
                <a:lnTo>
                  <a:pt x="859450" y="26129"/>
                </a:lnTo>
                <a:lnTo>
                  <a:pt x="814459" y="14868"/>
                </a:lnTo>
                <a:lnTo>
                  <a:pt x="768327" y="6684"/>
                </a:lnTo>
                <a:lnTo>
                  <a:pt x="721169" y="1690"/>
                </a:lnTo>
                <a:lnTo>
                  <a:pt x="673100" y="0"/>
                </a:lnTo>
                <a:lnTo>
                  <a:pt x="625030" y="1690"/>
                </a:lnTo>
                <a:lnTo>
                  <a:pt x="577872" y="6684"/>
                </a:lnTo>
                <a:lnTo>
                  <a:pt x="531740" y="14868"/>
                </a:lnTo>
                <a:lnTo>
                  <a:pt x="486749" y="26129"/>
                </a:lnTo>
                <a:lnTo>
                  <a:pt x="443011" y="40352"/>
                </a:lnTo>
                <a:lnTo>
                  <a:pt x="400641" y="57424"/>
                </a:lnTo>
                <a:lnTo>
                  <a:pt x="359753" y="77230"/>
                </a:lnTo>
                <a:lnTo>
                  <a:pt x="320460" y="99658"/>
                </a:lnTo>
                <a:lnTo>
                  <a:pt x="282877" y="124591"/>
                </a:lnTo>
                <a:lnTo>
                  <a:pt x="247118" y="151918"/>
                </a:lnTo>
                <a:lnTo>
                  <a:pt x="213295" y="181524"/>
                </a:lnTo>
                <a:lnTo>
                  <a:pt x="181524" y="213295"/>
                </a:lnTo>
                <a:lnTo>
                  <a:pt x="151918" y="247118"/>
                </a:lnTo>
                <a:lnTo>
                  <a:pt x="124591" y="282877"/>
                </a:lnTo>
                <a:lnTo>
                  <a:pt x="99658" y="320460"/>
                </a:lnTo>
                <a:lnTo>
                  <a:pt x="77230" y="359753"/>
                </a:lnTo>
                <a:lnTo>
                  <a:pt x="57424" y="400641"/>
                </a:lnTo>
                <a:lnTo>
                  <a:pt x="40352" y="443011"/>
                </a:lnTo>
                <a:lnTo>
                  <a:pt x="26129" y="486749"/>
                </a:lnTo>
                <a:lnTo>
                  <a:pt x="14868" y="531740"/>
                </a:lnTo>
                <a:lnTo>
                  <a:pt x="6684" y="577872"/>
                </a:lnTo>
                <a:lnTo>
                  <a:pt x="1690" y="625030"/>
                </a:lnTo>
                <a:lnTo>
                  <a:pt x="0" y="673100"/>
                </a:lnTo>
                <a:lnTo>
                  <a:pt x="1690" y="721169"/>
                </a:lnTo>
                <a:lnTo>
                  <a:pt x="6684" y="768327"/>
                </a:lnTo>
                <a:lnTo>
                  <a:pt x="14868" y="814459"/>
                </a:lnTo>
                <a:lnTo>
                  <a:pt x="26129" y="859450"/>
                </a:lnTo>
                <a:lnTo>
                  <a:pt x="40352" y="903188"/>
                </a:lnTo>
                <a:lnTo>
                  <a:pt x="57424" y="945558"/>
                </a:lnTo>
                <a:lnTo>
                  <a:pt x="77230" y="986446"/>
                </a:lnTo>
                <a:lnTo>
                  <a:pt x="99658" y="1025739"/>
                </a:lnTo>
                <a:lnTo>
                  <a:pt x="124591" y="1063322"/>
                </a:lnTo>
                <a:lnTo>
                  <a:pt x="151918" y="1099081"/>
                </a:lnTo>
                <a:lnTo>
                  <a:pt x="181524" y="1132904"/>
                </a:lnTo>
                <a:lnTo>
                  <a:pt x="213295" y="1164675"/>
                </a:lnTo>
                <a:lnTo>
                  <a:pt x="247118" y="1194281"/>
                </a:lnTo>
                <a:lnTo>
                  <a:pt x="282877" y="1221608"/>
                </a:lnTo>
                <a:lnTo>
                  <a:pt x="320460" y="1246541"/>
                </a:lnTo>
                <a:lnTo>
                  <a:pt x="359753" y="1268969"/>
                </a:lnTo>
                <a:lnTo>
                  <a:pt x="400641" y="1288775"/>
                </a:lnTo>
                <a:lnTo>
                  <a:pt x="443011" y="1305847"/>
                </a:lnTo>
                <a:lnTo>
                  <a:pt x="486749" y="1320070"/>
                </a:lnTo>
                <a:lnTo>
                  <a:pt x="531740" y="1331331"/>
                </a:lnTo>
                <a:lnTo>
                  <a:pt x="577872" y="1339515"/>
                </a:lnTo>
                <a:lnTo>
                  <a:pt x="625030" y="1344509"/>
                </a:lnTo>
                <a:lnTo>
                  <a:pt x="673100" y="1346200"/>
                </a:lnTo>
                <a:close/>
              </a:path>
            </a:pathLst>
          </a:custGeom>
          <a:ln w="25400">
            <a:solidFill>
              <a:srgbClr val="FFB849"/>
            </a:solidFill>
          </a:ln>
        </p:spPr>
        <p:txBody>
          <a:bodyPr wrap="square" lIns="0" tIns="0" rIns="0" bIns="0" rtlCol="0"/>
          <a:lstStyle/>
          <a:p>
            <a:endParaRPr dirty="0">
              <a:latin typeface="Calibri" panose="020F0502020204030204" pitchFamily="34" charset="0"/>
              <a:cs typeface="Calibri" panose="020F0502020204030204" pitchFamily="34" charset="0"/>
            </a:endParaRPr>
          </a:p>
        </p:txBody>
      </p:sp>
      <p:sp>
        <p:nvSpPr>
          <p:cNvPr id="6" name="object 6"/>
          <p:cNvSpPr/>
          <p:nvPr/>
        </p:nvSpPr>
        <p:spPr>
          <a:xfrm>
            <a:off x="2654299" y="4170354"/>
            <a:ext cx="1038349" cy="1150946"/>
          </a:xfrm>
          <a:custGeom>
            <a:avLst/>
            <a:gdLst/>
            <a:ahLst/>
            <a:cxnLst/>
            <a:rect l="l" t="t" r="r" b="b"/>
            <a:pathLst>
              <a:path w="990600" h="990600">
                <a:moveTo>
                  <a:pt x="0" y="990600"/>
                </a:moveTo>
                <a:lnTo>
                  <a:pt x="990600" y="990600"/>
                </a:lnTo>
                <a:lnTo>
                  <a:pt x="990600" y="0"/>
                </a:lnTo>
                <a:lnTo>
                  <a:pt x="0" y="0"/>
                </a:lnTo>
                <a:lnTo>
                  <a:pt x="0" y="99060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7"/>
          <p:cNvSpPr txBox="1"/>
          <p:nvPr/>
        </p:nvSpPr>
        <p:spPr>
          <a:xfrm>
            <a:off x="2921000" y="4465117"/>
            <a:ext cx="7777633" cy="1859483"/>
          </a:xfrm>
          <a:prstGeom prst="rect">
            <a:avLst/>
          </a:prstGeom>
        </p:spPr>
        <p:txBody>
          <a:bodyPr vert="horz" wrap="square" lIns="0" tIns="12700" rIns="0" bIns="0" rtlCol="0">
            <a:spAutoFit/>
          </a:bodyPr>
          <a:lstStyle/>
          <a:p>
            <a:pPr marL="12700" marR="5080">
              <a:lnSpc>
                <a:spcPct val="100000"/>
              </a:lnSpc>
              <a:spcBef>
                <a:spcPts val="100"/>
              </a:spcBef>
            </a:pPr>
            <a:r>
              <a:rPr lang="en-US" sz="3000" dirty="0">
                <a:solidFill>
                  <a:schemeClr val="tx1">
                    <a:lumMod val="75000"/>
                    <a:lumOff val="25000"/>
                  </a:schemeClr>
                </a:solidFill>
                <a:latin typeface="Calibri" panose="020F0502020204030204" pitchFamily="34" charset="0"/>
                <a:cs typeface="Calibri" panose="020F0502020204030204" pitchFamily="34" charset="0"/>
              </a:rPr>
              <a:t>32</a:t>
            </a:r>
            <a:r>
              <a:rPr sz="3000" dirty="0">
                <a:solidFill>
                  <a:schemeClr val="tx1">
                    <a:lumMod val="75000"/>
                    <a:lumOff val="25000"/>
                  </a:schemeClr>
                </a:solidFill>
                <a:latin typeface="Calibri" panose="020F0502020204030204" pitchFamily="34" charset="0"/>
                <a:cs typeface="Calibri" panose="020F0502020204030204" pitchFamily="34" charset="0"/>
              </a:rPr>
              <a:t>% </a:t>
            </a:r>
            <a:r>
              <a:rPr sz="3000" spc="-10" dirty="0">
                <a:solidFill>
                  <a:schemeClr val="tx1">
                    <a:lumMod val="75000"/>
                    <a:lumOff val="25000"/>
                  </a:schemeClr>
                </a:solidFill>
                <a:latin typeface="Calibri" panose="020F0502020204030204" pitchFamily="34" charset="0"/>
                <a:cs typeface="Calibri" panose="020F0502020204030204" pitchFamily="34" charset="0"/>
              </a:rPr>
              <a:t>of </a:t>
            </a:r>
            <a:r>
              <a:rPr sz="3000" dirty="0">
                <a:solidFill>
                  <a:schemeClr val="tx1">
                    <a:lumMod val="75000"/>
                    <a:lumOff val="25000"/>
                  </a:schemeClr>
                </a:solidFill>
                <a:latin typeface="Calibri" panose="020F0502020204030204" pitchFamily="34" charset="0"/>
                <a:cs typeface="Calibri" panose="020F0502020204030204" pitchFamily="34" charset="0"/>
              </a:rPr>
              <a:t>all Americans </a:t>
            </a:r>
            <a:r>
              <a:rPr lang="en-US" sz="3000" spc="-10" dirty="0">
                <a:solidFill>
                  <a:schemeClr val="tx1">
                    <a:lumMod val="75000"/>
                    <a:lumOff val="25000"/>
                  </a:schemeClr>
                </a:solidFill>
                <a:latin typeface="Calibri" panose="020F0502020204030204" pitchFamily="34" charset="0"/>
                <a:cs typeface="Calibri" panose="020F0502020204030204" pitchFamily="34" charset="0"/>
              </a:rPr>
              <a:t>wouldn’t be able to</a:t>
            </a:r>
            <a:r>
              <a:rPr sz="3000" spc="-10" dirty="0">
                <a:solidFill>
                  <a:schemeClr val="tx1">
                    <a:lumMod val="75000"/>
                    <a:lumOff val="25000"/>
                  </a:schemeClr>
                </a:solidFill>
                <a:latin typeface="Calibri" panose="020F0502020204030204" pitchFamily="34" charset="0"/>
                <a:cs typeface="Calibri" panose="020F0502020204030204" pitchFamily="34" charset="0"/>
              </a:rPr>
              <a:t> </a:t>
            </a:r>
            <a:r>
              <a:rPr sz="3000" spc="-15" dirty="0">
                <a:solidFill>
                  <a:schemeClr val="tx1">
                    <a:lumMod val="75000"/>
                    <a:lumOff val="25000"/>
                  </a:schemeClr>
                </a:solidFill>
                <a:latin typeface="Calibri" panose="020F0502020204030204" pitchFamily="34" charset="0"/>
                <a:cs typeface="Calibri" panose="020F0502020204030204" pitchFamily="34" charset="0"/>
              </a:rPr>
              <a:t>cover </a:t>
            </a:r>
            <a:r>
              <a:rPr sz="3000" dirty="0">
                <a:solidFill>
                  <a:schemeClr val="tx1">
                    <a:lumMod val="75000"/>
                    <a:lumOff val="25000"/>
                  </a:schemeClr>
                </a:solidFill>
                <a:latin typeface="Calibri" panose="020F0502020204030204" pitchFamily="34" charset="0"/>
                <a:cs typeface="Calibri" panose="020F0502020204030204" pitchFamily="34" charset="0"/>
              </a:rPr>
              <a:t>an </a:t>
            </a:r>
            <a:r>
              <a:rPr sz="3000" spc="-5" dirty="0">
                <a:solidFill>
                  <a:schemeClr val="tx1">
                    <a:lumMod val="75000"/>
                    <a:lumOff val="25000"/>
                  </a:schemeClr>
                </a:solidFill>
                <a:latin typeface="Calibri" panose="020F0502020204030204" pitchFamily="34" charset="0"/>
                <a:cs typeface="Calibri" panose="020F0502020204030204" pitchFamily="34" charset="0"/>
              </a:rPr>
              <a:t>unexpected </a:t>
            </a:r>
            <a:r>
              <a:rPr sz="3000" dirty="0">
                <a:solidFill>
                  <a:schemeClr val="tx1">
                    <a:lumMod val="75000"/>
                    <a:lumOff val="25000"/>
                  </a:schemeClr>
                </a:solidFill>
                <a:latin typeface="Calibri" panose="020F0502020204030204" pitchFamily="34" charset="0"/>
                <a:cs typeface="Calibri" panose="020F0502020204030204" pitchFamily="34" charset="0"/>
              </a:rPr>
              <a:t>$400 </a:t>
            </a:r>
            <a:r>
              <a:rPr sz="3000" spc="-5" dirty="0">
                <a:solidFill>
                  <a:schemeClr val="tx1">
                    <a:lumMod val="75000"/>
                    <a:lumOff val="25000"/>
                  </a:schemeClr>
                </a:solidFill>
                <a:latin typeface="Calibri" panose="020F0502020204030204" pitchFamily="34" charset="0"/>
                <a:cs typeface="Calibri" panose="020F0502020204030204" pitchFamily="34" charset="0"/>
              </a:rPr>
              <a:t>expense </a:t>
            </a:r>
            <a:r>
              <a:rPr sz="3000" dirty="0">
                <a:solidFill>
                  <a:schemeClr val="tx1">
                    <a:lumMod val="75000"/>
                    <a:lumOff val="25000"/>
                  </a:schemeClr>
                </a:solidFill>
                <a:latin typeface="Calibri" panose="020F0502020204030204" pitchFamily="34" charset="0"/>
                <a:cs typeface="Calibri" panose="020F0502020204030204" pitchFamily="34" charset="0"/>
              </a:rPr>
              <a:t>without </a:t>
            </a:r>
            <a:r>
              <a:rPr sz="3000" spc="-5" dirty="0">
                <a:solidFill>
                  <a:schemeClr val="tx1">
                    <a:lumMod val="75000"/>
                    <a:lumOff val="25000"/>
                  </a:schemeClr>
                </a:solidFill>
                <a:latin typeface="Calibri" panose="020F0502020204030204" pitchFamily="34" charset="0"/>
                <a:cs typeface="Calibri" panose="020F0502020204030204" pitchFamily="34" charset="0"/>
              </a:rPr>
              <a:t>using </a:t>
            </a:r>
            <a:r>
              <a:rPr sz="3000" dirty="0">
                <a:solidFill>
                  <a:schemeClr val="tx1">
                    <a:lumMod val="75000"/>
                    <a:lumOff val="25000"/>
                  </a:schemeClr>
                </a:solidFill>
                <a:latin typeface="Calibri" panose="020F0502020204030204" pitchFamily="34" charset="0"/>
                <a:cs typeface="Calibri" panose="020F0502020204030204" pitchFamily="34" charset="0"/>
              </a:rPr>
              <a:t>a </a:t>
            </a:r>
            <a:r>
              <a:rPr sz="3000" spc="-5" dirty="0">
                <a:solidFill>
                  <a:schemeClr val="tx1">
                    <a:lumMod val="75000"/>
                    <a:lumOff val="25000"/>
                  </a:schemeClr>
                </a:solidFill>
                <a:latin typeface="Calibri" panose="020F0502020204030204" pitchFamily="34" charset="0"/>
                <a:cs typeface="Calibri" panose="020F0502020204030204" pitchFamily="34" charset="0"/>
              </a:rPr>
              <a:t>credit  card</a:t>
            </a:r>
            <a:r>
              <a:rPr lang="en-US" sz="3000" spc="-5" dirty="0">
                <a:solidFill>
                  <a:schemeClr val="tx1">
                    <a:lumMod val="75000"/>
                    <a:lumOff val="25000"/>
                  </a:schemeClr>
                </a:solidFill>
                <a:latin typeface="Calibri" panose="020F0502020204030204" pitchFamily="34" charset="0"/>
                <a:cs typeface="Calibri" panose="020F0502020204030204" pitchFamily="34" charset="0"/>
              </a:rPr>
              <a:t> </a:t>
            </a:r>
            <a:r>
              <a:rPr lang="en-US" sz="3000" dirty="0">
                <a:solidFill>
                  <a:schemeClr val="tx1">
                    <a:lumMod val="75000"/>
                    <a:lumOff val="25000"/>
                  </a:schemeClr>
                </a:solidFill>
                <a:latin typeface="Calibri" panose="020F0502020204030204" pitchFamily="34" charset="0"/>
                <a:cs typeface="Calibri" panose="020F0502020204030204" pitchFamily="34" charset="0"/>
              </a:rPr>
              <a:t>or</a:t>
            </a:r>
            <a:r>
              <a:rPr sz="3000" dirty="0">
                <a:solidFill>
                  <a:schemeClr val="tx1">
                    <a:lumMod val="75000"/>
                    <a:lumOff val="25000"/>
                  </a:schemeClr>
                </a:solidFill>
                <a:latin typeface="Calibri" panose="020F0502020204030204" pitchFamily="34" charset="0"/>
                <a:cs typeface="Calibri" panose="020F0502020204030204" pitchFamily="34" charset="0"/>
              </a:rPr>
              <a:t> </a:t>
            </a:r>
            <a:r>
              <a:rPr sz="3000" spc="-10" dirty="0">
                <a:solidFill>
                  <a:schemeClr val="tx1">
                    <a:lumMod val="75000"/>
                    <a:lumOff val="25000"/>
                  </a:schemeClr>
                </a:solidFill>
                <a:latin typeface="Calibri" panose="020F0502020204030204" pitchFamily="34" charset="0"/>
                <a:cs typeface="Calibri" panose="020F0502020204030204" pitchFamily="34" charset="0"/>
              </a:rPr>
              <a:t>borrowing </a:t>
            </a:r>
            <a:r>
              <a:rPr sz="3000" dirty="0">
                <a:solidFill>
                  <a:schemeClr val="tx1">
                    <a:lumMod val="75000"/>
                    <a:lumOff val="25000"/>
                  </a:schemeClr>
                </a:solidFill>
                <a:latin typeface="Calibri" panose="020F0502020204030204" pitchFamily="34" charset="0"/>
                <a:cs typeface="Calibri" panose="020F0502020204030204" pitchFamily="34" charset="0"/>
              </a:rPr>
              <a:t>the </a:t>
            </a:r>
            <a:r>
              <a:rPr sz="3000" spc="-20" dirty="0">
                <a:solidFill>
                  <a:schemeClr val="tx1">
                    <a:lumMod val="75000"/>
                    <a:lumOff val="25000"/>
                  </a:schemeClr>
                </a:solidFill>
                <a:latin typeface="Calibri" panose="020F0502020204030204" pitchFamily="34" charset="0"/>
                <a:cs typeface="Calibri" panose="020F0502020204030204" pitchFamily="34" charset="0"/>
              </a:rPr>
              <a:t>money</a:t>
            </a:r>
            <a:r>
              <a:rPr lang="en-US" sz="3000" spc="-20" dirty="0">
                <a:solidFill>
                  <a:schemeClr val="tx1">
                    <a:lumMod val="75000"/>
                    <a:lumOff val="25000"/>
                  </a:schemeClr>
                </a:solidFill>
                <a:latin typeface="Calibri" panose="020F0502020204030204" pitchFamily="34" charset="0"/>
                <a:cs typeface="Calibri" panose="020F0502020204030204" pitchFamily="34" charset="0"/>
              </a:rPr>
              <a:t> — which </a:t>
            </a:r>
            <a:r>
              <a:rPr lang="en-US" sz="3000" dirty="0">
                <a:solidFill>
                  <a:schemeClr val="tx1">
                    <a:lumMod val="75000"/>
                    <a:lumOff val="25000"/>
                  </a:schemeClr>
                </a:solidFill>
                <a:latin typeface="Calibri" panose="020F0502020204030204" pitchFamily="34" charset="0"/>
                <a:cs typeface="Calibri" panose="020F0502020204030204" pitchFamily="34" charset="0"/>
              </a:rPr>
              <a:t>can </a:t>
            </a:r>
            <a:r>
              <a:rPr lang="en-US" sz="3000" spc="-15" dirty="0">
                <a:solidFill>
                  <a:schemeClr val="tx1">
                    <a:lumMod val="75000"/>
                    <a:lumOff val="25000"/>
                  </a:schemeClr>
                </a:solidFill>
                <a:latin typeface="Calibri" panose="020F0502020204030204" pitchFamily="34" charset="0"/>
                <a:cs typeface="Calibri" panose="020F0502020204030204" pitchFamily="34" charset="0"/>
              </a:rPr>
              <a:t>cost </a:t>
            </a:r>
            <a:r>
              <a:rPr lang="en-US" sz="3000" spc="-10" dirty="0">
                <a:solidFill>
                  <a:schemeClr val="tx1">
                    <a:lumMod val="75000"/>
                    <a:lumOff val="25000"/>
                  </a:schemeClr>
                </a:solidFill>
                <a:latin typeface="Calibri" panose="020F0502020204030204" pitchFamily="34" charset="0"/>
                <a:cs typeface="Calibri" panose="020F0502020204030204" pitchFamily="34" charset="0"/>
              </a:rPr>
              <a:t>you  </a:t>
            </a:r>
            <a:r>
              <a:rPr lang="en-US" sz="3000" spc="-15" dirty="0">
                <a:solidFill>
                  <a:schemeClr val="tx1">
                    <a:lumMod val="75000"/>
                    <a:lumOff val="25000"/>
                  </a:schemeClr>
                </a:solidFill>
                <a:latin typeface="Calibri" panose="020F0502020204030204" pitchFamily="34" charset="0"/>
                <a:cs typeface="Calibri" panose="020F0502020204030204" pitchFamily="34" charset="0"/>
              </a:rPr>
              <a:t>even </a:t>
            </a:r>
            <a:r>
              <a:rPr lang="en-US" sz="3000" spc="-10" dirty="0">
                <a:solidFill>
                  <a:schemeClr val="tx1">
                    <a:lumMod val="75000"/>
                    <a:lumOff val="25000"/>
                  </a:schemeClr>
                </a:solidFill>
                <a:latin typeface="Calibri" panose="020F0502020204030204" pitchFamily="34" charset="0"/>
                <a:cs typeface="Calibri" panose="020F0502020204030204" pitchFamily="34" charset="0"/>
              </a:rPr>
              <a:t>more </a:t>
            </a:r>
            <a:r>
              <a:rPr lang="en-US" sz="3000" spc="-5" dirty="0">
                <a:solidFill>
                  <a:schemeClr val="tx1">
                    <a:lumMod val="75000"/>
                    <a:lumOff val="25000"/>
                  </a:schemeClr>
                </a:solidFill>
                <a:latin typeface="Calibri" panose="020F0502020204030204" pitchFamily="34" charset="0"/>
                <a:cs typeface="Calibri" panose="020F0502020204030204" pitchFamily="34" charset="0"/>
              </a:rPr>
              <a:t>money </a:t>
            </a:r>
            <a:r>
              <a:rPr lang="en-US" sz="3000" dirty="0">
                <a:solidFill>
                  <a:schemeClr val="tx1">
                    <a:lumMod val="75000"/>
                    <a:lumOff val="25000"/>
                  </a:schemeClr>
                </a:solidFill>
                <a:latin typeface="Calibri" panose="020F0502020204030204" pitchFamily="34" charset="0"/>
                <a:cs typeface="Calibri" panose="020F0502020204030204" pitchFamily="34" charset="0"/>
              </a:rPr>
              <a:t>in</a:t>
            </a:r>
            <a:r>
              <a:rPr lang="en-US" sz="3000" spc="20" dirty="0">
                <a:solidFill>
                  <a:schemeClr val="tx1">
                    <a:lumMod val="75000"/>
                    <a:lumOff val="25000"/>
                  </a:schemeClr>
                </a:solidFill>
                <a:latin typeface="Calibri" panose="020F0502020204030204" pitchFamily="34" charset="0"/>
                <a:cs typeface="Calibri" panose="020F0502020204030204" pitchFamily="34" charset="0"/>
              </a:rPr>
              <a:t> </a:t>
            </a:r>
            <a:r>
              <a:rPr lang="en-US" sz="3000" spc="-25" dirty="0">
                <a:solidFill>
                  <a:schemeClr val="tx1">
                    <a:lumMod val="75000"/>
                    <a:lumOff val="25000"/>
                  </a:schemeClr>
                </a:solidFill>
                <a:latin typeface="Calibri" panose="020F0502020204030204" pitchFamily="34" charset="0"/>
                <a:cs typeface="Calibri" panose="020F0502020204030204" pitchFamily="34" charset="0"/>
              </a:rPr>
              <a:t>interest</a:t>
            </a:r>
            <a:r>
              <a:rPr sz="3000" spc="-25" dirty="0">
                <a:solidFill>
                  <a:schemeClr val="tx1">
                    <a:lumMod val="75000"/>
                    <a:lumOff val="25000"/>
                  </a:schemeClr>
                </a:solidFill>
                <a:latin typeface="Calibri" panose="020F0502020204030204" pitchFamily="34" charset="0"/>
                <a:cs typeface="Calibri" panose="020F0502020204030204" pitchFamily="34" charset="0"/>
              </a:rPr>
              <a:t>.</a:t>
            </a:r>
            <a:r>
              <a:rPr sz="3000" spc="-25" baseline="30000" dirty="0">
                <a:solidFill>
                  <a:schemeClr val="tx1">
                    <a:lumMod val="75000"/>
                    <a:lumOff val="25000"/>
                  </a:schemeClr>
                </a:solidFill>
                <a:latin typeface="Calibri" panose="020F0502020204030204" pitchFamily="34" charset="0"/>
                <a:cs typeface="Calibri" panose="020F0502020204030204" pitchFamily="34" charset="0"/>
              </a:rPr>
              <a:t>1</a:t>
            </a:r>
            <a:endParaRPr sz="3000" baseline="30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8" name="object 8"/>
          <p:cNvSpPr txBox="1"/>
          <p:nvPr/>
        </p:nvSpPr>
        <p:spPr>
          <a:xfrm>
            <a:off x="901700" y="9067800"/>
            <a:ext cx="10655300" cy="369332"/>
          </a:xfrm>
          <a:prstGeom prst="rect">
            <a:avLst/>
          </a:prstGeom>
        </p:spPr>
        <p:txBody>
          <a:bodyPr vert="horz" wrap="square" lIns="0" tIns="17780" rIns="0" bIns="0" rtlCol="0">
            <a:spAutoFit/>
          </a:bodyPr>
          <a:lstStyle/>
          <a:p>
            <a:pPr marL="12700">
              <a:lnSpc>
                <a:spcPct val="100000"/>
              </a:lnSpc>
              <a:spcBef>
                <a:spcPts val="140"/>
              </a:spcBef>
            </a:pPr>
            <a:r>
              <a:rPr sz="1100" spc="-75" baseline="30000" dirty="0">
                <a:solidFill>
                  <a:srgbClr val="4A4A4A"/>
                </a:solidFill>
                <a:latin typeface="Calibri" panose="020F0502020204030204" pitchFamily="34" charset="0"/>
                <a:cs typeface="Calibri" panose="020F0502020204030204" pitchFamily="34" charset="0"/>
              </a:rPr>
              <a:t>1 </a:t>
            </a:r>
            <a:r>
              <a:rPr lang="en-US" sz="1100" spc="-75" baseline="30000" dirty="0">
                <a:solidFill>
                  <a:srgbClr val="4A4A4A"/>
                </a:solidFill>
                <a:latin typeface="Calibri" panose="020F0502020204030204" pitchFamily="34" charset="0"/>
                <a:cs typeface="Calibri" panose="020F0502020204030204" pitchFamily="34" charset="0"/>
              </a:rPr>
              <a:t> </a:t>
            </a:r>
            <a:r>
              <a:rPr sz="1100" spc="-5" dirty="0">
                <a:solidFill>
                  <a:srgbClr val="4A4A4A"/>
                </a:solidFill>
                <a:latin typeface="Calibri" panose="020F0502020204030204" pitchFamily="34" charset="0"/>
                <a:cs typeface="Calibri" panose="020F0502020204030204" pitchFamily="34" charset="0"/>
              </a:rPr>
              <a:t>Source: </a:t>
            </a:r>
            <a:r>
              <a:rPr sz="1100" spc="-10" dirty="0">
                <a:solidFill>
                  <a:srgbClr val="4A4A4A"/>
                </a:solidFill>
                <a:latin typeface="Calibri" panose="020F0502020204030204" pitchFamily="34" charset="0"/>
                <a:cs typeface="Calibri" panose="020F0502020204030204" pitchFamily="34" charset="0"/>
              </a:rPr>
              <a:t>Federal </a:t>
            </a:r>
            <a:r>
              <a:rPr sz="1100" spc="-5" dirty="0">
                <a:solidFill>
                  <a:srgbClr val="4A4A4A"/>
                </a:solidFill>
                <a:latin typeface="Calibri" panose="020F0502020204030204" pitchFamily="34" charset="0"/>
                <a:cs typeface="Calibri" panose="020F0502020204030204" pitchFamily="34" charset="0"/>
              </a:rPr>
              <a:t>Reserve Report </a:t>
            </a:r>
            <a:r>
              <a:rPr sz="1100" dirty="0">
                <a:solidFill>
                  <a:srgbClr val="4A4A4A"/>
                </a:solidFill>
                <a:latin typeface="Calibri" panose="020F0502020204030204" pitchFamily="34" charset="0"/>
                <a:cs typeface="Calibri" panose="020F0502020204030204" pitchFamily="34" charset="0"/>
              </a:rPr>
              <a:t>on the </a:t>
            </a:r>
            <a:r>
              <a:rPr sz="1100" spc="-5" dirty="0">
                <a:solidFill>
                  <a:srgbClr val="4A4A4A"/>
                </a:solidFill>
                <a:latin typeface="Calibri" panose="020F0502020204030204" pitchFamily="34" charset="0"/>
                <a:cs typeface="Calibri" panose="020F0502020204030204" pitchFamily="34" charset="0"/>
              </a:rPr>
              <a:t>Economic Well-Being of </a:t>
            </a:r>
            <a:r>
              <a:rPr sz="1100" spc="-15" dirty="0">
                <a:solidFill>
                  <a:srgbClr val="4A4A4A"/>
                </a:solidFill>
                <a:latin typeface="Calibri" panose="020F0502020204030204" pitchFamily="34" charset="0"/>
                <a:cs typeface="Calibri" panose="020F0502020204030204" pitchFamily="34" charset="0"/>
              </a:rPr>
              <a:t>U.S. </a:t>
            </a:r>
            <a:r>
              <a:rPr sz="1100" dirty="0">
                <a:solidFill>
                  <a:srgbClr val="4A4A4A"/>
                </a:solidFill>
                <a:latin typeface="Calibri" panose="020F0502020204030204" pitchFamily="34" charset="0"/>
                <a:cs typeface="Calibri" panose="020F0502020204030204" pitchFamily="34" charset="0"/>
              </a:rPr>
              <a:t>Households, </a:t>
            </a:r>
            <a:r>
              <a:rPr sz="1100" spc="-5" dirty="0">
                <a:solidFill>
                  <a:srgbClr val="4A4A4A"/>
                </a:solidFill>
                <a:latin typeface="Calibri" panose="020F0502020204030204" pitchFamily="34" charset="0"/>
                <a:cs typeface="Calibri" panose="020F0502020204030204" pitchFamily="34" charset="0"/>
              </a:rPr>
              <a:t>May</a:t>
            </a:r>
            <a:r>
              <a:rPr sz="1100" spc="10" dirty="0">
                <a:solidFill>
                  <a:srgbClr val="4A4A4A"/>
                </a:solidFill>
                <a:latin typeface="Calibri" panose="020F0502020204030204" pitchFamily="34" charset="0"/>
                <a:cs typeface="Calibri" panose="020F0502020204030204" pitchFamily="34" charset="0"/>
              </a:rPr>
              <a:t> </a:t>
            </a:r>
            <a:r>
              <a:rPr sz="1100" spc="-10" dirty="0">
                <a:solidFill>
                  <a:srgbClr val="4A4A4A"/>
                </a:solidFill>
                <a:latin typeface="Calibri" panose="020F0502020204030204" pitchFamily="34" charset="0"/>
                <a:cs typeface="Calibri" panose="020F0502020204030204" pitchFamily="34" charset="0"/>
              </a:rPr>
              <a:t>20</a:t>
            </a:r>
            <a:r>
              <a:rPr lang="en-US" sz="1100" spc="-10" dirty="0">
                <a:solidFill>
                  <a:srgbClr val="4A4A4A"/>
                </a:solidFill>
                <a:latin typeface="Calibri" panose="020F0502020204030204" pitchFamily="34" charset="0"/>
                <a:cs typeface="Calibri" panose="020F0502020204030204" pitchFamily="34" charset="0"/>
              </a:rPr>
              <a:t>22</a:t>
            </a:r>
          </a:p>
          <a:p>
            <a:pPr marL="12700">
              <a:lnSpc>
                <a:spcPct val="100000"/>
              </a:lnSpc>
              <a:spcBef>
                <a:spcPts val="140"/>
              </a:spcBef>
            </a:pPr>
            <a:r>
              <a:rPr lang="en-US" sz="1100" dirty="0">
                <a:effectLst/>
                <a:latin typeface="Segoe UI" panose="020B0502040204020203" pitchFamily="34" charset="0"/>
              </a:rPr>
              <a:t>https://www.federalreserve.gov/publications/files/2021-report-economic-well-being-us-households-202205.pdf</a:t>
            </a:r>
            <a:endParaRPr sz="1100" dirty="0">
              <a:latin typeface="Calibri" panose="020F0502020204030204" pitchFamily="34" charset="0"/>
              <a:cs typeface="Calibri" panose="020F0502020204030204" pitchFamily="34" charset="0"/>
            </a:endParaRPr>
          </a:p>
        </p:txBody>
      </p:sp>
      <p:sp>
        <p:nvSpPr>
          <p:cNvPr id="12" name="object 12">
            <a:extLst>
              <a:ext uri="{FF2B5EF4-FFF2-40B4-BE49-F238E27FC236}">
                <a16:creationId xmlns:a16="http://schemas.microsoft.com/office/drawing/2014/main" id="{AC84CE95-372B-3A4B-9227-B6042438DBA2}"/>
              </a:ext>
            </a:extLst>
          </p:cNvPr>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object 121">
            <a:extLst>
              <a:ext uri="{FF2B5EF4-FFF2-40B4-BE49-F238E27FC236}">
                <a16:creationId xmlns:a16="http://schemas.microsoft.com/office/drawing/2014/main" id="{CD600743-9229-0C4E-A191-CAD3398703DB}"/>
              </a:ext>
            </a:extLst>
          </p:cNvPr>
          <p:cNvSpPr txBox="1">
            <a:spLocks/>
          </p:cNvSpPr>
          <p:nvPr/>
        </p:nvSpPr>
        <p:spPr>
          <a:xfrm>
            <a:off x="901700" y="604515"/>
            <a:ext cx="3458210" cy="635000"/>
          </a:xfrm>
          <a:prstGeom prst="rect">
            <a:avLst/>
          </a:prstGeom>
        </p:spPr>
        <p:txBody>
          <a:bodyPr vert="horz" wrap="square" lIns="0" tIns="12700" rIns="0" bIns="0" rtlCol="0">
            <a:spAutoFit/>
          </a:bodyPr>
          <a:lstStyle>
            <a:lvl1pPr>
              <a:defRPr sz="6000" b="0" i="0">
                <a:solidFill>
                  <a:schemeClr val="bg1"/>
                </a:solidFill>
                <a:latin typeface="GuardianSans-Light"/>
                <a:ea typeface="+mj-ea"/>
                <a:cs typeface="GuardianSans-Light"/>
              </a:defRPr>
            </a:lvl1pPr>
          </a:lstStyle>
          <a:p>
            <a:pPr marL="12700">
              <a:spcBef>
                <a:spcPts val="100"/>
              </a:spcBef>
            </a:pPr>
            <a:r>
              <a:rPr lang="en-US" sz="4000" kern="0" spc="-50" dirty="0">
                <a:solidFill>
                  <a:schemeClr val="tx1">
                    <a:lumMod val="75000"/>
                    <a:lumOff val="25000"/>
                  </a:schemeClr>
                </a:solidFill>
                <a:latin typeface="Calibri" panose="020F0502020204030204" pitchFamily="34" charset="0"/>
                <a:cs typeface="Calibri" panose="020F0502020204030204" pitchFamily="34" charset="0"/>
              </a:rPr>
              <a:t>Emergency</a:t>
            </a:r>
            <a:r>
              <a:rPr lang="en-US" sz="4000" kern="0" spc="-85" dirty="0">
                <a:solidFill>
                  <a:schemeClr val="tx1">
                    <a:lumMod val="75000"/>
                    <a:lumOff val="25000"/>
                  </a:schemeClr>
                </a:solidFill>
                <a:latin typeface="Calibri" panose="020F0502020204030204" pitchFamily="34" charset="0"/>
                <a:cs typeface="Calibri" panose="020F0502020204030204" pitchFamily="34" charset="0"/>
              </a:rPr>
              <a:t> </a:t>
            </a:r>
            <a:r>
              <a:rPr lang="en-US" sz="4000" kern="0" spc="-90" dirty="0">
                <a:solidFill>
                  <a:schemeClr val="tx1">
                    <a:lumMod val="75000"/>
                    <a:lumOff val="25000"/>
                  </a:schemeClr>
                </a:solidFill>
                <a:latin typeface="Calibri" panose="020F0502020204030204" pitchFamily="34" charset="0"/>
                <a:cs typeface="Calibri" panose="020F0502020204030204" pitchFamily="34" charset="0"/>
              </a:rPr>
              <a:t>Fund</a:t>
            </a:r>
            <a:endParaRPr lang="en-US" sz="4000" kern="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object 2">
            <a:extLst>
              <a:ext uri="{FF2B5EF4-FFF2-40B4-BE49-F238E27FC236}">
                <a16:creationId xmlns:a16="http://schemas.microsoft.com/office/drawing/2014/main" id="{4D85E3AF-BEB8-64CE-FC40-512B51AAF4B6}"/>
              </a:ext>
            </a:extLst>
          </p:cNvPr>
          <p:cNvSpPr txBox="1"/>
          <p:nvPr/>
        </p:nvSpPr>
        <p:spPr>
          <a:xfrm>
            <a:off x="12204700" y="9173781"/>
            <a:ext cx="317500" cy="182101"/>
          </a:xfrm>
          <a:prstGeom prst="rect">
            <a:avLst/>
          </a:prstGeom>
        </p:spPr>
        <p:txBody>
          <a:bodyPr vert="horz" wrap="square" lIns="0" tIns="12700" rIns="0" bIns="0" rtlCol="0">
            <a:spAutoFit/>
          </a:bodyPr>
          <a:lstStyle/>
          <a:p>
            <a:pPr marL="25400">
              <a:lnSpc>
                <a:spcPct val="100000"/>
              </a:lnSpc>
              <a:spcBef>
                <a:spcPts val="140"/>
              </a:spcBef>
            </a:pPr>
            <a:fld id="{81D60167-4931-47E6-BA6A-407CBD079E47}" type="slidenum">
              <a:rPr lang="en-US" sz="1100" smtClean="0">
                <a:solidFill>
                  <a:srgbClr val="002B49"/>
                </a:solidFill>
                <a:latin typeface="Calibri" panose="020F0502020204030204" pitchFamily="34" charset="0"/>
                <a:cs typeface="Calibri" panose="020F0502020204030204" pitchFamily="34" charset="0"/>
              </a:rPr>
              <a:pPr marL="25400">
                <a:lnSpc>
                  <a:spcPct val="100000"/>
                </a:lnSpc>
                <a:spcBef>
                  <a:spcPts val="140"/>
                </a:spcBef>
              </a:pPr>
              <a:t>18</a:t>
            </a:fld>
            <a:endParaRPr lang="en-US" sz="1100" dirty="0">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3578" y="6192385"/>
            <a:ext cx="9136380" cy="0"/>
          </a:xfrm>
          <a:custGeom>
            <a:avLst/>
            <a:gdLst/>
            <a:ahLst/>
            <a:cxnLst/>
            <a:rect l="l" t="t" r="r" b="b"/>
            <a:pathLst>
              <a:path w="9136380">
                <a:moveTo>
                  <a:pt x="0" y="0"/>
                </a:moveTo>
                <a:lnTo>
                  <a:pt x="9135922" y="0"/>
                </a:lnTo>
              </a:path>
            </a:pathLst>
          </a:custGeom>
          <a:ln w="16751">
            <a:solidFill>
              <a:srgbClr val="797D83"/>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 name="object 3"/>
          <p:cNvSpPr/>
          <p:nvPr/>
        </p:nvSpPr>
        <p:spPr>
          <a:xfrm>
            <a:off x="973578" y="6154687"/>
            <a:ext cx="0" cy="75565"/>
          </a:xfrm>
          <a:custGeom>
            <a:avLst/>
            <a:gdLst/>
            <a:ahLst/>
            <a:cxnLst/>
            <a:rect l="l" t="t" r="r" b="b"/>
            <a:pathLst>
              <a:path h="75564">
                <a:moveTo>
                  <a:pt x="0" y="0"/>
                </a:moveTo>
                <a:lnTo>
                  <a:pt x="0" y="75399"/>
                </a:lnTo>
              </a:path>
            </a:pathLst>
          </a:custGeom>
          <a:ln w="16751">
            <a:solidFill>
              <a:srgbClr val="797D83"/>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 name="object 4"/>
          <p:cNvSpPr/>
          <p:nvPr/>
        </p:nvSpPr>
        <p:spPr>
          <a:xfrm>
            <a:off x="10109504" y="6154687"/>
            <a:ext cx="0" cy="75565"/>
          </a:xfrm>
          <a:custGeom>
            <a:avLst/>
            <a:gdLst/>
            <a:ahLst/>
            <a:cxnLst/>
            <a:rect l="l" t="t" r="r" b="b"/>
            <a:pathLst>
              <a:path h="75564">
                <a:moveTo>
                  <a:pt x="0" y="0"/>
                </a:moveTo>
                <a:lnTo>
                  <a:pt x="0" y="75399"/>
                </a:lnTo>
              </a:path>
            </a:pathLst>
          </a:custGeom>
          <a:ln w="16751">
            <a:solidFill>
              <a:srgbClr val="797D83"/>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 name="object 5"/>
          <p:cNvSpPr/>
          <p:nvPr/>
        </p:nvSpPr>
        <p:spPr>
          <a:xfrm>
            <a:off x="1323953" y="5884696"/>
            <a:ext cx="615950" cy="615950"/>
          </a:xfrm>
          <a:custGeom>
            <a:avLst/>
            <a:gdLst/>
            <a:ahLst/>
            <a:cxnLst/>
            <a:rect l="l" t="t" r="r" b="b"/>
            <a:pathLst>
              <a:path w="615950" h="615950">
                <a:moveTo>
                  <a:pt x="307695" y="0"/>
                </a:moveTo>
                <a:lnTo>
                  <a:pt x="262225" y="3336"/>
                </a:lnTo>
                <a:lnTo>
                  <a:pt x="218827" y="13027"/>
                </a:lnTo>
                <a:lnTo>
                  <a:pt x="177977" y="28597"/>
                </a:lnTo>
                <a:lnTo>
                  <a:pt x="140150" y="49570"/>
                </a:lnTo>
                <a:lnTo>
                  <a:pt x="105823" y="75471"/>
                </a:lnTo>
                <a:lnTo>
                  <a:pt x="75471" y="105823"/>
                </a:lnTo>
                <a:lnTo>
                  <a:pt x="49570" y="140150"/>
                </a:lnTo>
                <a:lnTo>
                  <a:pt x="28597" y="177977"/>
                </a:lnTo>
                <a:lnTo>
                  <a:pt x="13027" y="218827"/>
                </a:lnTo>
                <a:lnTo>
                  <a:pt x="3336" y="262225"/>
                </a:lnTo>
                <a:lnTo>
                  <a:pt x="0" y="307695"/>
                </a:lnTo>
                <a:lnTo>
                  <a:pt x="3336" y="353165"/>
                </a:lnTo>
                <a:lnTo>
                  <a:pt x="13027" y="396563"/>
                </a:lnTo>
                <a:lnTo>
                  <a:pt x="28597" y="437413"/>
                </a:lnTo>
                <a:lnTo>
                  <a:pt x="49570" y="475240"/>
                </a:lnTo>
                <a:lnTo>
                  <a:pt x="75471" y="509567"/>
                </a:lnTo>
                <a:lnTo>
                  <a:pt x="105823" y="539919"/>
                </a:lnTo>
                <a:lnTo>
                  <a:pt x="140150" y="565820"/>
                </a:lnTo>
                <a:lnTo>
                  <a:pt x="177977" y="586793"/>
                </a:lnTo>
                <a:lnTo>
                  <a:pt x="218827" y="602363"/>
                </a:lnTo>
                <a:lnTo>
                  <a:pt x="262225" y="612055"/>
                </a:lnTo>
                <a:lnTo>
                  <a:pt x="307695" y="615391"/>
                </a:lnTo>
                <a:lnTo>
                  <a:pt x="353165" y="612055"/>
                </a:lnTo>
                <a:lnTo>
                  <a:pt x="396563" y="602363"/>
                </a:lnTo>
                <a:lnTo>
                  <a:pt x="437413" y="586793"/>
                </a:lnTo>
                <a:lnTo>
                  <a:pt x="475240" y="565820"/>
                </a:lnTo>
                <a:lnTo>
                  <a:pt x="509567" y="539919"/>
                </a:lnTo>
                <a:lnTo>
                  <a:pt x="539919" y="509567"/>
                </a:lnTo>
                <a:lnTo>
                  <a:pt x="565820" y="475240"/>
                </a:lnTo>
                <a:lnTo>
                  <a:pt x="586793" y="437413"/>
                </a:lnTo>
                <a:lnTo>
                  <a:pt x="602363" y="396563"/>
                </a:lnTo>
                <a:lnTo>
                  <a:pt x="612055" y="353165"/>
                </a:lnTo>
                <a:lnTo>
                  <a:pt x="615391" y="307695"/>
                </a:lnTo>
                <a:lnTo>
                  <a:pt x="612055" y="262225"/>
                </a:lnTo>
                <a:lnTo>
                  <a:pt x="602363" y="218827"/>
                </a:lnTo>
                <a:lnTo>
                  <a:pt x="586793" y="177977"/>
                </a:lnTo>
                <a:lnTo>
                  <a:pt x="565820" y="140150"/>
                </a:lnTo>
                <a:lnTo>
                  <a:pt x="539919" y="105823"/>
                </a:lnTo>
                <a:lnTo>
                  <a:pt x="509567" y="75471"/>
                </a:lnTo>
                <a:lnTo>
                  <a:pt x="475240" y="49570"/>
                </a:lnTo>
                <a:lnTo>
                  <a:pt x="437413" y="28597"/>
                </a:lnTo>
                <a:lnTo>
                  <a:pt x="396563" y="13027"/>
                </a:lnTo>
                <a:lnTo>
                  <a:pt x="353165" y="3336"/>
                </a:lnTo>
                <a:lnTo>
                  <a:pt x="307695"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6"/>
          <p:cNvSpPr/>
          <p:nvPr/>
        </p:nvSpPr>
        <p:spPr>
          <a:xfrm>
            <a:off x="2887910" y="5884696"/>
            <a:ext cx="615950" cy="615950"/>
          </a:xfrm>
          <a:custGeom>
            <a:avLst/>
            <a:gdLst/>
            <a:ahLst/>
            <a:cxnLst/>
            <a:rect l="l" t="t" r="r" b="b"/>
            <a:pathLst>
              <a:path w="615950" h="615950">
                <a:moveTo>
                  <a:pt x="307695" y="0"/>
                </a:moveTo>
                <a:lnTo>
                  <a:pt x="262225" y="3336"/>
                </a:lnTo>
                <a:lnTo>
                  <a:pt x="218827" y="13027"/>
                </a:lnTo>
                <a:lnTo>
                  <a:pt x="177977" y="28597"/>
                </a:lnTo>
                <a:lnTo>
                  <a:pt x="140150" y="49570"/>
                </a:lnTo>
                <a:lnTo>
                  <a:pt x="105823" y="75471"/>
                </a:lnTo>
                <a:lnTo>
                  <a:pt x="75471" y="105823"/>
                </a:lnTo>
                <a:lnTo>
                  <a:pt x="49570" y="140150"/>
                </a:lnTo>
                <a:lnTo>
                  <a:pt x="28597" y="177977"/>
                </a:lnTo>
                <a:lnTo>
                  <a:pt x="13027" y="218827"/>
                </a:lnTo>
                <a:lnTo>
                  <a:pt x="3336" y="262225"/>
                </a:lnTo>
                <a:lnTo>
                  <a:pt x="0" y="307695"/>
                </a:lnTo>
                <a:lnTo>
                  <a:pt x="3336" y="353165"/>
                </a:lnTo>
                <a:lnTo>
                  <a:pt x="13027" y="396563"/>
                </a:lnTo>
                <a:lnTo>
                  <a:pt x="28597" y="437413"/>
                </a:lnTo>
                <a:lnTo>
                  <a:pt x="49570" y="475240"/>
                </a:lnTo>
                <a:lnTo>
                  <a:pt x="75471" y="509567"/>
                </a:lnTo>
                <a:lnTo>
                  <a:pt x="105823" y="539919"/>
                </a:lnTo>
                <a:lnTo>
                  <a:pt x="140150" y="565820"/>
                </a:lnTo>
                <a:lnTo>
                  <a:pt x="177977" y="586793"/>
                </a:lnTo>
                <a:lnTo>
                  <a:pt x="218827" y="602363"/>
                </a:lnTo>
                <a:lnTo>
                  <a:pt x="262225" y="612055"/>
                </a:lnTo>
                <a:lnTo>
                  <a:pt x="307695" y="615391"/>
                </a:lnTo>
                <a:lnTo>
                  <a:pt x="353165" y="612055"/>
                </a:lnTo>
                <a:lnTo>
                  <a:pt x="396563" y="602363"/>
                </a:lnTo>
                <a:lnTo>
                  <a:pt x="437413" y="586793"/>
                </a:lnTo>
                <a:lnTo>
                  <a:pt x="475240" y="565820"/>
                </a:lnTo>
                <a:lnTo>
                  <a:pt x="509567" y="539919"/>
                </a:lnTo>
                <a:lnTo>
                  <a:pt x="539919" y="509567"/>
                </a:lnTo>
                <a:lnTo>
                  <a:pt x="565820" y="475240"/>
                </a:lnTo>
                <a:lnTo>
                  <a:pt x="586793" y="437413"/>
                </a:lnTo>
                <a:lnTo>
                  <a:pt x="602363" y="396563"/>
                </a:lnTo>
                <a:lnTo>
                  <a:pt x="612055" y="353165"/>
                </a:lnTo>
                <a:lnTo>
                  <a:pt x="615391" y="307695"/>
                </a:lnTo>
                <a:lnTo>
                  <a:pt x="612055" y="262225"/>
                </a:lnTo>
                <a:lnTo>
                  <a:pt x="602363" y="218827"/>
                </a:lnTo>
                <a:lnTo>
                  <a:pt x="586793" y="177977"/>
                </a:lnTo>
                <a:lnTo>
                  <a:pt x="565820" y="140150"/>
                </a:lnTo>
                <a:lnTo>
                  <a:pt x="539919" y="105823"/>
                </a:lnTo>
                <a:lnTo>
                  <a:pt x="509567" y="75471"/>
                </a:lnTo>
                <a:lnTo>
                  <a:pt x="475240" y="49570"/>
                </a:lnTo>
                <a:lnTo>
                  <a:pt x="437413" y="28597"/>
                </a:lnTo>
                <a:lnTo>
                  <a:pt x="396563" y="13027"/>
                </a:lnTo>
                <a:lnTo>
                  <a:pt x="353165" y="3336"/>
                </a:lnTo>
                <a:lnTo>
                  <a:pt x="307695"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7"/>
          <p:cNvSpPr/>
          <p:nvPr/>
        </p:nvSpPr>
        <p:spPr>
          <a:xfrm>
            <a:off x="4451868" y="5884696"/>
            <a:ext cx="615950" cy="615950"/>
          </a:xfrm>
          <a:custGeom>
            <a:avLst/>
            <a:gdLst/>
            <a:ahLst/>
            <a:cxnLst/>
            <a:rect l="l" t="t" r="r" b="b"/>
            <a:pathLst>
              <a:path w="615950" h="615950">
                <a:moveTo>
                  <a:pt x="307695" y="0"/>
                </a:moveTo>
                <a:lnTo>
                  <a:pt x="262225" y="3336"/>
                </a:lnTo>
                <a:lnTo>
                  <a:pt x="218827" y="13027"/>
                </a:lnTo>
                <a:lnTo>
                  <a:pt x="177977" y="28597"/>
                </a:lnTo>
                <a:lnTo>
                  <a:pt x="140150" y="49570"/>
                </a:lnTo>
                <a:lnTo>
                  <a:pt x="105823" y="75471"/>
                </a:lnTo>
                <a:lnTo>
                  <a:pt x="75471" y="105823"/>
                </a:lnTo>
                <a:lnTo>
                  <a:pt x="49570" y="140150"/>
                </a:lnTo>
                <a:lnTo>
                  <a:pt x="28597" y="177977"/>
                </a:lnTo>
                <a:lnTo>
                  <a:pt x="13027" y="218827"/>
                </a:lnTo>
                <a:lnTo>
                  <a:pt x="3336" y="262225"/>
                </a:lnTo>
                <a:lnTo>
                  <a:pt x="0" y="307695"/>
                </a:lnTo>
                <a:lnTo>
                  <a:pt x="3336" y="353165"/>
                </a:lnTo>
                <a:lnTo>
                  <a:pt x="13027" y="396563"/>
                </a:lnTo>
                <a:lnTo>
                  <a:pt x="28597" y="437413"/>
                </a:lnTo>
                <a:lnTo>
                  <a:pt x="49570" y="475240"/>
                </a:lnTo>
                <a:lnTo>
                  <a:pt x="75471" y="509567"/>
                </a:lnTo>
                <a:lnTo>
                  <a:pt x="105823" y="539919"/>
                </a:lnTo>
                <a:lnTo>
                  <a:pt x="140150" y="565820"/>
                </a:lnTo>
                <a:lnTo>
                  <a:pt x="177977" y="586793"/>
                </a:lnTo>
                <a:lnTo>
                  <a:pt x="218827" y="602363"/>
                </a:lnTo>
                <a:lnTo>
                  <a:pt x="262225" y="612055"/>
                </a:lnTo>
                <a:lnTo>
                  <a:pt x="307695" y="615391"/>
                </a:lnTo>
                <a:lnTo>
                  <a:pt x="353165" y="612055"/>
                </a:lnTo>
                <a:lnTo>
                  <a:pt x="396563" y="602363"/>
                </a:lnTo>
                <a:lnTo>
                  <a:pt x="437413" y="586793"/>
                </a:lnTo>
                <a:lnTo>
                  <a:pt x="475240" y="565820"/>
                </a:lnTo>
                <a:lnTo>
                  <a:pt x="509567" y="539919"/>
                </a:lnTo>
                <a:lnTo>
                  <a:pt x="539919" y="509567"/>
                </a:lnTo>
                <a:lnTo>
                  <a:pt x="565820" y="475240"/>
                </a:lnTo>
                <a:lnTo>
                  <a:pt x="586793" y="437413"/>
                </a:lnTo>
                <a:lnTo>
                  <a:pt x="602363" y="396563"/>
                </a:lnTo>
                <a:lnTo>
                  <a:pt x="612055" y="353165"/>
                </a:lnTo>
                <a:lnTo>
                  <a:pt x="615391" y="307695"/>
                </a:lnTo>
                <a:lnTo>
                  <a:pt x="612055" y="262225"/>
                </a:lnTo>
                <a:lnTo>
                  <a:pt x="602363" y="218827"/>
                </a:lnTo>
                <a:lnTo>
                  <a:pt x="586793" y="177977"/>
                </a:lnTo>
                <a:lnTo>
                  <a:pt x="565820" y="140150"/>
                </a:lnTo>
                <a:lnTo>
                  <a:pt x="539919" y="105823"/>
                </a:lnTo>
                <a:lnTo>
                  <a:pt x="509567" y="75471"/>
                </a:lnTo>
                <a:lnTo>
                  <a:pt x="475240" y="49570"/>
                </a:lnTo>
                <a:lnTo>
                  <a:pt x="437413" y="28597"/>
                </a:lnTo>
                <a:lnTo>
                  <a:pt x="396563" y="13027"/>
                </a:lnTo>
                <a:lnTo>
                  <a:pt x="353165" y="3336"/>
                </a:lnTo>
                <a:lnTo>
                  <a:pt x="307695"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p:cNvSpPr/>
          <p:nvPr/>
        </p:nvSpPr>
        <p:spPr>
          <a:xfrm>
            <a:off x="6015825" y="5884696"/>
            <a:ext cx="615950" cy="615950"/>
          </a:xfrm>
          <a:custGeom>
            <a:avLst/>
            <a:gdLst/>
            <a:ahLst/>
            <a:cxnLst/>
            <a:rect l="l" t="t" r="r" b="b"/>
            <a:pathLst>
              <a:path w="615950" h="615950">
                <a:moveTo>
                  <a:pt x="307695" y="0"/>
                </a:moveTo>
                <a:lnTo>
                  <a:pt x="262225" y="3336"/>
                </a:lnTo>
                <a:lnTo>
                  <a:pt x="218827" y="13027"/>
                </a:lnTo>
                <a:lnTo>
                  <a:pt x="177977" y="28597"/>
                </a:lnTo>
                <a:lnTo>
                  <a:pt x="140150" y="49570"/>
                </a:lnTo>
                <a:lnTo>
                  <a:pt x="105823" y="75471"/>
                </a:lnTo>
                <a:lnTo>
                  <a:pt x="75471" y="105823"/>
                </a:lnTo>
                <a:lnTo>
                  <a:pt x="49570" y="140150"/>
                </a:lnTo>
                <a:lnTo>
                  <a:pt x="28597" y="177977"/>
                </a:lnTo>
                <a:lnTo>
                  <a:pt x="13027" y="218827"/>
                </a:lnTo>
                <a:lnTo>
                  <a:pt x="3336" y="262225"/>
                </a:lnTo>
                <a:lnTo>
                  <a:pt x="0" y="307695"/>
                </a:lnTo>
                <a:lnTo>
                  <a:pt x="3336" y="353165"/>
                </a:lnTo>
                <a:lnTo>
                  <a:pt x="13027" y="396563"/>
                </a:lnTo>
                <a:lnTo>
                  <a:pt x="28597" y="437413"/>
                </a:lnTo>
                <a:lnTo>
                  <a:pt x="49570" y="475240"/>
                </a:lnTo>
                <a:lnTo>
                  <a:pt x="75471" y="509567"/>
                </a:lnTo>
                <a:lnTo>
                  <a:pt x="105823" y="539919"/>
                </a:lnTo>
                <a:lnTo>
                  <a:pt x="140150" y="565820"/>
                </a:lnTo>
                <a:lnTo>
                  <a:pt x="177977" y="586793"/>
                </a:lnTo>
                <a:lnTo>
                  <a:pt x="218827" y="602363"/>
                </a:lnTo>
                <a:lnTo>
                  <a:pt x="262225" y="612055"/>
                </a:lnTo>
                <a:lnTo>
                  <a:pt x="307695" y="615391"/>
                </a:lnTo>
                <a:lnTo>
                  <a:pt x="353165" y="612055"/>
                </a:lnTo>
                <a:lnTo>
                  <a:pt x="396563" y="602363"/>
                </a:lnTo>
                <a:lnTo>
                  <a:pt x="437413" y="586793"/>
                </a:lnTo>
                <a:lnTo>
                  <a:pt x="475240" y="565820"/>
                </a:lnTo>
                <a:lnTo>
                  <a:pt x="509567" y="539919"/>
                </a:lnTo>
                <a:lnTo>
                  <a:pt x="539919" y="509567"/>
                </a:lnTo>
                <a:lnTo>
                  <a:pt x="565820" y="475240"/>
                </a:lnTo>
                <a:lnTo>
                  <a:pt x="586793" y="437413"/>
                </a:lnTo>
                <a:lnTo>
                  <a:pt x="602363" y="396563"/>
                </a:lnTo>
                <a:lnTo>
                  <a:pt x="612055" y="353165"/>
                </a:lnTo>
                <a:lnTo>
                  <a:pt x="615391" y="307695"/>
                </a:lnTo>
                <a:lnTo>
                  <a:pt x="612055" y="262225"/>
                </a:lnTo>
                <a:lnTo>
                  <a:pt x="602363" y="218827"/>
                </a:lnTo>
                <a:lnTo>
                  <a:pt x="586793" y="177977"/>
                </a:lnTo>
                <a:lnTo>
                  <a:pt x="565820" y="140150"/>
                </a:lnTo>
                <a:lnTo>
                  <a:pt x="539919" y="105823"/>
                </a:lnTo>
                <a:lnTo>
                  <a:pt x="509567" y="75471"/>
                </a:lnTo>
                <a:lnTo>
                  <a:pt x="475240" y="49570"/>
                </a:lnTo>
                <a:lnTo>
                  <a:pt x="437413" y="28597"/>
                </a:lnTo>
                <a:lnTo>
                  <a:pt x="396563" y="13027"/>
                </a:lnTo>
                <a:lnTo>
                  <a:pt x="353165" y="3336"/>
                </a:lnTo>
                <a:lnTo>
                  <a:pt x="307695"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 name="object 9"/>
          <p:cNvSpPr/>
          <p:nvPr/>
        </p:nvSpPr>
        <p:spPr>
          <a:xfrm>
            <a:off x="7533331" y="5884696"/>
            <a:ext cx="615950" cy="615950"/>
          </a:xfrm>
          <a:custGeom>
            <a:avLst/>
            <a:gdLst/>
            <a:ahLst/>
            <a:cxnLst/>
            <a:rect l="l" t="t" r="r" b="b"/>
            <a:pathLst>
              <a:path w="615950" h="615950">
                <a:moveTo>
                  <a:pt x="307695" y="0"/>
                </a:moveTo>
                <a:lnTo>
                  <a:pt x="262225" y="3336"/>
                </a:lnTo>
                <a:lnTo>
                  <a:pt x="218827" y="13027"/>
                </a:lnTo>
                <a:lnTo>
                  <a:pt x="177977" y="28597"/>
                </a:lnTo>
                <a:lnTo>
                  <a:pt x="140150" y="49570"/>
                </a:lnTo>
                <a:lnTo>
                  <a:pt x="105823" y="75471"/>
                </a:lnTo>
                <a:lnTo>
                  <a:pt x="75471" y="105823"/>
                </a:lnTo>
                <a:lnTo>
                  <a:pt x="49570" y="140150"/>
                </a:lnTo>
                <a:lnTo>
                  <a:pt x="28597" y="177977"/>
                </a:lnTo>
                <a:lnTo>
                  <a:pt x="13027" y="218827"/>
                </a:lnTo>
                <a:lnTo>
                  <a:pt x="3336" y="262225"/>
                </a:lnTo>
                <a:lnTo>
                  <a:pt x="0" y="307695"/>
                </a:lnTo>
                <a:lnTo>
                  <a:pt x="3336" y="353165"/>
                </a:lnTo>
                <a:lnTo>
                  <a:pt x="13027" y="396563"/>
                </a:lnTo>
                <a:lnTo>
                  <a:pt x="28597" y="437413"/>
                </a:lnTo>
                <a:lnTo>
                  <a:pt x="49570" y="475240"/>
                </a:lnTo>
                <a:lnTo>
                  <a:pt x="75471" y="509567"/>
                </a:lnTo>
                <a:lnTo>
                  <a:pt x="105823" y="539919"/>
                </a:lnTo>
                <a:lnTo>
                  <a:pt x="140150" y="565820"/>
                </a:lnTo>
                <a:lnTo>
                  <a:pt x="177977" y="586793"/>
                </a:lnTo>
                <a:lnTo>
                  <a:pt x="218827" y="602363"/>
                </a:lnTo>
                <a:lnTo>
                  <a:pt x="262225" y="612055"/>
                </a:lnTo>
                <a:lnTo>
                  <a:pt x="307695" y="615391"/>
                </a:lnTo>
                <a:lnTo>
                  <a:pt x="353165" y="612055"/>
                </a:lnTo>
                <a:lnTo>
                  <a:pt x="396563" y="602363"/>
                </a:lnTo>
                <a:lnTo>
                  <a:pt x="437413" y="586793"/>
                </a:lnTo>
                <a:lnTo>
                  <a:pt x="475240" y="565820"/>
                </a:lnTo>
                <a:lnTo>
                  <a:pt x="509567" y="539919"/>
                </a:lnTo>
                <a:lnTo>
                  <a:pt x="539919" y="509567"/>
                </a:lnTo>
                <a:lnTo>
                  <a:pt x="565820" y="475240"/>
                </a:lnTo>
                <a:lnTo>
                  <a:pt x="586793" y="437413"/>
                </a:lnTo>
                <a:lnTo>
                  <a:pt x="602363" y="396563"/>
                </a:lnTo>
                <a:lnTo>
                  <a:pt x="612055" y="353165"/>
                </a:lnTo>
                <a:lnTo>
                  <a:pt x="615391" y="307695"/>
                </a:lnTo>
                <a:lnTo>
                  <a:pt x="612055" y="262225"/>
                </a:lnTo>
                <a:lnTo>
                  <a:pt x="602363" y="218827"/>
                </a:lnTo>
                <a:lnTo>
                  <a:pt x="586793" y="177977"/>
                </a:lnTo>
                <a:lnTo>
                  <a:pt x="565820" y="140150"/>
                </a:lnTo>
                <a:lnTo>
                  <a:pt x="539919" y="105823"/>
                </a:lnTo>
                <a:lnTo>
                  <a:pt x="509567" y="75471"/>
                </a:lnTo>
                <a:lnTo>
                  <a:pt x="475240" y="49570"/>
                </a:lnTo>
                <a:lnTo>
                  <a:pt x="437413" y="28597"/>
                </a:lnTo>
                <a:lnTo>
                  <a:pt x="396563" y="13027"/>
                </a:lnTo>
                <a:lnTo>
                  <a:pt x="353165" y="3336"/>
                </a:lnTo>
                <a:lnTo>
                  <a:pt x="307695"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 name="object 10"/>
          <p:cNvSpPr/>
          <p:nvPr/>
        </p:nvSpPr>
        <p:spPr>
          <a:xfrm>
            <a:off x="9143738" y="5884696"/>
            <a:ext cx="615950" cy="615950"/>
          </a:xfrm>
          <a:custGeom>
            <a:avLst/>
            <a:gdLst/>
            <a:ahLst/>
            <a:cxnLst/>
            <a:rect l="l" t="t" r="r" b="b"/>
            <a:pathLst>
              <a:path w="615950" h="615950">
                <a:moveTo>
                  <a:pt x="307695" y="0"/>
                </a:moveTo>
                <a:lnTo>
                  <a:pt x="262225" y="3336"/>
                </a:lnTo>
                <a:lnTo>
                  <a:pt x="218827" y="13027"/>
                </a:lnTo>
                <a:lnTo>
                  <a:pt x="177977" y="28597"/>
                </a:lnTo>
                <a:lnTo>
                  <a:pt x="140150" y="49570"/>
                </a:lnTo>
                <a:lnTo>
                  <a:pt x="105823" y="75471"/>
                </a:lnTo>
                <a:lnTo>
                  <a:pt x="75471" y="105823"/>
                </a:lnTo>
                <a:lnTo>
                  <a:pt x="49570" y="140150"/>
                </a:lnTo>
                <a:lnTo>
                  <a:pt x="28597" y="177977"/>
                </a:lnTo>
                <a:lnTo>
                  <a:pt x="13027" y="218827"/>
                </a:lnTo>
                <a:lnTo>
                  <a:pt x="3336" y="262225"/>
                </a:lnTo>
                <a:lnTo>
                  <a:pt x="0" y="307695"/>
                </a:lnTo>
                <a:lnTo>
                  <a:pt x="3336" y="353165"/>
                </a:lnTo>
                <a:lnTo>
                  <a:pt x="13027" y="396563"/>
                </a:lnTo>
                <a:lnTo>
                  <a:pt x="28597" y="437413"/>
                </a:lnTo>
                <a:lnTo>
                  <a:pt x="49570" y="475240"/>
                </a:lnTo>
                <a:lnTo>
                  <a:pt x="75471" y="509567"/>
                </a:lnTo>
                <a:lnTo>
                  <a:pt x="105823" y="539919"/>
                </a:lnTo>
                <a:lnTo>
                  <a:pt x="140150" y="565820"/>
                </a:lnTo>
                <a:lnTo>
                  <a:pt x="177977" y="586793"/>
                </a:lnTo>
                <a:lnTo>
                  <a:pt x="218827" y="602363"/>
                </a:lnTo>
                <a:lnTo>
                  <a:pt x="262225" y="612055"/>
                </a:lnTo>
                <a:lnTo>
                  <a:pt x="307695" y="615391"/>
                </a:lnTo>
                <a:lnTo>
                  <a:pt x="353165" y="612055"/>
                </a:lnTo>
                <a:lnTo>
                  <a:pt x="396563" y="602363"/>
                </a:lnTo>
                <a:lnTo>
                  <a:pt x="437413" y="586793"/>
                </a:lnTo>
                <a:lnTo>
                  <a:pt x="475240" y="565820"/>
                </a:lnTo>
                <a:lnTo>
                  <a:pt x="509567" y="539919"/>
                </a:lnTo>
                <a:lnTo>
                  <a:pt x="539919" y="509567"/>
                </a:lnTo>
                <a:lnTo>
                  <a:pt x="565820" y="475240"/>
                </a:lnTo>
                <a:lnTo>
                  <a:pt x="586793" y="437413"/>
                </a:lnTo>
                <a:lnTo>
                  <a:pt x="602363" y="396563"/>
                </a:lnTo>
                <a:lnTo>
                  <a:pt x="612055" y="353165"/>
                </a:lnTo>
                <a:lnTo>
                  <a:pt x="615391" y="307695"/>
                </a:lnTo>
                <a:lnTo>
                  <a:pt x="612055" y="262225"/>
                </a:lnTo>
                <a:lnTo>
                  <a:pt x="602363" y="218827"/>
                </a:lnTo>
                <a:lnTo>
                  <a:pt x="586793" y="177977"/>
                </a:lnTo>
                <a:lnTo>
                  <a:pt x="565820" y="140150"/>
                </a:lnTo>
                <a:lnTo>
                  <a:pt x="539919" y="105823"/>
                </a:lnTo>
                <a:lnTo>
                  <a:pt x="509567" y="75471"/>
                </a:lnTo>
                <a:lnTo>
                  <a:pt x="475240" y="49570"/>
                </a:lnTo>
                <a:lnTo>
                  <a:pt x="437413" y="28597"/>
                </a:lnTo>
                <a:lnTo>
                  <a:pt x="396563" y="13027"/>
                </a:lnTo>
                <a:lnTo>
                  <a:pt x="353165" y="3336"/>
                </a:lnTo>
                <a:lnTo>
                  <a:pt x="307695"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 name="object 11"/>
          <p:cNvSpPr txBox="1"/>
          <p:nvPr/>
        </p:nvSpPr>
        <p:spPr>
          <a:xfrm>
            <a:off x="901700" y="2040761"/>
            <a:ext cx="7451183" cy="1538883"/>
          </a:xfrm>
          <a:prstGeom prst="rect">
            <a:avLst/>
          </a:prstGeom>
        </p:spPr>
        <p:txBody>
          <a:bodyPr vert="horz" wrap="square" lIns="0" tIns="38100" rIns="0" bIns="0" rtlCol="0">
            <a:spAutoFit/>
          </a:bodyPr>
          <a:lstStyle/>
          <a:p>
            <a:pPr marL="12700">
              <a:lnSpc>
                <a:spcPct val="100000"/>
              </a:lnSpc>
              <a:spcBef>
                <a:spcPts val="300"/>
              </a:spcBef>
              <a:spcAft>
                <a:spcPts val="600"/>
              </a:spcAft>
            </a:pPr>
            <a:r>
              <a:rPr sz="3000" spc="-5" dirty="0">
                <a:solidFill>
                  <a:srgbClr val="0E497B"/>
                </a:solidFill>
                <a:latin typeface="Calibri" panose="020F0502020204030204" pitchFamily="34" charset="0"/>
                <a:cs typeface="Calibri" panose="020F0502020204030204" pitchFamily="34" charset="0"/>
              </a:rPr>
              <a:t>General </a:t>
            </a:r>
            <a:r>
              <a:rPr sz="3000" dirty="0">
                <a:solidFill>
                  <a:srgbClr val="0E497B"/>
                </a:solidFill>
                <a:latin typeface="Calibri" panose="020F0502020204030204" pitchFamily="34" charset="0"/>
                <a:cs typeface="Calibri" panose="020F0502020204030204" pitchFamily="34" charset="0"/>
              </a:rPr>
              <a:t>Guideline:</a:t>
            </a:r>
            <a:endParaRPr lang="en-US" sz="3000" dirty="0">
              <a:solidFill>
                <a:srgbClr val="0E497B"/>
              </a:solidFill>
              <a:latin typeface="Calibri" panose="020F0502020204030204" pitchFamily="34" charset="0"/>
              <a:cs typeface="Calibri" panose="020F0502020204030204" pitchFamily="34" charset="0"/>
            </a:endParaRPr>
          </a:p>
          <a:p>
            <a:pPr marL="12700">
              <a:lnSpc>
                <a:spcPct val="100000"/>
              </a:lnSpc>
              <a:spcBef>
                <a:spcPts val="300"/>
              </a:spcBef>
              <a:spcAft>
                <a:spcPts val="600"/>
              </a:spcAft>
            </a:pPr>
            <a:r>
              <a:rPr sz="3000" spc="-25" dirty="0">
                <a:solidFill>
                  <a:schemeClr val="tx1">
                    <a:lumMod val="75000"/>
                    <a:lumOff val="25000"/>
                  </a:schemeClr>
                </a:solidFill>
                <a:latin typeface="Calibri" panose="020F0502020204030204" pitchFamily="34" charset="0"/>
                <a:cs typeface="Calibri" panose="020F0502020204030204" pitchFamily="34" charset="0"/>
              </a:rPr>
              <a:t>Keep </a:t>
            </a:r>
            <a:r>
              <a:rPr sz="3000" dirty="0">
                <a:solidFill>
                  <a:schemeClr val="tx1">
                    <a:lumMod val="75000"/>
                    <a:lumOff val="25000"/>
                  </a:schemeClr>
                </a:solidFill>
                <a:latin typeface="Calibri" panose="020F0502020204030204" pitchFamily="34" charset="0"/>
                <a:cs typeface="Calibri" panose="020F0502020204030204" pitchFamily="34" charset="0"/>
              </a:rPr>
              <a:t>an </a:t>
            </a:r>
            <a:r>
              <a:rPr sz="3000" spc="-5" dirty="0">
                <a:solidFill>
                  <a:schemeClr val="tx1">
                    <a:lumMod val="75000"/>
                    <a:lumOff val="25000"/>
                  </a:schemeClr>
                </a:solidFill>
                <a:latin typeface="Calibri" panose="020F0502020204030204" pitchFamily="34" charset="0"/>
                <a:cs typeface="Calibri" panose="020F0502020204030204" pitchFamily="34" charset="0"/>
              </a:rPr>
              <a:t>equivalent </a:t>
            </a:r>
            <a:r>
              <a:rPr sz="3000" spc="-10" dirty="0">
                <a:solidFill>
                  <a:schemeClr val="tx1">
                    <a:lumMod val="75000"/>
                    <a:lumOff val="25000"/>
                  </a:schemeClr>
                </a:solidFill>
                <a:latin typeface="Calibri" panose="020F0502020204030204" pitchFamily="34" charset="0"/>
                <a:cs typeface="Calibri" panose="020F0502020204030204" pitchFamily="34" charset="0"/>
              </a:rPr>
              <a:t>of </a:t>
            </a:r>
            <a:r>
              <a:rPr sz="3000" b="1" dirty="0">
                <a:solidFill>
                  <a:srgbClr val="0E497B"/>
                </a:solidFill>
                <a:latin typeface="Calibri" panose="020F0502020204030204" pitchFamily="34" charset="0"/>
                <a:cs typeface="Calibri" panose="020F0502020204030204" pitchFamily="34" charset="0"/>
              </a:rPr>
              <a:t>six months </a:t>
            </a:r>
            <a:r>
              <a:rPr sz="3000" spc="-10" dirty="0">
                <a:solidFill>
                  <a:schemeClr val="tx1">
                    <a:lumMod val="75000"/>
                    <a:lumOff val="25000"/>
                  </a:schemeClr>
                </a:solidFill>
                <a:latin typeface="Calibri" panose="020F0502020204030204" pitchFamily="34" charset="0"/>
                <a:cs typeface="Calibri" panose="020F0502020204030204" pitchFamily="34" charset="0"/>
              </a:rPr>
              <a:t>of </a:t>
            </a:r>
            <a:r>
              <a:rPr sz="3000" spc="-5" dirty="0">
                <a:solidFill>
                  <a:schemeClr val="tx1">
                    <a:lumMod val="75000"/>
                    <a:lumOff val="25000"/>
                  </a:schemeClr>
                </a:solidFill>
                <a:latin typeface="Calibri" panose="020F0502020204030204" pitchFamily="34" charset="0"/>
                <a:cs typeface="Calibri" panose="020F0502020204030204" pitchFamily="34" charset="0"/>
              </a:rPr>
              <a:t>living  expenses </a:t>
            </a:r>
            <a:r>
              <a:rPr sz="3000" dirty="0">
                <a:solidFill>
                  <a:schemeClr val="tx1">
                    <a:lumMod val="75000"/>
                    <a:lumOff val="25000"/>
                  </a:schemeClr>
                </a:solidFill>
                <a:latin typeface="Calibri" panose="020F0502020204030204" pitchFamily="34" charset="0"/>
                <a:cs typeface="Calibri" panose="020F0502020204030204" pitchFamily="34" charset="0"/>
              </a:rPr>
              <a:t>in an account </a:t>
            </a:r>
            <a:r>
              <a:rPr sz="3000" spc="-15" dirty="0">
                <a:solidFill>
                  <a:schemeClr val="tx1">
                    <a:lumMod val="75000"/>
                    <a:lumOff val="25000"/>
                  </a:schemeClr>
                </a:solidFill>
                <a:latin typeface="Calibri" panose="020F0502020204030204" pitchFamily="34" charset="0"/>
                <a:cs typeface="Calibri" panose="020F0502020204030204" pitchFamily="34" charset="0"/>
              </a:rPr>
              <a:t>you </a:t>
            </a:r>
            <a:r>
              <a:rPr sz="3000" dirty="0">
                <a:solidFill>
                  <a:schemeClr val="tx1">
                    <a:lumMod val="75000"/>
                    <a:lumOff val="25000"/>
                  </a:schemeClr>
                </a:solidFill>
                <a:latin typeface="Calibri" panose="020F0502020204030204" pitchFamily="34" charset="0"/>
                <a:cs typeface="Calibri" panose="020F0502020204030204" pitchFamily="34" charset="0"/>
              </a:rPr>
              <a:t>can access</a:t>
            </a:r>
            <a:r>
              <a:rPr sz="3000" spc="-10" dirty="0">
                <a:solidFill>
                  <a:schemeClr val="tx1">
                    <a:lumMod val="75000"/>
                    <a:lumOff val="25000"/>
                  </a:schemeClr>
                </a:solidFill>
                <a:latin typeface="Calibri" panose="020F0502020204030204" pitchFamily="34" charset="0"/>
                <a:cs typeface="Calibri" panose="020F0502020204030204" pitchFamily="34" charset="0"/>
              </a:rPr>
              <a:t> </a:t>
            </a:r>
            <a:r>
              <a:rPr sz="3000" spc="-35" dirty="0">
                <a:solidFill>
                  <a:schemeClr val="tx1">
                    <a:lumMod val="75000"/>
                    <a:lumOff val="25000"/>
                  </a:schemeClr>
                </a:solidFill>
                <a:latin typeface="Calibri" panose="020F0502020204030204" pitchFamily="34" charset="0"/>
                <a:cs typeface="Calibri" panose="020F0502020204030204" pitchFamily="34" charset="0"/>
              </a:rPr>
              <a:t>easily.</a:t>
            </a:r>
            <a:endParaRPr sz="3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2" name="object 12"/>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object 13"/>
          <p:cNvSpPr/>
          <p:nvPr/>
        </p:nvSpPr>
        <p:spPr>
          <a:xfrm>
            <a:off x="965201" y="4461522"/>
            <a:ext cx="1333500" cy="1153795"/>
          </a:xfrm>
          <a:custGeom>
            <a:avLst/>
            <a:gdLst/>
            <a:ahLst/>
            <a:cxnLst/>
            <a:rect l="l" t="t" r="r" b="b"/>
            <a:pathLst>
              <a:path w="1333500" h="1153795">
                <a:moveTo>
                  <a:pt x="1321765" y="0"/>
                </a:moveTo>
                <a:lnTo>
                  <a:pt x="11150" y="0"/>
                </a:lnTo>
                <a:lnTo>
                  <a:pt x="7213" y="1651"/>
                </a:lnTo>
                <a:lnTo>
                  <a:pt x="4381" y="4483"/>
                </a:lnTo>
                <a:lnTo>
                  <a:pt x="1562" y="7264"/>
                </a:lnTo>
                <a:lnTo>
                  <a:pt x="0" y="11188"/>
                </a:lnTo>
                <a:lnTo>
                  <a:pt x="0" y="1115136"/>
                </a:lnTo>
                <a:lnTo>
                  <a:pt x="3032" y="1130191"/>
                </a:lnTo>
                <a:lnTo>
                  <a:pt x="11299" y="1142460"/>
                </a:lnTo>
                <a:lnTo>
                  <a:pt x="23552" y="1150719"/>
                </a:lnTo>
                <a:lnTo>
                  <a:pt x="38544" y="1153744"/>
                </a:lnTo>
                <a:lnTo>
                  <a:pt x="1294282" y="1153744"/>
                </a:lnTo>
                <a:lnTo>
                  <a:pt x="1309332" y="1150719"/>
                </a:lnTo>
                <a:lnTo>
                  <a:pt x="1321601" y="1142460"/>
                </a:lnTo>
                <a:lnTo>
                  <a:pt x="1329863" y="1130191"/>
                </a:lnTo>
                <a:lnTo>
                  <a:pt x="1331228" y="1123403"/>
                </a:lnTo>
                <a:lnTo>
                  <a:pt x="34036" y="1123403"/>
                </a:lnTo>
                <a:lnTo>
                  <a:pt x="30314" y="1119733"/>
                </a:lnTo>
                <a:lnTo>
                  <a:pt x="30314" y="30378"/>
                </a:lnTo>
                <a:lnTo>
                  <a:pt x="1332890" y="30378"/>
                </a:lnTo>
                <a:lnTo>
                  <a:pt x="1332890" y="11188"/>
                </a:lnTo>
                <a:lnTo>
                  <a:pt x="1331315" y="7302"/>
                </a:lnTo>
                <a:lnTo>
                  <a:pt x="1328483" y="4483"/>
                </a:lnTo>
                <a:lnTo>
                  <a:pt x="1325689" y="1651"/>
                </a:lnTo>
                <a:lnTo>
                  <a:pt x="1321765" y="0"/>
                </a:lnTo>
                <a:close/>
              </a:path>
              <a:path w="1333500" h="1153795">
                <a:moveTo>
                  <a:pt x="1332890" y="30378"/>
                </a:moveTo>
                <a:lnTo>
                  <a:pt x="1302550" y="30378"/>
                </a:lnTo>
                <a:lnTo>
                  <a:pt x="1302550" y="1119733"/>
                </a:lnTo>
                <a:lnTo>
                  <a:pt x="1298879" y="1123403"/>
                </a:lnTo>
                <a:lnTo>
                  <a:pt x="1331228" y="1123403"/>
                </a:lnTo>
                <a:lnTo>
                  <a:pt x="1332890" y="1115136"/>
                </a:lnTo>
                <a:lnTo>
                  <a:pt x="1332890" y="30378"/>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4" name="object 14"/>
          <p:cNvSpPr/>
          <p:nvPr/>
        </p:nvSpPr>
        <p:spPr>
          <a:xfrm>
            <a:off x="1945925" y="4053606"/>
            <a:ext cx="151130" cy="309245"/>
          </a:xfrm>
          <a:custGeom>
            <a:avLst/>
            <a:gdLst/>
            <a:ahLst/>
            <a:cxnLst/>
            <a:rect l="l" t="t" r="r" b="b"/>
            <a:pathLst>
              <a:path w="151130" h="309245">
                <a:moveTo>
                  <a:pt x="75336" y="0"/>
                </a:moveTo>
                <a:lnTo>
                  <a:pt x="45489" y="6753"/>
                </a:lnTo>
                <a:lnTo>
                  <a:pt x="21623" y="24617"/>
                </a:lnTo>
                <a:lnTo>
                  <a:pt x="5779" y="50679"/>
                </a:lnTo>
                <a:lnTo>
                  <a:pt x="0" y="82029"/>
                </a:lnTo>
                <a:lnTo>
                  <a:pt x="0" y="226783"/>
                </a:lnTo>
                <a:lnTo>
                  <a:pt x="5783" y="258102"/>
                </a:lnTo>
                <a:lnTo>
                  <a:pt x="21648" y="284168"/>
                </a:lnTo>
                <a:lnTo>
                  <a:pt x="45489" y="302021"/>
                </a:lnTo>
                <a:lnTo>
                  <a:pt x="75336" y="308787"/>
                </a:lnTo>
                <a:lnTo>
                  <a:pt x="105137" y="302043"/>
                </a:lnTo>
                <a:lnTo>
                  <a:pt x="129000" y="284149"/>
                </a:lnTo>
                <a:lnTo>
                  <a:pt x="132489" y="278409"/>
                </a:lnTo>
                <a:lnTo>
                  <a:pt x="75336" y="278409"/>
                </a:lnTo>
                <a:lnTo>
                  <a:pt x="66631" y="277440"/>
                </a:lnTo>
                <a:lnTo>
                  <a:pt x="34075" y="247305"/>
                </a:lnTo>
                <a:lnTo>
                  <a:pt x="30314" y="226783"/>
                </a:lnTo>
                <a:lnTo>
                  <a:pt x="30314" y="82029"/>
                </a:lnTo>
                <a:lnTo>
                  <a:pt x="44094" y="44919"/>
                </a:lnTo>
                <a:lnTo>
                  <a:pt x="75336" y="30314"/>
                </a:lnTo>
                <a:lnTo>
                  <a:pt x="132452" y="30314"/>
                </a:lnTo>
                <a:lnTo>
                  <a:pt x="128989" y="24617"/>
                </a:lnTo>
                <a:lnTo>
                  <a:pt x="105137" y="6753"/>
                </a:lnTo>
                <a:lnTo>
                  <a:pt x="75336" y="0"/>
                </a:lnTo>
                <a:close/>
              </a:path>
              <a:path w="151130" h="309245">
                <a:moveTo>
                  <a:pt x="132452" y="30314"/>
                </a:moveTo>
                <a:lnTo>
                  <a:pt x="75336" y="30314"/>
                </a:lnTo>
                <a:lnTo>
                  <a:pt x="84025" y="31293"/>
                </a:lnTo>
                <a:lnTo>
                  <a:pt x="92224" y="34140"/>
                </a:lnTo>
                <a:lnTo>
                  <a:pt x="119356" y="71358"/>
                </a:lnTo>
                <a:lnTo>
                  <a:pt x="120307" y="82029"/>
                </a:lnTo>
                <a:lnTo>
                  <a:pt x="120307" y="226783"/>
                </a:lnTo>
                <a:lnTo>
                  <a:pt x="106578" y="263817"/>
                </a:lnTo>
                <a:lnTo>
                  <a:pt x="75336" y="278409"/>
                </a:lnTo>
                <a:lnTo>
                  <a:pt x="132489" y="278409"/>
                </a:lnTo>
                <a:lnTo>
                  <a:pt x="144833" y="258095"/>
                </a:lnTo>
                <a:lnTo>
                  <a:pt x="150609" y="226783"/>
                </a:lnTo>
                <a:lnTo>
                  <a:pt x="150609" y="82029"/>
                </a:lnTo>
                <a:lnTo>
                  <a:pt x="144832" y="50679"/>
                </a:lnTo>
                <a:lnTo>
                  <a:pt x="132452" y="30314"/>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15"/>
          <p:cNvSpPr/>
          <p:nvPr/>
        </p:nvSpPr>
        <p:spPr>
          <a:xfrm>
            <a:off x="1166715" y="4053606"/>
            <a:ext cx="151130" cy="309245"/>
          </a:xfrm>
          <a:custGeom>
            <a:avLst/>
            <a:gdLst/>
            <a:ahLst/>
            <a:cxnLst/>
            <a:rect l="l" t="t" r="r" b="b"/>
            <a:pathLst>
              <a:path w="151130" h="309245">
                <a:moveTo>
                  <a:pt x="75323" y="0"/>
                </a:moveTo>
                <a:lnTo>
                  <a:pt x="45505" y="6753"/>
                </a:lnTo>
                <a:lnTo>
                  <a:pt x="21640" y="24617"/>
                </a:lnTo>
                <a:lnTo>
                  <a:pt x="5786" y="50679"/>
                </a:lnTo>
                <a:lnTo>
                  <a:pt x="0" y="82029"/>
                </a:lnTo>
                <a:lnTo>
                  <a:pt x="0" y="226783"/>
                </a:lnTo>
                <a:lnTo>
                  <a:pt x="5786" y="258118"/>
                </a:lnTo>
                <a:lnTo>
                  <a:pt x="21640" y="284183"/>
                </a:lnTo>
                <a:lnTo>
                  <a:pt x="45505" y="302048"/>
                </a:lnTo>
                <a:lnTo>
                  <a:pt x="75323" y="308787"/>
                </a:lnTo>
                <a:lnTo>
                  <a:pt x="105146" y="302048"/>
                </a:lnTo>
                <a:lnTo>
                  <a:pt x="129032" y="284183"/>
                </a:lnTo>
                <a:lnTo>
                  <a:pt x="132548" y="278409"/>
                </a:lnTo>
                <a:lnTo>
                  <a:pt x="75323" y="278409"/>
                </a:lnTo>
                <a:lnTo>
                  <a:pt x="66636" y="277440"/>
                </a:lnTo>
                <a:lnTo>
                  <a:pt x="34070" y="247319"/>
                </a:lnTo>
                <a:lnTo>
                  <a:pt x="30314" y="226783"/>
                </a:lnTo>
                <a:lnTo>
                  <a:pt x="30314" y="82029"/>
                </a:lnTo>
                <a:lnTo>
                  <a:pt x="44094" y="44919"/>
                </a:lnTo>
                <a:lnTo>
                  <a:pt x="75323" y="30314"/>
                </a:lnTo>
                <a:lnTo>
                  <a:pt x="132502" y="30314"/>
                </a:lnTo>
                <a:lnTo>
                  <a:pt x="129032" y="24617"/>
                </a:lnTo>
                <a:lnTo>
                  <a:pt x="105146" y="6753"/>
                </a:lnTo>
                <a:lnTo>
                  <a:pt x="75323" y="0"/>
                </a:lnTo>
                <a:close/>
              </a:path>
              <a:path w="151130" h="309245">
                <a:moveTo>
                  <a:pt x="132502" y="30314"/>
                </a:moveTo>
                <a:lnTo>
                  <a:pt x="75323" y="30314"/>
                </a:lnTo>
                <a:lnTo>
                  <a:pt x="84014" y="31293"/>
                </a:lnTo>
                <a:lnTo>
                  <a:pt x="92216" y="34140"/>
                </a:lnTo>
                <a:lnTo>
                  <a:pt x="119383" y="71358"/>
                </a:lnTo>
                <a:lnTo>
                  <a:pt x="120345" y="82029"/>
                </a:lnTo>
                <a:lnTo>
                  <a:pt x="120345" y="226783"/>
                </a:lnTo>
                <a:lnTo>
                  <a:pt x="106565" y="263817"/>
                </a:lnTo>
                <a:lnTo>
                  <a:pt x="75323" y="278409"/>
                </a:lnTo>
                <a:lnTo>
                  <a:pt x="132548" y="278409"/>
                </a:lnTo>
                <a:lnTo>
                  <a:pt x="144907" y="258118"/>
                </a:lnTo>
                <a:lnTo>
                  <a:pt x="150698" y="226783"/>
                </a:lnTo>
                <a:lnTo>
                  <a:pt x="150698" y="82029"/>
                </a:lnTo>
                <a:lnTo>
                  <a:pt x="144907" y="50679"/>
                </a:lnTo>
                <a:lnTo>
                  <a:pt x="132502" y="30314"/>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6" name="object 16"/>
          <p:cNvSpPr/>
          <p:nvPr/>
        </p:nvSpPr>
        <p:spPr>
          <a:xfrm>
            <a:off x="1287053" y="4178292"/>
            <a:ext cx="689610" cy="0"/>
          </a:xfrm>
          <a:custGeom>
            <a:avLst/>
            <a:gdLst/>
            <a:ahLst/>
            <a:cxnLst/>
            <a:rect l="l" t="t" r="r" b="b"/>
            <a:pathLst>
              <a:path w="689610">
                <a:moveTo>
                  <a:pt x="0" y="0"/>
                </a:moveTo>
                <a:lnTo>
                  <a:pt x="689190" y="0"/>
                </a:lnTo>
              </a:path>
            </a:pathLst>
          </a:custGeom>
          <a:ln w="30302">
            <a:solidFill>
              <a:srgbClr val="0E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7" name="object 17"/>
          <p:cNvSpPr/>
          <p:nvPr/>
        </p:nvSpPr>
        <p:spPr>
          <a:xfrm>
            <a:off x="965205" y="4163132"/>
            <a:ext cx="1333500" cy="328930"/>
          </a:xfrm>
          <a:custGeom>
            <a:avLst/>
            <a:gdLst/>
            <a:ahLst/>
            <a:cxnLst/>
            <a:rect l="l" t="t" r="r" b="b"/>
            <a:pathLst>
              <a:path w="1333500" h="328929">
                <a:moveTo>
                  <a:pt x="225082" y="0"/>
                </a:moveTo>
                <a:lnTo>
                  <a:pt x="38544" y="0"/>
                </a:lnTo>
                <a:lnTo>
                  <a:pt x="23547" y="3028"/>
                </a:lnTo>
                <a:lnTo>
                  <a:pt x="11295" y="11291"/>
                </a:lnTo>
                <a:lnTo>
                  <a:pt x="3031" y="23558"/>
                </a:lnTo>
                <a:lnTo>
                  <a:pt x="0" y="38595"/>
                </a:lnTo>
                <a:lnTo>
                  <a:pt x="0" y="317588"/>
                </a:lnTo>
                <a:lnTo>
                  <a:pt x="1562" y="321513"/>
                </a:lnTo>
                <a:lnTo>
                  <a:pt x="4368" y="324345"/>
                </a:lnTo>
                <a:lnTo>
                  <a:pt x="7213" y="327152"/>
                </a:lnTo>
                <a:lnTo>
                  <a:pt x="11137" y="328764"/>
                </a:lnTo>
                <a:lnTo>
                  <a:pt x="1321765" y="328764"/>
                </a:lnTo>
                <a:lnTo>
                  <a:pt x="1325689" y="327152"/>
                </a:lnTo>
                <a:lnTo>
                  <a:pt x="1331315" y="321513"/>
                </a:lnTo>
                <a:lnTo>
                  <a:pt x="1332890" y="317588"/>
                </a:lnTo>
                <a:lnTo>
                  <a:pt x="1332890" y="298386"/>
                </a:lnTo>
                <a:lnTo>
                  <a:pt x="30276" y="298386"/>
                </a:lnTo>
                <a:lnTo>
                  <a:pt x="30314" y="34036"/>
                </a:lnTo>
                <a:lnTo>
                  <a:pt x="34035" y="30314"/>
                </a:lnTo>
                <a:lnTo>
                  <a:pt x="225082" y="30314"/>
                </a:lnTo>
                <a:lnTo>
                  <a:pt x="231813" y="23558"/>
                </a:lnTo>
                <a:lnTo>
                  <a:pt x="231825" y="6743"/>
                </a:lnTo>
                <a:lnTo>
                  <a:pt x="225082" y="0"/>
                </a:lnTo>
                <a:close/>
              </a:path>
              <a:path w="1333500" h="328929">
                <a:moveTo>
                  <a:pt x="1294269" y="0"/>
                </a:moveTo>
                <a:lnTo>
                  <a:pt x="1107808" y="0"/>
                </a:lnTo>
                <a:lnTo>
                  <a:pt x="1101026" y="6743"/>
                </a:lnTo>
                <a:lnTo>
                  <a:pt x="1101039" y="23558"/>
                </a:lnTo>
                <a:lnTo>
                  <a:pt x="1107808" y="30314"/>
                </a:lnTo>
                <a:lnTo>
                  <a:pt x="1298879" y="30314"/>
                </a:lnTo>
                <a:lnTo>
                  <a:pt x="1302550" y="34036"/>
                </a:lnTo>
                <a:lnTo>
                  <a:pt x="1302550" y="298386"/>
                </a:lnTo>
                <a:lnTo>
                  <a:pt x="1332890" y="298386"/>
                </a:lnTo>
                <a:lnTo>
                  <a:pt x="1332890" y="38595"/>
                </a:lnTo>
                <a:lnTo>
                  <a:pt x="1329855" y="23545"/>
                </a:lnTo>
                <a:lnTo>
                  <a:pt x="1321600" y="11291"/>
                </a:lnTo>
                <a:lnTo>
                  <a:pt x="1309326" y="3028"/>
                </a:lnTo>
                <a:lnTo>
                  <a:pt x="1294269"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8" name="object 18"/>
          <p:cNvSpPr/>
          <p:nvPr/>
        </p:nvSpPr>
        <p:spPr>
          <a:xfrm>
            <a:off x="1380698" y="4653240"/>
            <a:ext cx="219570" cy="219633"/>
          </a:xfrm>
          <a:prstGeom prst="rect">
            <a:avLst/>
          </a:prstGeom>
          <a:blipFill>
            <a:blip r:embed="rId3"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9" name="object 19"/>
          <p:cNvSpPr/>
          <p:nvPr/>
        </p:nvSpPr>
        <p:spPr>
          <a:xfrm>
            <a:off x="1663023" y="4653240"/>
            <a:ext cx="219582" cy="219633"/>
          </a:xfrm>
          <a:prstGeom prst="rect">
            <a:avLst/>
          </a:prstGeom>
          <a:blipFill>
            <a:blip r:embed="rId4"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0" name="object 20"/>
          <p:cNvSpPr/>
          <p:nvPr/>
        </p:nvSpPr>
        <p:spPr>
          <a:xfrm>
            <a:off x="1945365" y="4653240"/>
            <a:ext cx="219595" cy="219633"/>
          </a:xfrm>
          <a:prstGeom prst="rect">
            <a:avLst/>
          </a:prstGeom>
          <a:blipFill>
            <a:blip r:embed="rId5"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1" name="object 21"/>
          <p:cNvSpPr/>
          <p:nvPr/>
        </p:nvSpPr>
        <p:spPr>
          <a:xfrm>
            <a:off x="1380660" y="4924686"/>
            <a:ext cx="219608" cy="219646"/>
          </a:xfrm>
          <a:prstGeom prst="rect">
            <a:avLst/>
          </a:prstGeom>
          <a:blipFill>
            <a:blip r:embed="rId6"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2" name="object 22"/>
          <p:cNvSpPr/>
          <p:nvPr/>
        </p:nvSpPr>
        <p:spPr>
          <a:xfrm>
            <a:off x="1945365" y="4924686"/>
            <a:ext cx="219595" cy="219621"/>
          </a:xfrm>
          <a:prstGeom prst="rect">
            <a:avLst/>
          </a:prstGeom>
          <a:blipFill>
            <a:blip r:embed="rId7"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3" name="object 23"/>
          <p:cNvSpPr/>
          <p:nvPr/>
        </p:nvSpPr>
        <p:spPr>
          <a:xfrm>
            <a:off x="1663029" y="4924686"/>
            <a:ext cx="219621" cy="219621"/>
          </a:xfrm>
          <a:prstGeom prst="rect">
            <a:avLst/>
          </a:prstGeom>
          <a:blipFill>
            <a:blip r:embed="rId8"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4" name="object 24"/>
          <p:cNvSpPr/>
          <p:nvPr/>
        </p:nvSpPr>
        <p:spPr>
          <a:xfrm>
            <a:off x="1380660" y="5196165"/>
            <a:ext cx="219608" cy="219633"/>
          </a:xfrm>
          <a:prstGeom prst="rect">
            <a:avLst/>
          </a:prstGeom>
          <a:blipFill>
            <a:blip r:embed="rId9"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5" name="object 25"/>
          <p:cNvSpPr/>
          <p:nvPr/>
        </p:nvSpPr>
        <p:spPr>
          <a:xfrm>
            <a:off x="1663023" y="5196165"/>
            <a:ext cx="219582" cy="219633"/>
          </a:xfrm>
          <a:prstGeom prst="rect">
            <a:avLst/>
          </a:prstGeom>
          <a:blipFill>
            <a:blip r:embed="rId10"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6" name="object 26"/>
          <p:cNvSpPr/>
          <p:nvPr/>
        </p:nvSpPr>
        <p:spPr>
          <a:xfrm>
            <a:off x="1098320" y="4924690"/>
            <a:ext cx="219646" cy="219646"/>
          </a:xfrm>
          <a:prstGeom prst="rect">
            <a:avLst/>
          </a:prstGeom>
          <a:blipFill>
            <a:blip r:embed="rId11"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7" name="object 27"/>
          <p:cNvSpPr/>
          <p:nvPr/>
        </p:nvSpPr>
        <p:spPr>
          <a:xfrm>
            <a:off x="1098320" y="5196165"/>
            <a:ext cx="219684" cy="219633"/>
          </a:xfrm>
          <a:prstGeom prst="rect">
            <a:avLst/>
          </a:prstGeom>
          <a:blipFill>
            <a:blip r:embed="rId12"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8" name="object 28"/>
          <p:cNvSpPr/>
          <p:nvPr/>
        </p:nvSpPr>
        <p:spPr>
          <a:xfrm>
            <a:off x="5657072" y="4461522"/>
            <a:ext cx="1333500" cy="1153795"/>
          </a:xfrm>
          <a:custGeom>
            <a:avLst/>
            <a:gdLst/>
            <a:ahLst/>
            <a:cxnLst/>
            <a:rect l="l" t="t" r="r" b="b"/>
            <a:pathLst>
              <a:path w="1333500" h="1153795">
                <a:moveTo>
                  <a:pt x="1321765" y="0"/>
                </a:moveTo>
                <a:lnTo>
                  <a:pt x="11150" y="0"/>
                </a:lnTo>
                <a:lnTo>
                  <a:pt x="7213" y="1651"/>
                </a:lnTo>
                <a:lnTo>
                  <a:pt x="4381" y="4483"/>
                </a:lnTo>
                <a:lnTo>
                  <a:pt x="1562" y="7264"/>
                </a:lnTo>
                <a:lnTo>
                  <a:pt x="0" y="11188"/>
                </a:lnTo>
                <a:lnTo>
                  <a:pt x="0" y="1115136"/>
                </a:lnTo>
                <a:lnTo>
                  <a:pt x="3032" y="1130191"/>
                </a:lnTo>
                <a:lnTo>
                  <a:pt x="11299" y="1142460"/>
                </a:lnTo>
                <a:lnTo>
                  <a:pt x="23552" y="1150719"/>
                </a:lnTo>
                <a:lnTo>
                  <a:pt x="38544" y="1153744"/>
                </a:lnTo>
                <a:lnTo>
                  <a:pt x="1294282" y="1153744"/>
                </a:lnTo>
                <a:lnTo>
                  <a:pt x="1309332" y="1150719"/>
                </a:lnTo>
                <a:lnTo>
                  <a:pt x="1321601" y="1142460"/>
                </a:lnTo>
                <a:lnTo>
                  <a:pt x="1329863" y="1130191"/>
                </a:lnTo>
                <a:lnTo>
                  <a:pt x="1331228" y="1123403"/>
                </a:lnTo>
                <a:lnTo>
                  <a:pt x="34035" y="1123403"/>
                </a:lnTo>
                <a:lnTo>
                  <a:pt x="30314" y="1119733"/>
                </a:lnTo>
                <a:lnTo>
                  <a:pt x="30314" y="30378"/>
                </a:lnTo>
                <a:lnTo>
                  <a:pt x="1332890" y="30378"/>
                </a:lnTo>
                <a:lnTo>
                  <a:pt x="1332890" y="11188"/>
                </a:lnTo>
                <a:lnTo>
                  <a:pt x="1331315" y="7302"/>
                </a:lnTo>
                <a:lnTo>
                  <a:pt x="1325689" y="1651"/>
                </a:lnTo>
                <a:lnTo>
                  <a:pt x="1321765" y="0"/>
                </a:lnTo>
                <a:close/>
              </a:path>
              <a:path w="1333500" h="1153795">
                <a:moveTo>
                  <a:pt x="1332890" y="30378"/>
                </a:moveTo>
                <a:lnTo>
                  <a:pt x="1302550" y="30378"/>
                </a:lnTo>
                <a:lnTo>
                  <a:pt x="1302550" y="1119733"/>
                </a:lnTo>
                <a:lnTo>
                  <a:pt x="1298879" y="1123403"/>
                </a:lnTo>
                <a:lnTo>
                  <a:pt x="1331228" y="1123403"/>
                </a:lnTo>
                <a:lnTo>
                  <a:pt x="1332890" y="1115136"/>
                </a:lnTo>
                <a:lnTo>
                  <a:pt x="1332890" y="30378"/>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9" name="object 29"/>
          <p:cNvSpPr/>
          <p:nvPr/>
        </p:nvSpPr>
        <p:spPr>
          <a:xfrm>
            <a:off x="6637797" y="4053606"/>
            <a:ext cx="151130" cy="309245"/>
          </a:xfrm>
          <a:custGeom>
            <a:avLst/>
            <a:gdLst/>
            <a:ahLst/>
            <a:cxnLst/>
            <a:rect l="l" t="t" r="r" b="b"/>
            <a:pathLst>
              <a:path w="151129" h="309245">
                <a:moveTo>
                  <a:pt x="75336" y="0"/>
                </a:moveTo>
                <a:lnTo>
                  <a:pt x="45489" y="6753"/>
                </a:lnTo>
                <a:lnTo>
                  <a:pt x="21623" y="24617"/>
                </a:lnTo>
                <a:lnTo>
                  <a:pt x="5779" y="50679"/>
                </a:lnTo>
                <a:lnTo>
                  <a:pt x="0" y="82029"/>
                </a:lnTo>
                <a:lnTo>
                  <a:pt x="0" y="226783"/>
                </a:lnTo>
                <a:lnTo>
                  <a:pt x="5783" y="258102"/>
                </a:lnTo>
                <a:lnTo>
                  <a:pt x="21648" y="284168"/>
                </a:lnTo>
                <a:lnTo>
                  <a:pt x="45489" y="302021"/>
                </a:lnTo>
                <a:lnTo>
                  <a:pt x="75336" y="308787"/>
                </a:lnTo>
                <a:lnTo>
                  <a:pt x="105137" y="302043"/>
                </a:lnTo>
                <a:lnTo>
                  <a:pt x="129000" y="284149"/>
                </a:lnTo>
                <a:lnTo>
                  <a:pt x="132489" y="278409"/>
                </a:lnTo>
                <a:lnTo>
                  <a:pt x="75336" y="278409"/>
                </a:lnTo>
                <a:lnTo>
                  <a:pt x="66631" y="277440"/>
                </a:lnTo>
                <a:lnTo>
                  <a:pt x="34075" y="247305"/>
                </a:lnTo>
                <a:lnTo>
                  <a:pt x="30314" y="226783"/>
                </a:lnTo>
                <a:lnTo>
                  <a:pt x="30314" y="82029"/>
                </a:lnTo>
                <a:lnTo>
                  <a:pt x="44094" y="44919"/>
                </a:lnTo>
                <a:lnTo>
                  <a:pt x="75336" y="30314"/>
                </a:lnTo>
                <a:lnTo>
                  <a:pt x="132452" y="30314"/>
                </a:lnTo>
                <a:lnTo>
                  <a:pt x="128989" y="24617"/>
                </a:lnTo>
                <a:lnTo>
                  <a:pt x="105137" y="6753"/>
                </a:lnTo>
                <a:lnTo>
                  <a:pt x="75336" y="0"/>
                </a:lnTo>
                <a:close/>
              </a:path>
              <a:path w="151129" h="309245">
                <a:moveTo>
                  <a:pt x="132452" y="30314"/>
                </a:moveTo>
                <a:lnTo>
                  <a:pt x="75336" y="30314"/>
                </a:lnTo>
                <a:lnTo>
                  <a:pt x="84025" y="31293"/>
                </a:lnTo>
                <a:lnTo>
                  <a:pt x="92224" y="34140"/>
                </a:lnTo>
                <a:lnTo>
                  <a:pt x="119356" y="71358"/>
                </a:lnTo>
                <a:lnTo>
                  <a:pt x="120307" y="82029"/>
                </a:lnTo>
                <a:lnTo>
                  <a:pt x="120307" y="226783"/>
                </a:lnTo>
                <a:lnTo>
                  <a:pt x="106578" y="263817"/>
                </a:lnTo>
                <a:lnTo>
                  <a:pt x="75336" y="278409"/>
                </a:lnTo>
                <a:lnTo>
                  <a:pt x="132489" y="278409"/>
                </a:lnTo>
                <a:lnTo>
                  <a:pt x="144833" y="258095"/>
                </a:lnTo>
                <a:lnTo>
                  <a:pt x="150609" y="226783"/>
                </a:lnTo>
                <a:lnTo>
                  <a:pt x="150609" y="82029"/>
                </a:lnTo>
                <a:lnTo>
                  <a:pt x="144832" y="50679"/>
                </a:lnTo>
                <a:lnTo>
                  <a:pt x="132452" y="30314"/>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0" name="object 30"/>
          <p:cNvSpPr/>
          <p:nvPr/>
        </p:nvSpPr>
        <p:spPr>
          <a:xfrm>
            <a:off x="5858587" y="4053606"/>
            <a:ext cx="151130" cy="309245"/>
          </a:xfrm>
          <a:custGeom>
            <a:avLst/>
            <a:gdLst/>
            <a:ahLst/>
            <a:cxnLst/>
            <a:rect l="l" t="t" r="r" b="b"/>
            <a:pathLst>
              <a:path w="151129" h="309245">
                <a:moveTo>
                  <a:pt x="75323" y="0"/>
                </a:moveTo>
                <a:lnTo>
                  <a:pt x="45505" y="6753"/>
                </a:lnTo>
                <a:lnTo>
                  <a:pt x="21640" y="24617"/>
                </a:lnTo>
                <a:lnTo>
                  <a:pt x="5786" y="50679"/>
                </a:lnTo>
                <a:lnTo>
                  <a:pt x="0" y="82029"/>
                </a:lnTo>
                <a:lnTo>
                  <a:pt x="0" y="226783"/>
                </a:lnTo>
                <a:lnTo>
                  <a:pt x="5786" y="258118"/>
                </a:lnTo>
                <a:lnTo>
                  <a:pt x="21640" y="284183"/>
                </a:lnTo>
                <a:lnTo>
                  <a:pt x="45505" y="302048"/>
                </a:lnTo>
                <a:lnTo>
                  <a:pt x="75323" y="308787"/>
                </a:lnTo>
                <a:lnTo>
                  <a:pt x="105146" y="302048"/>
                </a:lnTo>
                <a:lnTo>
                  <a:pt x="129032" y="284183"/>
                </a:lnTo>
                <a:lnTo>
                  <a:pt x="132548" y="278409"/>
                </a:lnTo>
                <a:lnTo>
                  <a:pt x="75323" y="278409"/>
                </a:lnTo>
                <a:lnTo>
                  <a:pt x="66636" y="277440"/>
                </a:lnTo>
                <a:lnTo>
                  <a:pt x="34070" y="247319"/>
                </a:lnTo>
                <a:lnTo>
                  <a:pt x="30314" y="226783"/>
                </a:lnTo>
                <a:lnTo>
                  <a:pt x="30314" y="82029"/>
                </a:lnTo>
                <a:lnTo>
                  <a:pt x="44094" y="44919"/>
                </a:lnTo>
                <a:lnTo>
                  <a:pt x="75323" y="30314"/>
                </a:lnTo>
                <a:lnTo>
                  <a:pt x="132502" y="30314"/>
                </a:lnTo>
                <a:lnTo>
                  <a:pt x="129032" y="24617"/>
                </a:lnTo>
                <a:lnTo>
                  <a:pt x="105146" y="6753"/>
                </a:lnTo>
                <a:lnTo>
                  <a:pt x="75323" y="0"/>
                </a:lnTo>
                <a:close/>
              </a:path>
              <a:path w="151129" h="309245">
                <a:moveTo>
                  <a:pt x="132502" y="30314"/>
                </a:moveTo>
                <a:lnTo>
                  <a:pt x="75323" y="30314"/>
                </a:lnTo>
                <a:lnTo>
                  <a:pt x="84014" y="31293"/>
                </a:lnTo>
                <a:lnTo>
                  <a:pt x="92216" y="34140"/>
                </a:lnTo>
                <a:lnTo>
                  <a:pt x="119383" y="71358"/>
                </a:lnTo>
                <a:lnTo>
                  <a:pt x="120345" y="82029"/>
                </a:lnTo>
                <a:lnTo>
                  <a:pt x="120345" y="226783"/>
                </a:lnTo>
                <a:lnTo>
                  <a:pt x="106565" y="263817"/>
                </a:lnTo>
                <a:lnTo>
                  <a:pt x="75323" y="278409"/>
                </a:lnTo>
                <a:lnTo>
                  <a:pt x="132548" y="278409"/>
                </a:lnTo>
                <a:lnTo>
                  <a:pt x="144907" y="258118"/>
                </a:lnTo>
                <a:lnTo>
                  <a:pt x="150698" y="226783"/>
                </a:lnTo>
                <a:lnTo>
                  <a:pt x="150698" y="82029"/>
                </a:lnTo>
                <a:lnTo>
                  <a:pt x="144907" y="50679"/>
                </a:lnTo>
                <a:lnTo>
                  <a:pt x="132502" y="30314"/>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1" name="object 31"/>
          <p:cNvSpPr/>
          <p:nvPr/>
        </p:nvSpPr>
        <p:spPr>
          <a:xfrm>
            <a:off x="5978924" y="4178292"/>
            <a:ext cx="689610" cy="0"/>
          </a:xfrm>
          <a:custGeom>
            <a:avLst/>
            <a:gdLst/>
            <a:ahLst/>
            <a:cxnLst/>
            <a:rect l="l" t="t" r="r" b="b"/>
            <a:pathLst>
              <a:path w="689609">
                <a:moveTo>
                  <a:pt x="0" y="0"/>
                </a:moveTo>
                <a:lnTo>
                  <a:pt x="689190" y="0"/>
                </a:lnTo>
              </a:path>
            </a:pathLst>
          </a:custGeom>
          <a:ln w="30302">
            <a:solidFill>
              <a:srgbClr val="0E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2" name="object 32"/>
          <p:cNvSpPr/>
          <p:nvPr/>
        </p:nvSpPr>
        <p:spPr>
          <a:xfrm>
            <a:off x="5657077" y="4163132"/>
            <a:ext cx="1333500" cy="328930"/>
          </a:xfrm>
          <a:custGeom>
            <a:avLst/>
            <a:gdLst/>
            <a:ahLst/>
            <a:cxnLst/>
            <a:rect l="l" t="t" r="r" b="b"/>
            <a:pathLst>
              <a:path w="1333500" h="328929">
                <a:moveTo>
                  <a:pt x="225082" y="0"/>
                </a:moveTo>
                <a:lnTo>
                  <a:pt x="38544" y="0"/>
                </a:lnTo>
                <a:lnTo>
                  <a:pt x="23547" y="3028"/>
                </a:lnTo>
                <a:lnTo>
                  <a:pt x="11295" y="11291"/>
                </a:lnTo>
                <a:lnTo>
                  <a:pt x="3031" y="23558"/>
                </a:lnTo>
                <a:lnTo>
                  <a:pt x="0" y="38595"/>
                </a:lnTo>
                <a:lnTo>
                  <a:pt x="0" y="317588"/>
                </a:lnTo>
                <a:lnTo>
                  <a:pt x="1562" y="321513"/>
                </a:lnTo>
                <a:lnTo>
                  <a:pt x="4368" y="324345"/>
                </a:lnTo>
                <a:lnTo>
                  <a:pt x="7213" y="327152"/>
                </a:lnTo>
                <a:lnTo>
                  <a:pt x="11137" y="328764"/>
                </a:lnTo>
                <a:lnTo>
                  <a:pt x="1321765" y="328764"/>
                </a:lnTo>
                <a:lnTo>
                  <a:pt x="1325689" y="327152"/>
                </a:lnTo>
                <a:lnTo>
                  <a:pt x="1331315" y="321513"/>
                </a:lnTo>
                <a:lnTo>
                  <a:pt x="1332890" y="317588"/>
                </a:lnTo>
                <a:lnTo>
                  <a:pt x="1332890" y="298386"/>
                </a:lnTo>
                <a:lnTo>
                  <a:pt x="30276" y="298386"/>
                </a:lnTo>
                <a:lnTo>
                  <a:pt x="30314" y="34036"/>
                </a:lnTo>
                <a:lnTo>
                  <a:pt x="34036" y="30314"/>
                </a:lnTo>
                <a:lnTo>
                  <a:pt x="225082" y="30314"/>
                </a:lnTo>
                <a:lnTo>
                  <a:pt x="231813" y="23558"/>
                </a:lnTo>
                <a:lnTo>
                  <a:pt x="231825" y="6743"/>
                </a:lnTo>
                <a:lnTo>
                  <a:pt x="225082" y="0"/>
                </a:lnTo>
                <a:close/>
              </a:path>
              <a:path w="1333500" h="328929">
                <a:moveTo>
                  <a:pt x="1294269" y="0"/>
                </a:moveTo>
                <a:lnTo>
                  <a:pt x="1107808" y="0"/>
                </a:lnTo>
                <a:lnTo>
                  <a:pt x="1101026" y="6743"/>
                </a:lnTo>
                <a:lnTo>
                  <a:pt x="1101039" y="23558"/>
                </a:lnTo>
                <a:lnTo>
                  <a:pt x="1107808" y="30314"/>
                </a:lnTo>
                <a:lnTo>
                  <a:pt x="1298867" y="30314"/>
                </a:lnTo>
                <a:lnTo>
                  <a:pt x="1302550" y="34036"/>
                </a:lnTo>
                <a:lnTo>
                  <a:pt x="1302550" y="298386"/>
                </a:lnTo>
                <a:lnTo>
                  <a:pt x="1332890" y="298386"/>
                </a:lnTo>
                <a:lnTo>
                  <a:pt x="1332890" y="38595"/>
                </a:lnTo>
                <a:lnTo>
                  <a:pt x="1329855" y="23545"/>
                </a:lnTo>
                <a:lnTo>
                  <a:pt x="1321600" y="11291"/>
                </a:lnTo>
                <a:lnTo>
                  <a:pt x="1309326" y="3028"/>
                </a:lnTo>
                <a:lnTo>
                  <a:pt x="1294269"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3" name="object 33"/>
          <p:cNvSpPr/>
          <p:nvPr/>
        </p:nvSpPr>
        <p:spPr>
          <a:xfrm>
            <a:off x="6072569" y="4653240"/>
            <a:ext cx="219570" cy="219633"/>
          </a:xfrm>
          <a:prstGeom prst="rect">
            <a:avLst/>
          </a:prstGeom>
          <a:blipFill>
            <a:blip r:embed="rId3"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4" name="object 34"/>
          <p:cNvSpPr/>
          <p:nvPr/>
        </p:nvSpPr>
        <p:spPr>
          <a:xfrm>
            <a:off x="6354894" y="4653240"/>
            <a:ext cx="219582" cy="219633"/>
          </a:xfrm>
          <a:prstGeom prst="rect">
            <a:avLst/>
          </a:prstGeom>
          <a:blipFill>
            <a:blip r:embed="rId4"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5" name="object 35"/>
          <p:cNvSpPr/>
          <p:nvPr/>
        </p:nvSpPr>
        <p:spPr>
          <a:xfrm>
            <a:off x="6637237" y="4653240"/>
            <a:ext cx="219595" cy="219633"/>
          </a:xfrm>
          <a:prstGeom prst="rect">
            <a:avLst/>
          </a:prstGeom>
          <a:blipFill>
            <a:blip r:embed="rId13"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6" name="object 36"/>
          <p:cNvSpPr/>
          <p:nvPr/>
        </p:nvSpPr>
        <p:spPr>
          <a:xfrm>
            <a:off x="6072531" y="4924686"/>
            <a:ext cx="219608" cy="219646"/>
          </a:xfrm>
          <a:prstGeom prst="rect">
            <a:avLst/>
          </a:prstGeom>
          <a:blipFill>
            <a:blip r:embed="rId6"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7" name="object 37"/>
          <p:cNvSpPr/>
          <p:nvPr/>
        </p:nvSpPr>
        <p:spPr>
          <a:xfrm>
            <a:off x="6637237" y="4924686"/>
            <a:ext cx="219595" cy="219621"/>
          </a:xfrm>
          <a:prstGeom prst="rect">
            <a:avLst/>
          </a:prstGeom>
          <a:blipFill>
            <a:blip r:embed="rId14"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8" name="object 38"/>
          <p:cNvSpPr/>
          <p:nvPr/>
        </p:nvSpPr>
        <p:spPr>
          <a:xfrm>
            <a:off x="6354900" y="4924686"/>
            <a:ext cx="219621" cy="219621"/>
          </a:xfrm>
          <a:prstGeom prst="rect">
            <a:avLst/>
          </a:prstGeom>
          <a:blipFill>
            <a:blip r:embed="rId8"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9" name="object 39"/>
          <p:cNvSpPr/>
          <p:nvPr/>
        </p:nvSpPr>
        <p:spPr>
          <a:xfrm>
            <a:off x="6072531" y="5196165"/>
            <a:ext cx="219608" cy="219633"/>
          </a:xfrm>
          <a:prstGeom prst="rect">
            <a:avLst/>
          </a:prstGeom>
          <a:blipFill>
            <a:blip r:embed="rId9"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0" name="object 40"/>
          <p:cNvSpPr/>
          <p:nvPr/>
        </p:nvSpPr>
        <p:spPr>
          <a:xfrm>
            <a:off x="6354894" y="5196165"/>
            <a:ext cx="219582" cy="219633"/>
          </a:xfrm>
          <a:prstGeom prst="rect">
            <a:avLst/>
          </a:prstGeom>
          <a:blipFill>
            <a:blip r:embed="rId10"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1" name="object 41"/>
          <p:cNvSpPr/>
          <p:nvPr/>
        </p:nvSpPr>
        <p:spPr>
          <a:xfrm>
            <a:off x="5790191" y="4924690"/>
            <a:ext cx="219646" cy="219646"/>
          </a:xfrm>
          <a:prstGeom prst="rect">
            <a:avLst/>
          </a:prstGeom>
          <a:blipFill>
            <a:blip r:embed="rId11"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2" name="object 42"/>
          <p:cNvSpPr/>
          <p:nvPr/>
        </p:nvSpPr>
        <p:spPr>
          <a:xfrm>
            <a:off x="5790191" y="5196165"/>
            <a:ext cx="219684" cy="219633"/>
          </a:xfrm>
          <a:prstGeom prst="rect">
            <a:avLst/>
          </a:prstGeom>
          <a:blipFill>
            <a:blip r:embed="rId12"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3" name="object 43"/>
          <p:cNvSpPr/>
          <p:nvPr/>
        </p:nvSpPr>
        <p:spPr>
          <a:xfrm>
            <a:off x="2529158" y="4461522"/>
            <a:ext cx="1333500" cy="1153795"/>
          </a:xfrm>
          <a:custGeom>
            <a:avLst/>
            <a:gdLst/>
            <a:ahLst/>
            <a:cxnLst/>
            <a:rect l="l" t="t" r="r" b="b"/>
            <a:pathLst>
              <a:path w="1333500" h="1153795">
                <a:moveTo>
                  <a:pt x="1321765" y="0"/>
                </a:moveTo>
                <a:lnTo>
                  <a:pt x="11150" y="0"/>
                </a:lnTo>
                <a:lnTo>
                  <a:pt x="7213" y="1651"/>
                </a:lnTo>
                <a:lnTo>
                  <a:pt x="4381" y="4483"/>
                </a:lnTo>
                <a:lnTo>
                  <a:pt x="1562" y="7264"/>
                </a:lnTo>
                <a:lnTo>
                  <a:pt x="0" y="11188"/>
                </a:lnTo>
                <a:lnTo>
                  <a:pt x="0" y="1115136"/>
                </a:lnTo>
                <a:lnTo>
                  <a:pt x="3032" y="1130191"/>
                </a:lnTo>
                <a:lnTo>
                  <a:pt x="11299" y="1142460"/>
                </a:lnTo>
                <a:lnTo>
                  <a:pt x="23552" y="1150719"/>
                </a:lnTo>
                <a:lnTo>
                  <a:pt x="38544" y="1153744"/>
                </a:lnTo>
                <a:lnTo>
                  <a:pt x="1294282" y="1153744"/>
                </a:lnTo>
                <a:lnTo>
                  <a:pt x="1309332" y="1150719"/>
                </a:lnTo>
                <a:lnTo>
                  <a:pt x="1321601" y="1142460"/>
                </a:lnTo>
                <a:lnTo>
                  <a:pt x="1329863" y="1130191"/>
                </a:lnTo>
                <a:lnTo>
                  <a:pt x="1331228" y="1123403"/>
                </a:lnTo>
                <a:lnTo>
                  <a:pt x="34035" y="1123403"/>
                </a:lnTo>
                <a:lnTo>
                  <a:pt x="30314" y="1119733"/>
                </a:lnTo>
                <a:lnTo>
                  <a:pt x="30314" y="30378"/>
                </a:lnTo>
                <a:lnTo>
                  <a:pt x="1332890" y="30378"/>
                </a:lnTo>
                <a:lnTo>
                  <a:pt x="1332890" y="11188"/>
                </a:lnTo>
                <a:lnTo>
                  <a:pt x="1331315" y="7302"/>
                </a:lnTo>
                <a:lnTo>
                  <a:pt x="1328483" y="4483"/>
                </a:lnTo>
                <a:lnTo>
                  <a:pt x="1325689" y="1651"/>
                </a:lnTo>
                <a:lnTo>
                  <a:pt x="1321765" y="0"/>
                </a:lnTo>
                <a:close/>
              </a:path>
              <a:path w="1333500" h="1153795">
                <a:moveTo>
                  <a:pt x="1332890" y="30378"/>
                </a:moveTo>
                <a:lnTo>
                  <a:pt x="1302550" y="30378"/>
                </a:lnTo>
                <a:lnTo>
                  <a:pt x="1302550" y="1119733"/>
                </a:lnTo>
                <a:lnTo>
                  <a:pt x="1298879" y="1123403"/>
                </a:lnTo>
                <a:lnTo>
                  <a:pt x="1331228" y="1123403"/>
                </a:lnTo>
                <a:lnTo>
                  <a:pt x="1332890" y="1115136"/>
                </a:lnTo>
                <a:lnTo>
                  <a:pt x="1332890" y="30378"/>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4" name="object 44"/>
          <p:cNvSpPr/>
          <p:nvPr/>
        </p:nvSpPr>
        <p:spPr>
          <a:xfrm>
            <a:off x="3509882" y="4053606"/>
            <a:ext cx="151130" cy="309245"/>
          </a:xfrm>
          <a:custGeom>
            <a:avLst/>
            <a:gdLst/>
            <a:ahLst/>
            <a:cxnLst/>
            <a:rect l="l" t="t" r="r" b="b"/>
            <a:pathLst>
              <a:path w="151129" h="309245">
                <a:moveTo>
                  <a:pt x="75336" y="0"/>
                </a:moveTo>
                <a:lnTo>
                  <a:pt x="45489" y="6753"/>
                </a:lnTo>
                <a:lnTo>
                  <a:pt x="21623" y="24617"/>
                </a:lnTo>
                <a:lnTo>
                  <a:pt x="5779" y="50679"/>
                </a:lnTo>
                <a:lnTo>
                  <a:pt x="0" y="82029"/>
                </a:lnTo>
                <a:lnTo>
                  <a:pt x="0" y="226783"/>
                </a:lnTo>
                <a:lnTo>
                  <a:pt x="5783" y="258102"/>
                </a:lnTo>
                <a:lnTo>
                  <a:pt x="21648" y="284168"/>
                </a:lnTo>
                <a:lnTo>
                  <a:pt x="45489" y="302021"/>
                </a:lnTo>
                <a:lnTo>
                  <a:pt x="75336" y="308787"/>
                </a:lnTo>
                <a:lnTo>
                  <a:pt x="105137" y="302043"/>
                </a:lnTo>
                <a:lnTo>
                  <a:pt x="129000" y="284149"/>
                </a:lnTo>
                <a:lnTo>
                  <a:pt x="132489" y="278409"/>
                </a:lnTo>
                <a:lnTo>
                  <a:pt x="75336" y="278409"/>
                </a:lnTo>
                <a:lnTo>
                  <a:pt x="66631" y="277440"/>
                </a:lnTo>
                <a:lnTo>
                  <a:pt x="34075" y="247305"/>
                </a:lnTo>
                <a:lnTo>
                  <a:pt x="30314" y="226783"/>
                </a:lnTo>
                <a:lnTo>
                  <a:pt x="30314" y="82029"/>
                </a:lnTo>
                <a:lnTo>
                  <a:pt x="44094" y="44919"/>
                </a:lnTo>
                <a:lnTo>
                  <a:pt x="75336" y="30314"/>
                </a:lnTo>
                <a:lnTo>
                  <a:pt x="132452" y="30314"/>
                </a:lnTo>
                <a:lnTo>
                  <a:pt x="128989" y="24617"/>
                </a:lnTo>
                <a:lnTo>
                  <a:pt x="105137" y="6753"/>
                </a:lnTo>
                <a:lnTo>
                  <a:pt x="75336" y="0"/>
                </a:lnTo>
                <a:close/>
              </a:path>
              <a:path w="151129" h="309245">
                <a:moveTo>
                  <a:pt x="132452" y="30314"/>
                </a:moveTo>
                <a:lnTo>
                  <a:pt x="75336" y="30314"/>
                </a:lnTo>
                <a:lnTo>
                  <a:pt x="84025" y="31293"/>
                </a:lnTo>
                <a:lnTo>
                  <a:pt x="92224" y="34140"/>
                </a:lnTo>
                <a:lnTo>
                  <a:pt x="119356" y="71358"/>
                </a:lnTo>
                <a:lnTo>
                  <a:pt x="120307" y="82029"/>
                </a:lnTo>
                <a:lnTo>
                  <a:pt x="120307" y="226783"/>
                </a:lnTo>
                <a:lnTo>
                  <a:pt x="106578" y="263817"/>
                </a:lnTo>
                <a:lnTo>
                  <a:pt x="75336" y="278409"/>
                </a:lnTo>
                <a:lnTo>
                  <a:pt x="132489" y="278409"/>
                </a:lnTo>
                <a:lnTo>
                  <a:pt x="144833" y="258095"/>
                </a:lnTo>
                <a:lnTo>
                  <a:pt x="150609" y="226783"/>
                </a:lnTo>
                <a:lnTo>
                  <a:pt x="150609" y="82029"/>
                </a:lnTo>
                <a:lnTo>
                  <a:pt x="144832" y="50679"/>
                </a:lnTo>
                <a:lnTo>
                  <a:pt x="132452" y="30314"/>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5" name="object 45"/>
          <p:cNvSpPr/>
          <p:nvPr/>
        </p:nvSpPr>
        <p:spPr>
          <a:xfrm>
            <a:off x="2730672" y="4053606"/>
            <a:ext cx="151130" cy="309245"/>
          </a:xfrm>
          <a:custGeom>
            <a:avLst/>
            <a:gdLst/>
            <a:ahLst/>
            <a:cxnLst/>
            <a:rect l="l" t="t" r="r" b="b"/>
            <a:pathLst>
              <a:path w="151130" h="309245">
                <a:moveTo>
                  <a:pt x="75323" y="0"/>
                </a:moveTo>
                <a:lnTo>
                  <a:pt x="45505" y="6753"/>
                </a:lnTo>
                <a:lnTo>
                  <a:pt x="21640" y="24617"/>
                </a:lnTo>
                <a:lnTo>
                  <a:pt x="5786" y="50679"/>
                </a:lnTo>
                <a:lnTo>
                  <a:pt x="0" y="82029"/>
                </a:lnTo>
                <a:lnTo>
                  <a:pt x="0" y="226783"/>
                </a:lnTo>
                <a:lnTo>
                  <a:pt x="5786" y="258118"/>
                </a:lnTo>
                <a:lnTo>
                  <a:pt x="21640" y="284183"/>
                </a:lnTo>
                <a:lnTo>
                  <a:pt x="45505" y="302048"/>
                </a:lnTo>
                <a:lnTo>
                  <a:pt x="75323" y="308787"/>
                </a:lnTo>
                <a:lnTo>
                  <a:pt x="105146" y="302048"/>
                </a:lnTo>
                <a:lnTo>
                  <a:pt x="129032" y="284183"/>
                </a:lnTo>
                <a:lnTo>
                  <a:pt x="132548" y="278409"/>
                </a:lnTo>
                <a:lnTo>
                  <a:pt x="75323" y="278409"/>
                </a:lnTo>
                <a:lnTo>
                  <a:pt x="66636" y="277440"/>
                </a:lnTo>
                <a:lnTo>
                  <a:pt x="34070" y="247319"/>
                </a:lnTo>
                <a:lnTo>
                  <a:pt x="30314" y="226783"/>
                </a:lnTo>
                <a:lnTo>
                  <a:pt x="30314" y="82029"/>
                </a:lnTo>
                <a:lnTo>
                  <a:pt x="44094" y="44919"/>
                </a:lnTo>
                <a:lnTo>
                  <a:pt x="75323" y="30314"/>
                </a:lnTo>
                <a:lnTo>
                  <a:pt x="132502" y="30314"/>
                </a:lnTo>
                <a:lnTo>
                  <a:pt x="129032" y="24617"/>
                </a:lnTo>
                <a:lnTo>
                  <a:pt x="105146" y="6753"/>
                </a:lnTo>
                <a:lnTo>
                  <a:pt x="75323" y="0"/>
                </a:lnTo>
                <a:close/>
              </a:path>
              <a:path w="151130" h="309245">
                <a:moveTo>
                  <a:pt x="132502" y="30314"/>
                </a:moveTo>
                <a:lnTo>
                  <a:pt x="75323" y="30314"/>
                </a:lnTo>
                <a:lnTo>
                  <a:pt x="84014" y="31293"/>
                </a:lnTo>
                <a:lnTo>
                  <a:pt x="92216" y="34140"/>
                </a:lnTo>
                <a:lnTo>
                  <a:pt x="119383" y="71358"/>
                </a:lnTo>
                <a:lnTo>
                  <a:pt x="120345" y="82029"/>
                </a:lnTo>
                <a:lnTo>
                  <a:pt x="120345" y="226783"/>
                </a:lnTo>
                <a:lnTo>
                  <a:pt x="106565" y="263817"/>
                </a:lnTo>
                <a:lnTo>
                  <a:pt x="75323" y="278409"/>
                </a:lnTo>
                <a:lnTo>
                  <a:pt x="132548" y="278409"/>
                </a:lnTo>
                <a:lnTo>
                  <a:pt x="144907" y="258118"/>
                </a:lnTo>
                <a:lnTo>
                  <a:pt x="150698" y="226783"/>
                </a:lnTo>
                <a:lnTo>
                  <a:pt x="150698" y="82029"/>
                </a:lnTo>
                <a:lnTo>
                  <a:pt x="144907" y="50679"/>
                </a:lnTo>
                <a:lnTo>
                  <a:pt x="132502" y="30314"/>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6" name="object 46"/>
          <p:cNvSpPr/>
          <p:nvPr/>
        </p:nvSpPr>
        <p:spPr>
          <a:xfrm>
            <a:off x="2851010" y="4178292"/>
            <a:ext cx="689610" cy="0"/>
          </a:xfrm>
          <a:custGeom>
            <a:avLst/>
            <a:gdLst/>
            <a:ahLst/>
            <a:cxnLst/>
            <a:rect l="l" t="t" r="r" b="b"/>
            <a:pathLst>
              <a:path w="689610">
                <a:moveTo>
                  <a:pt x="0" y="0"/>
                </a:moveTo>
                <a:lnTo>
                  <a:pt x="689190" y="0"/>
                </a:lnTo>
              </a:path>
            </a:pathLst>
          </a:custGeom>
          <a:ln w="30302">
            <a:solidFill>
              <a:srgbClr val="0E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7" name="object 47"/>
          <p:cNvSpPr/>
          <p:nvPr/>
        </p:nvSpPr>
        <p:spPr>
          <a:xfrm>
            <a:off x="2529161" y="4163132"/>
            <a:ext cx="1333500" cy="328930"/>
          </a:xfrm>
          <a:custGeom>
            <a:avLst/>
            <a:gdLst/>
            <a:ahLst/>
            <a:cxnLst/>
            <a:rect l="l" t="t" r="r" b="b"/>
            <a:pathLst>
              <a:path w="1333500" h="328929">
                <a:moveTo>
                  <a:pt x="225082" y="0"/>
                </a:moveTo>
                <a:lnTo>
                  <a:pt x="38544" y="0"/>
                </a:lnTo>
                <a:lnTo>
                  <a:pt x="23547" y="3028"/>
                </a:lnTo>
                <a:lnTo>
                  <a:pt x="11295" y="11291"/>
                </a:lnTo>
                <a:lnTo>
                  <a:pt x="3031" y="23558"/>
                </a:lnTo>
                <a:lnTo>
                  <a:pt x="0" y="38595"/>
                </a:lnTo>
                <a:lnTo>
                  <a:pt x="0" y="317588"/>
                </a:lnTo>
                <a:lnTo>
                  <a:pt x="1562" y="321513"/>
                </a:lnTo>
                <a:lnTo>
                  <a:pt x="4368" y="324345"/>
                </a:lnTo>
                <a:lnTo>
                  <a:pt x="7213" y="327152"/>
                </a:lnTo>
                <a:lnTo>
                  <a:pt x="11137" y="328764"/>
                </a:lnTo>
                <a:lnTo>
                  <a:pt x="1321765" y="328764"/>
                </a:lnTo>
                <a:lnTo>
                  <a:pt x="1325689" y="327152"/>
                </a:lnTo>
                <a:lnTo>
                  <a:pt x="1331315" y="321513"/>
                </a:lnTo>
                <a:lnTo>
                  <a:pt x="1332890" y="317588"/>
                </a:lnTo>
                <a:lnTo>
                  <a:pt x="1332890" y="298386"/>
                </a:lnTo>
                <a:lnTo>
                  <a:pt x="30276" y="298386"/>
                </a:lnTo>
                <a:lnTo>
                  <a:pt x="30314" y="34036"/>
                </a:lnTo>
                <a:lnTo>
                  <a:pt x="34036" y="30314"/>
                </a:lnTo>
                <a:lnTo>
                  <a:pt x="225082" y="30314"/>
                </a:lnTo>
                <a:lnTo>
                  <a:pt x="231813" y="23558"/>
                </a:lnTo>
                <a:lnTo>
                  <a:pt x="231825" y="6743"/>
                </a:lnTo>
                <a:lnTo>
                  <a:pt x="225082" y="0"/>
                </a:lnTo>
                <a:close/>
              </a:path>
              <a:path w="1333500" h="328929">
                <a:moveTo>
                  <a:pt x="1294269" y="0"/>
                </a:moveTo>
                <a:lnTo>
                  <a:pt x="1107808" y="0"/>
                </a:lnTo>
                <a:lnTo>
                  <a:pt x="1101026" y="6743"/>
                </a:lnTo>
                <a:lnTo>
                  <a:pt x="1101039" y="23558"/>
                </a:lnTo>
                <a:lnTo>
                  <a:pt x="1107808" y="30314"/>
                </a:lnTo>
                <a:lnTo>
                  <a:pt x="1298879" y="30314"/>
                </a:lnTo>
                <a:lnTo>
                  <a:pt x="1302550" y="34036"/>
                </a:lnTo>
                <a:lnTo>
                  <a:pt x="1302550" y="298386"/>
                </a:lnTo>
                <a:lnTo>
                  <a:pt x="1332890" y="298386"/>
                </a:lnTo>
                <a:lnTo>
                  <a:pt x="1332890" y="38595"/>
                </a:lnTo>
                <a:lnTo>
                  <a:pt x="1329855" y="23545"/>
                </a:lnTo>
                <a:lnTo>
                  <a:pt x="1321600" y="11291"/>
                </a:lnTo>
                <a:lnTo>
                  <a:pt x="1309326" y="3028"/>
                </a:lnTo>
                <a:lnTo>
                  <a:pt x="1294269"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8" name="object 48"/>
          <p:cNvSpPr/>
          <p:nvPr/>
        </p:nvSpPr>
        <p:spPr>
          <a:xfrm>
            <a:off x="2944654" y="4653240"/>
            <a:ext cx="219570" cy="219633"/>
          </a:xfrm>
          <a:prstGeom prst="rect">
            <a:avLst/>
          </a:prstGeom>
          <a:blipFill>
            <a:blip r:embed="rId3"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9" name="object 49"/>
          <p:cNvSpPr/>
          <p:nvPr/>
        </p:nvSpPr>
        <p:spPr>
          <a:xfrm>
            <a:off x="3226979" y="4653240"/>
            <a:ext cx="219582" cy="219633"/>
          </a:xfrm>
          <a:prstGeom prst="rect">
            <a:avLst/>
          </a:prstGeom>
          <a:blipFill>
            <a:blip r:embed="rId4"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0" name="object 50"/>
          <p:cNvSpPr/>
          <p:nvPr/>
        </p:nvSpPr>
        <p:spPr>
          <a:xfrm>
            <a:off x="3509322" y="4653240"/>
            <a:ext cx="219595" cy="219633"/>
          </a:xfrm>
          <a:prstGeom prst="rect">
            <a:avLst/>
          </a:prstGeom>
          <a:blipFill>
            <a:blip r:embed="rId15"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1" name="object 51"/>
          <p:cNvSpPr/>
          <p:nvPr/>
        </p:nvSpPr>
        <p:spPr>
          <a:xfrm>
            <a:off x="2944616" y="4924686"/>
            <a:ext cx="219608" cy="219646"/>
          </a:xfrm>
          <a:prstGeom prst="rect">
            <a:avLst/>
          </a:prstGeom>
          <a:blipFill>
            <a:blip r:embed="rId6"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2" name="object 52"/>
          <p:cNvSpPr/>
          <p:nvPr/>
        </p:nvSpPr>
        <p:spPr>
          <a:xfrm>
            <a:off x="3509322" y="4924686"/>
            <a:ext cx="219595" cy="219621"/>
          </a:xfrm>
          <a:prstGeom prst="rect">
            <a:avLst/>
          </a:prstGeom>
          <a:blipFill>
            <a:blip r:embed="rId16"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3" name="object 53"/>
          <p:cNvSpPr/>
          <p:nvPr/>
        </p:nvSpPr>
        <p:spPr>
          <a:xfrm>
            <a:off x="3226986" y="4924686"/>
            <a:ext cx="219621" cy="219621"/>
          </a:xfrm>
          <a:prstGeom prst="rect">
            <a:avLst/>
          </a:prstGeom>
          <a:blipFill>
            <a:blip r:embed="rId8"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4" name="object 54"/>
          <p:cNvSpPr/>
          <p:nvPr/>
        </p:nvSpPr>
        <p:spPr>
          <a:xfrm>
            <a:off x="2944616" y="5196165"/>
            <a:ext cx="219608" cy="219633"/>
          </a:xfrm>
          <a:prstGeom prst="rect">
            <a:avLst/>
          </a:prstGeom>
          <a:blipFill>
            <a:blip r:embed="rId9"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5" name="object 55"/>
          <p:cNvSpPr/>
          <p:nvPr/>
        </p:nvSpPr>
        <p:spPr>
          <a:xfrm>
            <a:off x="3226979" y="5196165"/>
            <a:ext cx="219582" cy="219633"/>
          </a:xfrm>
          <a:prstGeom prst="rect">
            <a:avLst/>
          </a:prstGeom>
          <a:blipFill>
            <a:blip r:embed="rId17"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6" name="object 56"/>
          <p:cNvSpPr/>
          <p:nvPr/>
        </p:nvSpPr>
        <p:spPr>
          <a:xfrm>
            <a:off x="2662276" y="4924690"/>
            <a:ext cx="219646" cy="219646"/>
          </a:xfrm>
          <a:prstGeom prst="rect">
            <a:avLst/>
          </a:prstGeom>
          <a:blipFill>
            <a:blip r:embed="rId11"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7" name="object 57"/>
          <p:cNvSpPr/>
          <p:nvPr/>
        </p:nvSpPr>
        <p:spPr>
          <a:xfrm>
            <a:off x="2662276" y="5196165"/>
            <a:ext cx="219684" cy="219633"/>
          </a:xfrm>
          <a:prstGeom prst="rect">
            <a:avLst/>
          </a:prstGeom>
          <a:blipFill>
            <a:blip r:embed="rId12"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8" name="object 58"/>
          <p:cNvSpPr/>
          <p:nvPr/>
        </p:nvSpPr>
        <p:spPr>
          <a:xfrm>
            <a:off x="7221029" y="4461522"/>
            <a:ext cx="1333500" cy="1153795"/>
          </a:xfrm>
          <a:custGeom>
            <a:avLst/>
            <a:gdLst/>
            <a:ahLst/>
            <a:cxnLst/>
            <a:rect l="l" t="t" r="r" b="b"/>
            <a:pathLst>
              <a:path w="1333500" h="1153795">
                <a:moveTo>
                  <a:pt x="1321765" y="0"/>
                </a:moveTo>
                <a:lnTo>
                  <a:pt x="11150" y="0"/>
                </a:lnTo>
                <a:lnTo>
                  <a:pt x="7213" y="1651"/>
                </a:lnTo>
                <a:lnTo>
                  <a:pt x="4381" y="4483"/>
                </a:lnTo>
                <a:lnTo>
                  <a:pt x="1562" y="7264"/>
                </a:lnTo>
                <a:lnTo>
                  <a:pt x="0" y="11188"/>
                </a:lnTo>
                <a:lnTo>
                  <a:pt x="0" y="1115136"/>
                </a:lnTo>
                <a:lnTo>
                  <a:pt x="3032" y="1130191"/>
                </a:lnTo>
                <a:lnTo>
                  <a:pt x="11299" y="1142460"/>
                </a:lnTo>
                <a:lnTo>
                  <a:pt x="23552" y="1150719"/>
                </a:lnTo>
                <a:lnTo>
                  <a:pt x="38544" y="1153744"/>
                </a:lnTo>
                <a:lnTo>
                  <a:pt x="1294282" y="1153744"/>
                </a:lnTo>
                <a:lnTo>
                  <a:pt x="1309332" y="1150719"/>
                </a:lnTo>
                <a:lnTo>
                  <a:pt x="1321601" y="1142460"/>
                </a:lnTo>
                <a:lnTo>
                  <a:pt x="1329863" y="1130191"/>
                </a:lnTo>
                <a:lnTo>
                  <a:pt x="1331228" y="1123403"/>
                </a:lnTo>
                <a:lnTo>
                  <a:pt x="34035" y="1123403"/>
                </a:lnTo>
                <a:lnTo>
                  <a:pt x="30314" y="1119733"/>
                </a:lnTo>
                <a:lnTo>
                  <a:pt x="30314" y="30378"/>
                </a:lnTo>
                <a:lnTo>
                  <a:pt x="1332890" y="30378"/>
                </a:lnTo>
                <a:lnTo>
                  <a:pt x="1332890" y="11188"/>
                </a:lnTo>
                <a:lnTo>
                  <a:pt x="1331315" y="7302"/>
                </a:lnTo>
                <a:lnTo>
                  <a:pt x="1325689" y="1651"/>
                </a:lnTo>
                <a:lnTo>
                  <a:pt x="1321765" y="0"/>
                </a:lnTo>
                <a:close/>
              </a:path>
              <a:path w="1333500" h="1153795">
                <a:moveTo>
                  <a:pt x="1332890" y="30378"/>
                </a:moveTo>
                <a:lnTo>
                  <a:pt x="1302550" y="30378"/>
                </a:lnTo>
                <a:lnTo>
                  <a:pt x="1302550" y="1119733"/>
                </a:lnTo>
                <a:lnTo>
                  <a:pt x="1298879" y="1123403"/>
                </a:lnTo>
                <a:lnTo>
                  <a:pt x="1331228" y="1123403"/>
                </a:lnTo>
                <a:lnTo>
                  <a:pt x="1332890" y="1115136"/>
                </a:lnTo>
                <a:lnTo>
                  <a:pt x="1332890" y="30378"/>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9" name="object 59"/>
          <p:cNvSpPr/>
          <p:nvPr/>
        </p:nvSpPr>
        <p:spPr>
          <a:xfrm>
            <a:off x="8201753" y="4053606"/>
            <a:ext cx="151130" cy="309245"/>
          </a:xfrm>
          <a:custGeom>
            <a:avLst/>
            <a:gdLst/>
            <a:ahLst/>
            <a:cxnLst/>
            <a:rect l="l" t="t" r="r" b="b"/>
            <a:pathLst>
              <a:path w="151129" h="309245">
                <a:moveTo>
                  <a:pt x="75336" y="0"/>
                </a:moveTo>
                <a:lnTo>
                  <a:pt x="45489" y="6753"/>
                </a:lnTo>
                <a:lnTo>
                  <a:pt x="21623" y="24617"/>
                </a:lnTo>
                <a:lnTo>
                  <a:pt x="5779" y="50679"/>
                </a:lnTo>
                <a:lnTo>
                  <a:pt x="0" y="82029"/>
                </a:lnTo>
                <a:lnTo>
                  <a:pt x="0" y="226783"/>
                </a:lnTo>
                <a:lnTo>
                  <a:pt x="5783" y="258102"/>
                </a:lnTo>
                <a:lnTo>
                  <a:pt x="21648" y="284168"/>
                </a:lnTo>
                <a:lnTo>
                  <a:pt x="45489" y="302021"/>
                </a:lnTo>
                <a:lnTo>
                  <a:pt x="75336" y="308787"/>
                </a:lnTo>
                <a:lnTo>
                  <a:pt x="105137" y="302043"/>
                </a:lnTo>
                <a:lnTo>
                  <a:pt x="129000" y="284149"/>
                </a:lnTo>
                <a:lnTo>
                  <a:pt x="132489" y="278409"/>
                </a:lnTo>
                <a:lnTo>
                  <a:pt x="75336" y="278409"/>
                </a:lnTo>
                <a:lnTo>
                  <a:pt x="66631" y="277440"/>
                </a:lnTo>
                <a:lnTo>
                  <a:pt x="34075" y="247305"/>
                </a:lnTo>
                <a:lnTo>
                  <a:pt x="30314" y="226783"/>
                </a:lnTo>
                <a:lnTo>
                  <a:pt x="30314" y="82029"/>
                </a:lnTo>
                <a:lnTo>
                  <a:pt x="44094" y="44919"/>
                </a:lnTo>
                <a:lnTo>
                  <a:pt x="75336" y="30314"/>
                </a:lnTo>
                <a:lnTo>
                  <a:pt x="132452" y="30314"/>
                </a:lnTo>
                <a:lnTo>
                  <a:pt x="128989" y="24617"/>
                </a:lnTo>
                <a:lnTo>
                  <a:pt x="105137" y="6753"/>
                </a:lnTo>
                <a:lnTo>
                  <a:pt x="75336" y="0"/>
                </a:lnTo>
                <a:close/>
              </a:path>
              <a:path w="151129" h="309245">
                <a:moveTo>
                  <a:pt x="132452" y="30314"/>
                </a:moveTo>
                <a:lnTo>
                  <a:pt x="75336" y="30314"/>
                </a:lnTo>
                <a:lnTo>
                  <a:pt x="84025" y="31293"/>
                </a:lnTo>
                <a:lnTo>
                  <a:pt x="92224" y="34140"/>
                </a:lnTo>
                <a:lnTo>
                  <a:pt x="119356" y="71358"/>
                </a:lnTo>
                <a:lnTo>
                  <a:pt x="120307" y="82029"/>
                </a:lnTo>
                <a:lnTo>
                  <a:pt x="120307" y="226783"/>
                </a:lnTo>
                <a:lnTo>
                  <a:pt x="106578" y="263817"/>
                </a:lnTo>
                <a:lnTo>
                  <a:pt x="75336" y="278409"/>
                </a:lnTo>
                <a:lnTo>
                  <a:pt x="132489" y="278409"/>
                </a:lnTo>
                <a:lnTo>
                  <a:pt x="144833" y="258095"/>
                </a:lnTo>
                <a:lnTo>
                  <a:pt x="150609" y="226783"/>
                </a:lnTo>
                <a:lnTo>
                  <a:pt x="150609" y="82029"/>
                </a:lnTo>
                <a:lnTo>
                  <a:pt x="144832" y="50679"/>
                </a:lnTo>
                <a:lnTo>
                  <a:pt x="132452" y="30314"/>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0" name="object 60"/>
          <p:cNvSpPr/>
          <p:nvPr/>
        </p:nvSpPr>
        <p:spPr>
          <a:xfrm>
            <a:off x="7422543" y="4053606"/>
            <a:ext cx="151130" cy="309245"/>
          </a:xfrm>
          <a:custGeom>
            <a:avLst/>
            <a:gdLst/>
            <a:ahLst/>
            <a:cxnLst/>
            <a:rect l="l" t="t" r="r" b="b"/>
            <a:pathLst>
              <a:path w="151129" h="309245">
                <a:moveTo>
                  <a:pt x="75323" y="0"/>
                </a:moveTo>
                <a:lnTo>
                  <a:pt x="45505" y="6753"/>
                </a:lnTo>
                <a:lnTo>
                  <a:pt x="21640" y="24617"/>
                </a:lnTo>
                <a:lnTo>
                  <a:pt x="5786" y="50679"/>
                </a:lnTo>
                <a:lnTo>
                  <a:pt x="0" y="82029"/>
                </a:lnTo>
                <a:lnTo>
                  <a:pt x="0" y="226783"/>
                </a:lnTo>
                <a:lnTo>
                  <a:pt x="5786" y="258118"/>
                </a:lnTo>
                <a:lnTo>
                  <a:pt x="21640" y="284183"/>
                </a:lnTo>
                <a:lnTo>
                  <a:pt x="45505" y="302048"/>
                </a:lnTo>
                <a:lnTo>
                  <a:pt x="75323" y="308787"/>
                </a:lnTo>
                <a:lnTo>
                  <a:pt x="105146" y="302048"/>
                </a:lnTo>
                <a:lnTo>
                  <a:pt x="129032" y="284183"/>
                </a:lnTo>
                <a:lnTo>
                  <a:pt x="132548" y="278409"/>
                </a:lnTo>
                <a:lnTo>
                  <a:pt x="75323" y="278409"/>
                </a:lnTo>
                <a:lnTo>
                  <a:pt x="66636" y="277440"/>
                </a:lnTo>
                <a:lnTo>
                  <a:pt x="34070" y="247319"/>
                </a:lnTo>
                <a:lnTo>
                  <a:pt x="30314" y="226783"/>
                </a:lnTo>
                <a:lnTo>
                  <a:pt x="30314" y="82029"/>
                </a:lnTo>
                <a:lnTo>
                  <a:pt x="44094" y="44919"/>
                </a:lnTo>
                <a:lnTo>
                  <a:pt x="75323" y="30314"/>
                </a:lnTo>
                <a:lnTo>
                  <a:pt x="132502" y="30314"/>
                </a:lnTo>
                <a:lnTo>
                  <a:pt x="129032" y="24617"/>
                </a:lnTo>
                <a:lnTo>
                  <a:pt x="105146" y="6753"/>
                </a:lnTo>
                <a:lnTo>
                  <a:pt x="75323" y="0"/>
                </a:lnTo>
                <a:close/>
              </a:path>
              <a:path w="151129" h="309245">
                <a:moveTo>
                  <a:pt x="132502" y="30314"/>
                </a:moveTo>
                <a:lnTo>
                  <a:pt x="75323" y="30314"/>
                </a:lnTo>
                <a:lnTo>
                  <a:pt x="84014" y="31293"/>
                </a:lnTo>
                <a:lnTo>
                  <a:pt x="92216" y="34140"/>
                </a:lnTo>
                <a:lnTo>
                  <a:pt x="119383" y="71358"/>
                </a:lnTo>
                <a:lnTo>
                  <a:pt x="120345" y="82029"/>
                </a:lnTo>
                <a:lnTo>
                  <a:pt x="120345" y="226783"/>
                </a:lnTo>
                <a:lnTo>
                  <a:pt x="106565" y="263817"/>
                </a:lnTo>
                <a:lnTo>
                  <a:pt x="75323" y="278409"/>
                </a:lnTo>
                <a:lnTo>
                  <a:pt x="132548" y="278409"/>
                </a:lnTo>
                <a:lnTo>
                  <a:pt x="144907" y="258118"/>
                </a:lnTo>
                <a:lnTo>
                  <a:pt x="150698" y="226783"/>
                </a:lnTo>
                <a:lnTo>
                  <a:pt x="150698" y="82029"/>
                </a:lnTo>
                <a:lnTo>
                  <a:pt x="144907" y="50679"/>
                </a:lnTo>
                <a:lnTo>
                  <a:pt x="132502" y="30314"/>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1" name="object 61"/>
          <p:cNvSpPr/>
          <p:nvPr/>
        </p:nvSpPr>
        <p:spPr>
          <a:xfrm>
            <a:off x="7542883" y="4178292"/>
            <a:ext cx="689610" cy="0"/>
          </a:xfrm>
          <a:custGeom>
            <a:avLst/>
            <a:gdLst/>
            <a:ahLst/>
            <a:cxnLst/>
            <a:rect l="l" t="t" r="r" b="b"/>
            <a:pathLst>
              <a:path w="689609">
                <a:moveTo>
                  <a:pt x="0" y="0"/>
                </a:moveTo>
                <a:lnTo>
                  <a:pt x="689190" y="0"/>
                </a:lnTo>
              </a:path>
            </a:pathLst>
          </a:custGeom>
          <a:ln w="30302">
            <a:solidFill>
              <a:srgbClr val="0E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2" name="object 62"/>
          <p:cNvSpPr/>
          <p:nvPr/>
        </p:nvSpPr>
        <p:spPr>
          <a:xfrm>
            <a:off x="7221034" y="4163132"/>
            <a:ext cx="1333500" cy="328930"/>
          </a:xfrm>
          <a:custGeom>
            <a:avLst/>
            <a:gdLst/>
            <a:ahLst/>
            <a:cxnLst/>
            <a:rect l="l" t="t" r="r" b="b"/>
            <a:pathLst>
              <a:path w="1333500" h="328929">
                <a:moveTo>
                  <a:pt x="225082" y="0"/>
                </a:moveTo>
                <a:lnTo>
                  <a:pt x="38544" y="0"/>
                </a:lnTo>
                <a:lnTo>
                  <a:pt x="23547" y="3028"/>
                </a:lnTo>
                <a:lnTo>
                  <a:pt x="11295" y="11291"/>
                </a:lnTo>
                <a:lnTo>
                  <a:pt x="3031" y="23558"/>
                </a:lnTo>
                <a:lnTo>
                  <a:pt x="0" y="38595"/>
                </a:lnTo>
                <a:lnTo>
                  <a:pt x="0" y="317588"/>
                </a:lnTo>
                <a:lnTo>
                  <a:pt x="1562" y="321513"/>
                </a:lnTo>
                <a:lnTo>
                  <a:pt x="4368" y="324345"/>
                </a:lnTo>
                <a:lnTo>
                  <a:pt x="7213" y="327152"/>
                </a:lnTo>
                <a:lnTo>
                  <a:pt x="11137" y="328764"/>
                </a:lnTo>
                <a:lnTo>
                  <a:pt x="1321765" y="328764"/>
                </a:lnTo>
                <a:lnTo>
                  <a:pt x="1325689" y="327152"/>
                </a:lnTo>
                <a:lnTo>
                  <a:pt x="1331315" y="321513"/>
                </a:lnTo>
                <a:lnTo>
                  <a:pt x="1332890" y="317588"/>
                </a:lnTo>
                <a:lnTo>
                  <a:pt x="1332890" y="298386"/>
                </a:lnTo>
                <a:lnTo>
                  <a:pt x="30276" y="298386"/>
                </a:lnTo>
                <a:lnTo>
                  <a:pt x="30314" y="34036"/>
                </a:lnTo>
                <a:lnTo>
                  <a:pt x="34036" y="30314"/>
                </a:lnTo>
                <a:lnTo>
                  <a:pt x="225082" y="30314"/>
                </a:lnTo>
                <a:lnTo>
                  <a:pt x="231813" y="23558"/>
                </a:lnTo>
                <a:lnTo>
                  <a:pt x="231825" y="6743"/>
                </a:lnTo>
                <a:lnTo>
                  <a:pt x="225082" y="0"/>
                </a:lnTo>
                <a:close/>
              </a:path>
              <a:path w="1333500" h="328929">
                <a:moveTo>
                  <a:pt x="1294269" y="0"/>
                </a:moveTo>
                <a:lnTo>
                  <a:pt x="1107808" y="0"/>
                </a:lnTo>
                <a:lnTo>
                  <a:pt x="1101026" y="6743"/>
                </a:lnTo>
                <a:lnTo>
                  <a:pt x="1101039" y="23558"/>
                </a:lnTo>
                <a:lnTo>
                  <a:pt x="1107808" y="30314"/>
                </a:lnTo>
                <a:lnTo>
                  <a:pt x="1298867" y="30314"/>
                </a:lnTo>
                <a:lnTo>
                  <a:pt x="1302550" y="34036"/>
                </a:lnTo>
                <a:lnTo>
                  <a:pt x="1302550" y="298386"/>
                </a:lnTo>
                <a:lnTo>
                  <a:pt x="1332890" y="298386"/>
                </a:lnTo>
                <a:lnTo>
                  <a:pt x="1332890" y="38595"/>
                </a:lnTo>
                <a:lnTo>
                  <a:pt x="1329855" y="23545"/>
                </a:lnTo>
                <a:lnTo>
                  <a:pt x="1321600" y="11291"/>
                </a:lnTo>
                <a:lnTo>
                  <a:pt x="1309326" y="3028"/>
                </a:lnTo>
                <a:lnTo>
                  <a:pt x="1294269"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3" name="object 63"/>
          <p:cNvSpPr/>
          <p:nvPr/>
        </p:nvSpPr>
        <p:spPr>
          <a:xfrm>
            <a:off x="7636526" y="4653240"/>
            <a:ext cx="219570" cy="219633"/>
          </a:xfrm>
          <a:prstGeom prst="rect">
            <a:avLst/>
          </a:prstGeom>
          <a:blipFill>
            <a:blip r:embed="rId18"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4" name="object 64"/>
          <p:cNvSpPr/>
          <p:nvPr/>
        </p:nvSpPr>
        <p:spPr>
          <a:xfrm>
            <a:off x="7918852" y="4653240"/>
            <a:ext cx="219582" cy="219633"/>
          </a:xfrm>
          <a:prstGeom prst="rect">
            <a:avLst/>
          </a:prstGeom>
          <a:blipFill>
            <a:blip r:embed="rId4"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5" name="object 65"/>
          <p:cNvSpPr/>
          <p:nvPr/>
        </p:nvSpPr>
        <p:spPr>
          <a:xfrm>
            <a:off x="8201193" y="4653240"/>
            <a:ext cx="219595" cy="219633"/>
          </a:xfrm>
          <a:prstGeom prst="rect">
            <a:avLst/>
          </a:prstGeom>
          <a:blipFill>
            <a:blip r:embed="rId13"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6" name="object 66"/>
          <p:cNvSpPr/>
          <p:nvPr/>
        </p:nvSpPr>
        <p:spPr>
          <a:xfrm>
            <a:off x="7636488" y="4924686"/>
            <a:ext cx="219608" cy="219646"/>
          </a:xfrm>
          <a:prstGeom prst="rect">
            <a:avLst/>
          </a:prstGeom>
          <a:blipFill>
            <a:blip r:embed="rId19"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7" name="object 67"/>
          <p:cNvSpPr/>
          <p:nvPr/>
        </p:nvSpPr>
        <p:spPr>
          <a:xfrm>
            <a:off x="8201193" y="4924686"/>
            <a:ext cx="219595" cy="219621"/>
          </a:xfrm>
          <a:prstGeom prst="rect">
            <a:avLst/>
          </a:prstGeom>
          <a:blipFill>
            <a:blip r:embed="rId14"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8" name="object 68"/>
          <p:cNvSpPr/>
          <p:nvPr/>
        </p:nvSpPr>
        <p:spPr>
          <a:xfrm>
            <a:off x="7918859" y="4924686"/>
            <a:ext cx="219621" cy="219621"/>
          </a:xfrm>
          <a:prstGeom prst="rect">
            <a:avLst/>
          </a:prstGeom>
          <a:blipFill>
            <a:blip r:embed="rId8"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9" name="object 69"/>
          <p:cNvSpPr/>
          <p:nvPr/>
        </p:nvSpPr>
        <p:spPr>
          <a:xfrm>
            <a:off x="7636488" y="5196165"/>
            <a:ext cx="219608" cy="219633"/>
          </a:xfrm>
          <a:prstGeom prst="rect">
            <a:avLst/>
          </a:prstGeom>
          <a:blipFill>
            <a:blip r:embed="rId20"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0" name="object 70"/>
          <p:cNvSpPr/>
          <p:nvPr/>
        </p:nvSpPr>
        <p:spPr>
          <a:xfrm>
            <a:off x="7918852" y="5196165"/>
            <a:ext cx="219582" cy="219633"/>
          </a:xfrm>
          <a:prstGeom prst="rect">
            <a:avLst/>
          </a:prstGeom>
          <a:blipFill>
            <a:blip r:embed="rId17"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1" name="object 71"/>
          <p:cNvSpPr/>
          <p:nvPr/>
        </p:nvSpPr>
        <p:spPr>
          <a:xfrm>
            <a:off x="7354148" y="4924690"/>
            <a:ext cx="219646" cy="219646"/>
          </a:xfrm>
          <a:prstGeom prst="rect">
            <a:avLst/>
          </a:prstGeom>
          <a:blipFill>
            <a:blip r:embed="rId11"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2" name="object 72"/>
          <p:cNvSpPr/>
          <p:nvPr/>
        </p:nvSpPr>
        <p:spPr>
          <a:xfrm>
            <a:off x="7354148" y="5196165"/>
            <a:ext cx="219684" cy="219633"/>
          </a:xfrm>
          <a:prstGeom prst="rect">
            <a:avLst/>
          </a:prstGeom>
          <a:blipFill>
            <a:blip r:embed="rId12"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3" name="object 73"/>
          <p:cNvSpPr/>
          <p:nvPr/>
        </p:nvSpPr>
        <p:spPr>
          <a:xfrm>
            <a:off x="4093116" y="4461522"/>
            <a:ext cx="1333500" cy="1153795"/>
          </a:xfrm>
          <a:custGeom>
            <a:avLst/>
            <a:gdLst/>
            <a:ahLst/>
            <a:cxnLst/>
            <a:rect l="l" t="t" r="r" b="b"/>
            <a:pathLst>
              <a:path w="1333500" h="1153795">
                <a:moveTo>
                  <a:pt x="1321765" y="0"/>
                </a:moveTo>
                <a:lnTo>
                  <a:pt x="11137" y="0"/>
                </a:lnTo>
                <a:lnTo>
                  <a:pt x="7213" y="1651"/>
                </a:lnTo>
                <a:lnTo>
                  <a:pt x="4381" y="4483"/>
                </a:lnTo>
                <a:lnTo>
                  <a:pt x="1562" y="7264"/>
                </a:lnTo>
                <a:lnTo>
                  <a:pt x="0" y="11188"/>
                </a:lnTo>
                <a:lnTo>
                  <a:pt x="0" y="1115136"/>
                </a:lnTo>
                <a:lnTo>
                  <a:pt x="3032" y="1130191"/>
                </a:lnTo>
                <a:lnTo>
                  <a:pt x="11299" y="1142460"/>
                </a:lnTo>
                <a:lnTo>
                  <a:pt x="23552" y="1150719"/>
                </a:lnTo>
                <a:lnTo>
                  <a:pt x="38544" y="1153744"/>
                </a:lnTo>
                <a:lnTo>
                  <a:pt x="1294282" y="1153744"/>
                </a:lnTo>
                <a:lnTo>
                  <a:pt x="1309332" y="1150719"/>
                </a:lnTo>
                <a:lnTo>
                  <a:pt x="1321601" y="1142460"/>
                </a:lnTo>
                <a:lnTo>
                  <a:pt x="1329863" y="1130191"/>
                </a:lnTo>
                <a:lnTo>
                  <a:pt x="1331228" y="1123403"/>
                </a:lnTo>
                <a:lnTo>
                  <a:pt x="34035" y="1123403"/>
                </a:lnTo>
                <a:lnTo>
                  <a:pt x="30314" y="1119733"/>
                </a:lnTo>
                <a:lnTo>
                  <a:pt x="30314" y="30378"/>
                </a:lnTo>
                <a:lnTo>
                  <a:pt x="1332890" y="30378"/>
                </a:lnTo>
                <a:lnTo>
                  <a:pt x="1332890" y="11188"/>
                </a:lnTo>
                <a:lnTo>
                  <a:pt x="1331315" y="7302"/>
                </a:lnTo>
                <a:lnTo>
                  <a:pt x="1328483" y="4483"/>
                </a:lnTo>
                <a:lnTo>
                  <a:pt x="1325689" y="1651"/>
                </a:lnTo>
                <a:lnTo>
                  <a:pt x="1321765" y="0"/>
                </a:lnTo>
                <a:close/>
              </a:path>
              <a:path w="1333500" h="1153795">
                <a:moveTo>
                  <a:pt x="1332890" y="30378"/>
                </a:moveTo>
                <a:lnTo>
                  <a:pt x="1302550" y="30378"/>
                </a:lnTo>
                <a:lnTo>
                  <a:pt x="1302550" y="1119733"/>
                </a:lnTo>
                <a:lnTo>
                  <a:pt x="1298879" y="1123403"/>
                </a:lnTo>
                <a:lnTo>
                  <a:pt x="1331228" y="1123403"/>
                </a:lnTo>
                <a:lnTo>
                  <a:pt x="1332890" y="1115136"/>
                </a:lnTo>
                <a:lnTo>
                  <a:pt x="1332890" y="30378"/>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4" name="object 74"/>
          <p:cNvSpPr/>
          <p:nvPr/>
        </p:nvSpPr>
        <p:spPr>
          <a:xfrm>
            <a:off x="5073839" y="4053606"/>
            <a:ext cx="151130" cy="309245"/>
          </a:xfrm>
          <a:custGeom>
            <a:avLst/>
            <a:gdLst/>
            <a:ahLst/>
            <a:cxnLst/>
            <a:rect l="l" t="t" r="r" b="b"/>
            <a:pathLst>
              <a:path w="151129" h="309245">
                <a:moveTo>
                  <a:pt x="75336" y="0"/>
                </a:moveTo>
                <a:lnTo>
                  <a:pt x="45489" y="6753"/>
                </a:lnTo>
                <a:lnTo>
                  <a:pt x="21623" y="24617"/>
                </a:lnTo>
                <a:lnTo>
                  <a:pt x="5779" y="50679"/>
                </a:lnTo>
                <a:lnTo>
                  <a:pt x="0" y="82029"/>
                </a:lnTo>
                <a:lnTo>
                  <a:pt x="0" y="226783"/>
                </a:lnTo>
                <a:lnTo>
                  <a:pt x="5783" y="258102"/>
                </a:lnTo>
                <a:lnTo>
                  <a:pt x="21648" y="284168"/>
                </a:lnTo>
                <a:lnTo>
                  <a:pt x="45489" y="302021"/>
                </a:lnTo>
                <a:lnTo>
                  <a:pt x="75336" y="308787"/>
                </a:lnTo>
                <a:lnTo>
                  <a:pt x="105137" y="302043"/>
                </a:lnTo>
                <a:lnTo>
                  <a:pt x="129000" y="284149"/>
                </a:lnTo>
                <a:lnTo>
                  <a:pt x="132489" y="278409"/>
                </a:lnTo>
                <a:lnTo>
                  <a:pt x="75336" y="278409"/>
                </a:lnTo>
                <a:lnTo>
                  <a:pt x="66631" y="277440"/>
                </a:lnTo>
                <a:lnTo>
                  <a:pt x="34075" y="247305"/>
                </a:lnTo>
                <a:lnTo>
                  <a:pt x="30314" y="226783"/>
                </a:lnTo>
                <a:lnTo>
                  <a:pt x="30314" y="82029"/>
                </a:lnTo>
                <a:lnTo>
                  <a:pt x="44094" y="44919"/>
                </a:lnTo>
                <a:lnTo>
                  <a:pt x="75336" y="30314"/>
                </a:lnTo>
                <a:lnTo>
                  <a:pt x="132452" y="30314"/>
                </a:lnTo>
                <a:lnTo>
                  <a:pt x="128989" y="24617"/>
                </a:lnTo>
                <a:lnTo>
                  <a:pt x="105137" y="6753"/>
                </a:lnTo>
                <a:lnTo>
                  <a:pt x="75336" y="0"/>
                </a:lnTo>
                <a:close/>
              </a:path>
              <a:path w="151129" h="309245">
                <a:moveTo>
                  <a:pt x="132452" y="30314"/>
                </a:moveTo>
                <a:lnTo>
                  <a:pt x="75336" y="30314"/>
                </a:lnTo>
                <a:lnTo>
                  <a:pt x="84025" y="31293"/>
                </a:lnTo>
                <a:lnTo>
                  <a:pt x="92224" y="34140"/>
                </a:lnTo>
                <a:lnTo>
                  <a:pt x="119356" y="71358"/>
                </a:lnTo>
                <a:lnTo>
                  <a:pt x="120307" y="82029"/>
                </a:lnTo>
                <a:lnTo>
                  <a:pt x="120307" y="226783"/>
                </a:lnTo>
                <a:lnTo>
                  <a:pt x="106578" y="263817"/>
                </a:lnTo>
                <a:lnTo>
                  <a:pt x="75336" y="278409"/>
                </a:lnTo>
                <a:lnTo>
                  <a:pt x="132489" y="278409"/>
                </a:lnTo>
                <a:lnTo>
                  <a:pt x="144833" y="258095"/>
                </a:lnTo>
                <a:lnTo>
                  <a:pt x="150609" y="226783"/>
                </a:lnTo>
                <a:lnTo>
                  <a:pt x="150609" y="82029"/>
                </a:lnTo>
                <a:lnTo>
                  <a:pt x="144832" y="50679"/>
                </a:lnTo>
                <a:lnTo>
                  <a:pt x="132452" y="30314"/>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5" name="object 75"/>
          <p:cNvSpPr/>
          <p:nvPr/>
        </p:nvSpPr>
        <p:spPr>
          <a:xfrm>
            <a:off x="4294629" y="4053606"/>
            <a:ext cx="151130" cy="309245"/>
          </a:xfrm>
          <a:custGeom>
            <a:avLst/>
            <a:gdLst/>
            <a:ahLst/>
            <a:cxnLst/>
            <a:rect l="l" t="t" r="r" b="b"/>
            <a:pathLst>
              <a:path w="151129" h="309245">
                <a:moveTo>
                  <a:pt x="75323" y="0"/>
                </a:moveTo>
                <a:lnTo>
                  <a:pt x="45505" y="6753"/>
                </a:lnTo>
                <a:lnTo>
                  <a:pt x="21640" y="24617"/>
                </a:lnTo>
                <a:lnTo>
                  <a:pt x="5786" y="50679"/>
                </a:lnTo>
                <a:lnTo>
                  <a:pt x="0" y="82029"/>
                </a:lnTo>
                <a:lnTo>
                  <a:pt x="0" y="226783"/>
                </a:lnTo>
                <a:lnTo>
                  <a:pt x="5786" y="258118"/>
                </a:lnTo>
                <a:lnTo>
                  <a:pt x="21640" y="284183"/>
                </a:lnTo>
                <a:lnTo>
                  <a:pt x="45505" y="302048"/>
                </a:lnTo>
                <a:lnTo>
                  <a:pt x="75323" y="308787"/>
                </a:lnTo>
                <a:lnTo>
                  <a:pt x="105146" y="302048"/>
                </a:lnTo>
                <a:lnTo>
                  <a:pt x="129032" y="284183"/>
                </a:lnTo>
                <a:lnTo>
                  <a:pt x="132548" y="278409"/>
                </a:lnTo>
                <a:lnTo>
                  <a:pt x="75323" y="278409"/>
                </a:lnTo>
                <a:lnTo>
                  <a:pt x="66638" y="277440"/>
                </a:lnTo>
                <a:lnTo>
                  <a:pt x="34070" y="247319"/>
                </a:lnTo>
                <a:lnTo>
                  <a:pt x="30314" y="226783"/>
                </a:lnTo>
                <a:lnTo>
                  <a:pt x="30314" y="82029"/>
                </a:lnTo>
                <a:lnTo>
                  <a:pt x="44094" y="44919"/>
                </a:lnTo>
                <a:lnTo>
                  <a:pt x="75323" y="30314"/>
                </a:lnTo>
                <a:lnTo>
                  <a:pt x="132502" y="30314"/>
                </a:lnTo>
                <a:lnTo>
                  <a:pt x="129032" y="24617"/>
                </a:lnTo>
                <a:lnTo>
                  <a:pt x="105146" y="6753"/>
                </a:lnTo>
                <a:lnTo>
                  <a:pt x="75323" y="0"/>
                </a:lnTo>
                <a:close/>
              </a:path>
              <a:path w="151129" h="309245">
                <a:moveTo>
                  <a:pt x="132502" y="30314"/>
                </a:moveTo>
                <a:lnTo>
                  <a:pt x="75323" y="30314"/>
                </a:lnTo>
                <a:lnTo>
                  <a:pt x="84014" y="31293"/>
                </a:lnTo>
                <a:lnTo>
                  <a:pt x="92216" y="34140"/>
                </a:lnTo>
                <a:lnTo>
                  <a:pt x="119383" y="71358"/>
                </a:lnTo>
                <a:lnTo>
                  <a:pt x="120345" y="82029"/>
                </a:lnTo>
                <a:lnTo>
                  <a:pt x="120345" y="226783"/>
                </a:lnTo>
                <a:lnTo>
                  <a:pt x="106565" y="263817"/>
                </a:lnTo>
                <a:lnTo>
                  <a:pt x="75323" y="278409"/>
                </a:lnTo>
                <a:lnTo>
                  <a:pt x="132548" y="278409"/>
                </a:lnTo>
                <a:lnTo>
                  <a:pt x="144907" y="258118"/>
                </a:lnTo>
                <a:lnTo>
                  <a:pt x="150698" y="226783"/>
                </a:lnTo>
                <a:lnTo>
                  <a:pt x="150698" y="82029"/>
                </a:lnTo>
                <a:lnTo>
                  <a:pt x="144907" y="50679"/>
                </a:lnTo>
                <a:lnTo>
                  <a:pt x="132502" y="30314"/>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6" name="object 76"/>
          <p:cNvSpPr/>
          <p:nvPr/>
        </p:nvSpPr>
        <p:spPr>
          <a:xfrm>
            <a:off x="4414968" y="4178292"/>
            <a:ext cx="689610" cy="0"/>
          </a:xfrm>
          <a:custGeom>
            <a:avLst/>
            <a:gdLst/>
            <a:ahLst/>
            <a:cxnLst/>
            <a:rect l="l" t="t" r="r" b="b"/>
            <a:pathLst>
              <a:path w="689610">
                <a:moveTo>
                  <a:pt x="0" y="0"/>
                </a:moveTo>
                <a:lnTo>
                  <a:pt x="689190" y="0"/>
                </a:lnTo>
              </a:path>
            </a:pathLst>
          </a:custGeom>
          <a:ln w="30302">
            <a:solidFill>
              <a:srgbClr val="0E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7" name="object 77"/>
          <p:cNvSpPr/>
          <p:nvPr/>
        </p:nvSpPr>
        <p:spPr>
          <a:xfrm>
            <a:off x="4093119" y="4163132"/>
            <a:ext cx="1333500" cy="328930"/>
          </a:xfrm>
          <a:custGeom>
            <a:avLst/>
            <a:gdLst/>
            <a:ahLst/>
            <a:cxnLst/>
            <a:rect l="l" t="t" r="r" b="b"/>
            <a:pathLst>
              <a:path w="1333500" h="328929">
                <a:moveTo>
                  <a:pt x="225082" y="0"/>
                </a:moveTo>
                <a:lnTo>
                  <a:pt x="38544" y="0"/>
                </a:lnTo>
                <a:lnTo>
                  <a:pt x="23547" y="3028"/>
                </a:lnTo>
                <a:lnTo>
                  <a:pt x="11295" y="11291"/>
                </a:lnTo>
                <a:lnTo>
                  <a:pt x="3031" y="23558"/>
                </a:lnTo>
                <a:lnTo>
                  <a:pt x="0" y="38595"/>
                </a:lnTo>
                <a:lnTo>
                  <a:pt x="0" y="317588"/>
                </a:lnTo>
                <a:lnTo>
                  <a:pt x="1562" y="321513"/>
                </a:lnTo>
                <a:lnTo>
                  <a:pt x="4368" y="324345"/>
                </a:lnTo>
                <a:lnTo>
                  <a:pt x="7213" y="327152"/>
                </a:lnTo>
                <a:lnTo>
                  <a:pt x="11137" y="328764"/>
                </a:lnTo>
                <a:lnTo>
                  <a:pt x="1321765" y="328764"/>
                </a:lnTo>
                <a:lnTo>
                  <a:pt x="1325689" y="327152"/>
                </a:lnTo>
                <a:lnTo>
                  <a:pt x="1331315" y="321513"/>
                </a:lnTo>
                <a:lnTo>
                  <a:pt x="1332890" y="317588"/>
                </a:lnTo>
                <a:lnTo>
                  <a:pt x="1332890" y="298386"/>
                </a:lnTo>
                <a:lnTo>
                  <a:pt x="30276" y="298386"/>
                </a:lnTo>
                <a:lnTo>
                  <a:pt x="30314" y="34036"/>
                </a:lnTo>
                <a:lnTo>
                  <a:pt x="34036" y="30314"/>
                </a:lnTo>
                <a:lnTo>
                  <a:pt x="225082" y="30314"/>
                </a:lnTo>
                <a:lnTo>
                  <a:pt x="231813" y="23558"/>
                </a:lnTo>
                <a:lnTo>
                  <a:pt x="231825" y="6743"/>
                </a:lnTo>
                <a:lnTo>
                  <a:pt x="225082" y="0"/>
                </a:lnTo>
                <a:close/>
              </a:path>
              <a:path w="1333500" h="328929">
                <a:moveTo>
                  <a:pt x="1294269" y="0"/>
                </a:moveTo>
                <a:lnTo>
                  <a:pt x="1107808" y="0"/>
                </a:lnTo>
                <a:lnTo>
                  <a:pt x="1101026" y="6743"/>
                </a:lnTo>
                <a:lnTo>
                  <a:pt x="1101039" y="23558"/>
                </a:lnTo>
                <a:lnTo>
                  <a:pt x="1107808" y="30314"/>
                </a:lnTo>
                <a:lnTo>
                  <a:pt x="1298879" y="30314"/>
                </a:lnTo>
                <a:lnTo>
                  <a:pt x="1302550" y="34036"/>
                </a:lnTo>
                <a:lnTo>
                  <a:pt x="1302550" y="298386"/>
                </a:lnTo>
                <a:lnTo>
                  <a:pt x="1332890" y="298386"/>
                </a:lnTo>
                <a:lnTo>
                  <a:pt x="1332890" y="38595"/>
                </a:lnTo>
                <a:lnTo>
                  <a:pt x="1329855" y="23545"/>
                </a:lnTo>
                <a:lnTo>
                  <a:pt x="1321600" y="11291"/>
                </a:lnTo>
                <a:lnTo>
                  <a:pt x="1309326" y="3028"/>
                </a:lnTo>
                <a:lnTo>
                  <a:pt x="1294269"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8" name="object 78"/>
          <p:cNvSpPr/>
          <p:nvPr/>
        </p:nvSpPr>
        <p:spPr>
          <a:xfrm>
            <a:off x="4508611" y="4653240"/>
            <a:ext cx="219570" cy="219633"/>
          </a:xfrm>
          <a:prstGeom prst="rect">
            <a:avLst/>
          </a:prstGeom>
          <a:blipFill>
            <a:blip r:embed="rId21"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9" name="object 79"/>
          <p:cNvSpPr/>
          <p:nvPr/>
        </p:nvSpPr>
        <p:spPr>
          <a:xfrm>
            <a:off x="4790936" y="4653240"/>
            <a:ext cx="219583" cy="219633"/>
          </a:xfrm>
          <a:prstGeom prst="rect">
            <a:avLst/>
          </a:prstGeom>
          <a:blipFill>
            <a:blip r:embed="rId4"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0" name="object 80"/>
          <p:cNvSpPr/>
          <p:nvPr/>
        </p:nvSpPr>
        <p:spPr>
          <a:xfrm>
            <a:off x="5073279" y="4653240"/>
            <a:ext cx="219595" cy="219633"/>
          </a:xfrm>
          <a:prstGeom prst="rect">
            <a:avLst/>
          </a:prstGeom>
          <a:blipFill>
            <a:blip r:embed="rId15"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1" name="object 81"/>
          <p:cNvSpPr/>
          <p:nvPr/>
        </p:nvSpPr>
        <p:spPr>
          <a:xfrm>
            <a:off x="4508573" y="4924686"/>
            <a:ext cx="219608" cy="219646"/>
          </a:xfrm>
          <a:prstGeom prst="rect">
            <a:avLst/>
          </a:prstGeom>
          <a:blipFill>
            <a:blip r:embed="rId6"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2" name="object 82"/>
          <p:cNvSpPr/>
          <p:nvPr/>
        </p:nvSpPr>
        <p:spPr>
          <a:xfrm>
            <a:off x="5073279" y="4924686"/>
            <a:ext cx="219595" cy="219621"/>
          </a:xfrm>
          <a:prstGeom prst="rect">
            <a:avLst/>
          </a:prstGeom>
          <a:blipFill>
            <a:blip r:embed="rId16"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3" name="object 83"/>
          <p:cNvSpPr/>
          <p:nvPr/>
        </p:nvSpPr>
        <p:spPr>
          <a:xfrm>
            <a:off x="4790944" y="4924686"/>
            <a:ext cx="219621" cy="219621"/>
          </a:xfrm>
          <a:prstGeom prst="rect">
            <a:avLst/>
          </a:prstGeom>
          <a:blipFill>
            <a:blip r:embed="rId8"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4" name="object 84"/>
          <p:cNvSpPr/>
          <p:nvPr/>
        </p:nvSpPr>
        <p:spPr>
          <a:xfrm>
            <a:off x="4508573" y="5196165"/>
            <a:ext cx="219608" cy="219633"/>
          </a:xfrm>
          <a:prstGeom prst="rect">
            <a:avLst/>
          </a:prstGeom>
          <a:blipFill>
            <a:blip r:embed="rId9"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5" name="object 85"/>
          <p:cNvSpPr/>
          <p:nvPr/>
        </p:nvSpPr>
        <p:spPr>
          <a:xfrm>
            <a:off x="4790936" y="5196165"/>
            <a:ext cx="219583" cy="219633"/>
          </a:xfrm>
          <a:prstGeom prst="rect">
            <a:avLst/>
          </a:prstGeom>
          <a:blipFill>
            <a:blip r:embed="rId10"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6" name="object 86"/>
          <p:cNvSpPr/>
          <p:nvPr/>
        </p:nvSpPr>
        <p:spPr>
          <a:xfrm>
            <a:off x="4226233" y="4924690"/>
            <a:ext cx="219646" cy="219646"/>
          </a:xfrm>
          <a:prstGeom prst="rect">
            <a:avLst/>
          </a:prstGeom>
          <a:blipFill>
            <a:blip r:embed="rId22"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7" name="object 87"/>
          <p:cNvSpPr/>
          <p:nvPr/>
        </p:nvSpPr>
        <p:spPr>
          <a:xfrm>
            <a:off x="4226233" y="5196165"/>
            <a:ext cx="219684" cy="219633"/>
          </a:xfrm>
          <a:prstGeom prst="rect">
            <a:avLst/>
          </a:prstGeom>
          <a:blipFill>
            <a:blip r:embed="rId23"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8" name="object 88"/>
          <p:cNvSpPr/>
          <p:nvPr/>
        </p:nvSpPr>
        <p:spPr>
          <a:xfrm>
            <a:off x="8784987" y="4461522"/>
            <a:ext cx="1333500" cy="1153795"/>
          </a:xfrm>
          <a:custGeom>
            <a:avLst/>
            <a:gdLst/>
            <a:ahLst/>
            <a:cxnLst/>
            <a:rect l="l" t="t" r="r" b="b"/>
            <a:pathLst>
              <a:path w="1333500" h="1153795">
                <a:moveTo>
                  <a:pt x="1321765" y="0"/>
                </a:moveTo>
                <a:lnTo>
                  <a:pt x="11150" y="0"/>
                </a:lnTo>
                <a:lnTo>
                  <a:pt x="7213" y="1651"/>
                </a:lnTo>
                <a:lnTo>
                  <a:pt x="4381" y="4483"/>
                </a:lnTo>
                <a:lnTo>
                  <a:pt x="1562" y="7264"/>
                </a:lnTo>
                <a:lnTo>
                  <a:pt x="0" y="11188"/>
                </a:lnTo>
                <a:lnTo>
                  <a:pt x="0" y="1115136"/>
                </a:lnTo>
                <a:lnTo>
                  <a:pt x="3032" y="1130191"/>
                </a:lnTo>
                <a:lnTo>
                  <a:pt x="11299" y="1142460"/>
                </a:lnTo>
                <a:lnTo>
                  <a:pt x="23552" y="1150719"/>
                </a:lnTo>
                <a:lnTo>
                  <a:pt x="38544" y="1153744"/>
                </a:lnTo>
                <a:lnTo>
                  <a:pt x="1294282" y="1153744"/>
                </a:lnTo>
                <a:lnTo>
                  <a:pt x="1309332" y="1150719"/>
                </a:lnTo>
                <a:lnTo>
                  <a:pt x="1321601" y="1142460"/>
                </a:lnTo>
                <a:lnTo>
                  <a:pt x="1329863" y="1130191"/>
                </a:lnTo>
                <a:lnTo>
                  <a:pt x="1331228" y="1123403"/>
                </a:lnTo>
                <a:lnTo>
                  <a:pt x="34035" y="1123403"/>
                </a:lnTo>
                <a:lnTo>
                  <a:pt x="30314" y="1119733"/>
                </a:lnTo>
                <a:lnTo>
                  <a:pt x="30314" y="30378"/>
                </a:lnTo>
                <a:lnTo>
                  <a:pt x="1332890" y="30378"/>
                </a:lnTo>
                <a:lnTo>
                  <a:pt x="1332890" y="11188"/>
                </a:lnTo>
                <a:lnTo>
                  <a:pt x="1331315" y="7302"/>
                </a:lnTo>
                <a:lnTo>
                  <a:pt x="1325689" y="1651"/>
                </a:lnTo>
                <a:lnTo>
                  <a:pt x="1321765" y="0"/>
                </a:lnTo>
                <a:close/>
              </a:path>
              <a:path w="1333500" h="1153795">
                <a:moveTo>
                  <a:pt x="1332890" y="30378"/>
                </a:moveTo>
                <a:lnTo>
                  <a:pt x="1302550" y="30378"/>
                </a:lnTo>
                <a:lnTo>
                  <a:pt x="1302550" y="1119733"/>
                </a:lnTo>
                <a:lnTo>
                  <a:pt x="1298879" y="1123403"/>
                </a:lnTo>
                <a:lnTo>
                  <a:pt x="1331228" y="1123403"/>
                </a:lnTo>
                <a:lnTo>
                  <a:pt x="1332890" y="1115136"/>
                </a:lnTo>
                <a:lnTo>
                  <a:pt x="1332890" y="30378"/>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9" name="object 89"/>
          <p:cNvSpPr/>
          <p:nvPr/>
        </p:nvSpPr>
        <p:spPr>
          <a:xfrm>
            <a:off x="9765711" y="4053606"/>
            <a:ext cx="151130" cy="309245"/>
          </a:xfrm>
          <a:custGeom>
            <a:avLst/>
            <a:gdLst/>
            <a:ahLst/>
            <a:cxnLst/>
            <a:rect l="l" t="t" r="r" b="b"/>
            <a:pathLst>
              <a:path w="151129" h="309245">
                <a:moveTo>
                  <a:pt x="75336" y="0"/>
                </a:moveTo>
                <a:lnTo>
                  <a:pt x="45489" y="6753"/>
                </a:lnTo>
                <a:lnTo>
                  <a:pt x="21623" y="24617"/>
                </a:lnTo>
                <a:lnTo>
                  <a:pt x="5779" y="50679"/>
                </a:lnTo>
                <a:lnTo>
                  <a:pt x="0" y="82029"/>
                </a:lnTo>
                <a:lnTo>
                  <a:pt x="0" y="226783"/>
                </a:lnTo>
                <a:lnTo>
                  <a:pt x="5783" y="258102"/>
                </a:lnTo>
                <a:lnTo>
                  <a:pt x="21648" y="284168"/>
                </a:lnTo>
                <a:lnTo>
                  <a:pt x="45489" y="302021"/>
                </a:lnTo>
                <a:lnTo>
                  <a:pt x="75336" y="308787"/>
                </a:lnTo>
                <a:lnTo>
                  <a:pt x="105137" y="302043"/>
                </a:lnTo>
                <a:lnTo>
                  <a:pt x="129000" y="284149"/>
                </a:lnTo>
                <a:lnTo>
                  <a:pt x="132489" y="278409"/>
                </a:lnTo>
                <a:lnTo>
                  <a:pt x="75336" y="278409"/>
                </a:lnTo>
                <a:lnTo>
                  <a:pt x="66631" y="277440"/>
                </a:lnTo>
                <a:lnTo>
                  <a:pt x="34075" y="247305"/>
                </a:lnTo>
                <a:lnTo>
                  <a:pt x="30314" y="226783"/>
                </a:lnTo>
                <a:lnTo>
                  <a:pt x="30314" y="82029"/>
                </a:lnTo>
                <a:lnTo>
                  <a:pt x="44094" y="44919"/>
                </a:lnTo>
                <a:lnTo>
                  <a:pt x="75336" y="30314"/>
                </a:lnTo>
                <a:lnTo>
                  <a:pt x="132452" y="30314"/>
                </a:lnTo>
                <a:lnTo>
                  <a:pt x="128989" y="24617"/>
                </a:lnTo>
                <a:lnTo>
                  <a:pt x="105137" y="6753"/>
                </a:lnTo>
                <a:lnTo>
                  <a:pt x="75336" y="0"/>
                </a:lnTo>
                <a:close/>
              </a:path>
              <a:path w="151129" h="309245">
                <a:moveTo>
                  <a:pt x="132452" y="30314"/>
                </a:moveTo>
                <a:lnTo>
                  <a:pt x="75336" y="30314"/>
                </a:lnTo>
                <a:lnTo>
                  <a:pt x="84025" y="31293"/>
                </a:lnTo>
                <a:lnTo>
                  <a:pt x="92224" y="34140"/>
                </a:lnTo>
                <a:lnTo>
                  <a:pt x="119356" y="71358"/>
                </a:lnTo>
                <a:lnTo>
                  <a:pt x="120307" y="82029"/>
                </a:lnTo>
                <a:lnTo>
                  <a:pt x="120307" y="226783"/>
                </a:lnTo>
                <a:lnTo>
                  <a:pt x="106578" y="263817"/>
                </a:lnTo>
                <a:lnTo>
                  <a:pt x="75336" y="278409"/>
                </a:lnTo>
                <a:lnTo>
                  <a:pt x="132489" y="278409"/>
                </a:lnTo>
                <a:lnTo>
                  <a:pt x="144833" y="258095"/>
                </a:lnTo>
                <a:lnTo>
                  <a:pt x="150609" y="226783"/>
                </a:lnTo>
                <a:lnTo>
                  <a:pt x="150609" y="82029"/>
                </a:lnTo>
                <a:lnTo>
                  <a:pt x="144832" y="50679"/>
                </a:lnTo>
                <a:lnTo>
                  <a:pt x="132452" y="30314"/>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0" name="object 90"/>
          <p:cNvSpPr/>
          <p:nvPr/>
        </p:nvSpPr>
        <p:spPr>
          <a:xfrm>
            <a:off x="8986501" y="4053606"/>
            <a:ext cx="151130" cy="309245"/>
          </a:xfrm>
          <a:custGeom>
            <a:avLst/>
            <a:gdLst/>
            <a:ahLst/>
            <a:cxnLst/>
            <a:rect l="l" t="t" r="r" b="b"/>
            <a:pathLst>
              <a:path w="151129" h="309245">
                <a:moveTo>
                  <a:pt x="75323" y="0"/>
                </a:moveTo>
                <a:lnTo>
                  <a:pt x="45505" y="6753"/>
                </a:lnTo>
                <a:lnTo>
                  <a:pt x="21640" y="24617"/>
                </a:lnTo>
                <a:lnTo>
                  <a:pt x="5786" y="50679"/>
                </a:lnTo>
                <a:lnTo>
                  <a:pt x="0" y="82029"/>
                </a:lnTo>
                <a:lnTo>
                  <a:pt x="0" y="226783"/>
                </a:lnTo>
                <a:lnTo>
                  <a:pt x="5786" y="258118"/>
                </a:lnTo>
                <a:lnTo>
                  <a:pt x="21640" y="284183"/>
                </a:lnTo>
                <a:lnTo>
                  <a:pt x="45505" y="302048"/>
                </a:lnTo>
                <a:lnTo>
                  <a:pt x="75323" y="308787"/>
                </a:lnTo>
                <a:lnTo>
                  <a:pt x="105146" y="302048"/>
                </a:lnTo>
                <a:lnTo>
                  <a:pt x="129032" y="284183"/>
                </a:lnTo>
                <a:lnTo>
                  <a:pt x="132548" y="278409"/>
                </a:lnTo>
                <a:lnTo>
                  <a:pt x="75323" y="278409"/>
                </a:lnTo>
                <a:lnTo>
                  <a:pt x="66636" y="277440"/>
                </a:lnTo>
                <a:lnTo>
                  <a:pt x="34070" y="247319"/>
                </a:lnTo>
                <a:lnTo>
                  <a:pt x="30314" y="226783"/>
                </a:lnTo>
                <a:lnTo>
                  <a:pt x="30314" y="82029"/>
                </a:lnTo>
                <a:lnTo>
                  <a:pt x="44094" y="44919"/>
                </a:lnTo>
                <a:lnTo>
                  <a:pt x="75323" y="30314"/>
                </a:lnTo>
                <a:lnTo>
                  <a:pt x="132502" y="30314"/>
                </a:lnTo>
                <a:lnTo>
                  <a:pt x="129032" y="24617"/>
                </a:lnTo>
                <a:lnTo>
                  <a:pt x="105146" y="6753"/>
                </a:lnTo>
                <a:lnTo>
                  <a:pt x="75323" y="0"/>
                </a:lnTo>
                <a:close/>
              </a:path>
              <a:path w="151129" h="309245">
                <a:moveTo>
                  <a:pt x="132502" y="30314"/>
                </a:moveTo>
                <a:lnTo>
                  <a:pt x="75323" y="30314"/>
                </a:lnTo>
                <a:lnTo>
                  <a:pt x="84014" y="31293"/>
                </a:lnTo>
                <a:lnTo>
                  <a:pt x="92216" y="34140"/>
                </a:lnTo>
                <a:lnTo>
                  <a:pt x="119383" y="71358"/>
                </a:lnTo>
                <a:lnTo>
                  <a:pt x="120345" y="82029"/>
                </a:lnTo>
                <a:lnTo>
                  <a:pt x="120345" y="226783"/>
                </a:lnTo>
                <a:lnTo>
                  <a:pt x="106565" y="263817"/>
                </a:lnTo>
                <a:lnTo>
                  <a:pt x="75323" y="278409"/>
                </a:lnTo>
                <a:lnTo>
                  <a:pt x="132548" y="278409"/>
                </a:lnTo>
                <a:lnTo>
                  <a:pt x="144907" y="258118"/>
                </a:lnTo>
                <a:lnTo>
                  <a:pt x="150698" y="226783"/>
                </a:lnTo>
                <a:lnTo>
                  <a:pt x="150698" y="82029"/>
                </a:lnTo>
                <a:lnTo>
                  <a:pt x="144907" y="50679"/>
                </a:lnTo>
                <a:lnTo>
                  <a:pt x="132502" y="30314"/>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1" name="object 91"/>
          <p:cNvSpPr/>
          <p:nvPr/>
        </p:nvSpPr>
        <p:spPr>
          <a:xfrm>
            <a:off x="9106839" y="4178292"/>
            <a:ext cx="689610" cy="0"/>
          </a:xfrm>
          <a:custGeom>
            <a:avLst/>
            <a:gdLst/>
            <a:ahLst/>
            <a:cxnLst/>
            <a:rect l="l" t="t" r="r" b="b"/>
            <a:pathLst>
              <a:path w="689609">
                <a:moveTo>
                  <a:pt x="0" y="0"/>
                </a:moveTo>
                <a:lnTo>
                  <a:pt x="689190" y="0"/>
                </a:lnTo>
              </a:path>
            </a:pathLst>
          </a:custGeom>
          <a:ln w="30302">
            <a:solidFill>
              <a:srgbClr val="0E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2" name="object 92"/>
          <p:cNvSpPr/>
          <p:nvPr/>
        </p:nvSpPr>
        <p:spPr>
          <a:xfrm>
            <a:off x="8784991" y="4163132"/>
            <a:ext cx="1333500" cy="328930"/>
          </a:xfrm>
          <a:custGeom>
            <a:avLst/>
            <a:gdLst/>
            <a:ahLst/>
            <a:cxnLst/>
            <a:rect l="l" t="t" r="r" b="b"/>
            <a:pathLst>
              <a:path w="1333500" h="328929">
                <a:moveTo>
                  <a:pt x="225082" y="0"/>
                </a:moveTo>
                <a:lnTo>
                  <a:pt x="38544" y="0"/>
                </a:lnTo>
                <a:lnTo>
                  <a:pt x="23547" y="3028"/>
                </a:lnTo>
                <a:lnTo>
                  <a:pt x="11295" y="11291"/>
                </a:lnTo>
                <a:lnTo>
                  <a:pt x="3031" y="23558"/>
                </a:lnTo>
                <a:lnTo>
                  <a:pt x="0" y="38595"/>
                </a:lnTo>
                <a:lnTo>
                  <a:pt x="0" y="317588"/>
                </a:lnTo>
                <a:lnTo>
                  <a:pt x="1562" y="321513"/>
                </a:lnTo>
                <a:lnTo>
                  <a:pt x="4368" y="324345"/>
                </a:lnTo>
                <a:lnTo>
                  <a:pt x="7213" y="327152"/>
                </a:lnTo>
                <a:lnTo>
                  <a:pt x="11137" y="328764"/>
                </a:lnTo>
                <a:lnTo>
                  <a:pt x="1321765" y="328764"/>
                </a:lnTo>
                <a:lnTo>
                  <a:pt x="1325689" y="327152"/>
                </a:lnTo>
                <a:lnTo>
                  <a:pt x="1331315" y="321513"/>
                </a:lnTo>
                <a:lnTo>
                  <a:pt x="1332890" y="317588"/>
                </a:lnTo>
                <a:lnTo>
                  <a:pt x="1332890" y="298386"/>
                </a:lnTo>
                <a:lnTo>
                  <a:pt x="30276" y="298386"/>
                </a:lnTo>
                <a:lnTo>
                  <a:pt x="30314" y="34036"/>
                </a:lnTo>
                <a:lnTo>
                  <a:pt x="34036" y="30314"/>
                </a:lnTo>
                <a:lnTo>
                  <a:pt x="225082" y="30314"/>
                </a:lnTo>
                <a:lnTo>
                  <a:pt x="231813" y="23558"/>
                </a:lnTo>
                <a:lnTo>
                  <a:pt x="231825" y="6743"/>
                </a:lnTo>
                <a:lnTo>
                  <a:pt x="225082" y="0"/>
                </a:lnTo>
                <a:close/>
              </a:path>
              <a:path w="1333500" h="328929">
                <a:moveTo>
                  <a:pt x="1294269" y="0"/>
                </a:moveTo>
                <a:lnTo>
                  <a:pt x="1107808" y="0"/>
                </a:lnTo>
                <a:lnTo>
                  <a:pt x="1101026" y="6743"/>
                </a:lnTo>
                <a:lnTo>
                  <a:pt x="1101039" y="23558"/>
                </a:lnTo>
                <a:lnTo>
                  <a:pt x="1107808" y="30314"/>
                </a:lnTo>
                <a:lnTo>
                  <a:pt x="1298867" y="30314"/>
                </a:lnTo>
                <a:lnTo>
                  <a:pt x="1302550" y="34036"/>
                </a:lnTo>
                <a:lnTo>
                  <a:pt x="1302550" y="298386"/>
                </a:lnTo>
                <a:lnTo>
                  <a:pt x="1332890" y="298386"/>
                </a:lnTo>
                <a:lnTo>
                  <a:pt x="1332890" y="38595"/>
                </a:lnTo>
                <a:lnTo>
                  <a:pt x="1329855" y="23545"/>
                </a:lnTo>
                <a:lnTo>
                  <a:pt x="1321600" y="11291"/>
                </a:lnTo>
                <a:lnTo>
                  <a:pt x="1309326" y="3028"/>
                </a:lnTo>
                <a:lnTo>
                  <a:pt x="1294269" y="0"/>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3" name="object 93"/>
          <p:cNvSpPr/>
          <p:nvPr/>
        </p:nvSpPr>
        <p:spPr>
          <a:xfrm>
            <a:off x="9200484" y="4653240"/>
            <a:ext cx="219570" cy="219633"/>
          </a:xfrm>
          <a:prstGeom prst="rect">
            <a:avLst/>
          </a:prstGeom>
          <a:blipFill>
            <a:blip r:embed="rId3"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4" name="object 94"/>
          <p:cNvSpPr/>
          <p:nvPr/>
        </p:nvSpPr>
        <p:spPr>
          <a:xfrm>
            <a:off x="9482809" y="4653240"/>
            <a:ext cx="219582" cy="219633"/>
          </a:xfrm>
          <a:prstGeom prst="rect">
            <a:avLst/>
          </a:prstGeom>
          <a:blipFill>
            <a:blip r:embed="rId4"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5" name="object 95"/>
          <p:cNvSpPr/>
          <p:nvPr/>
        </p:nvSpPr>
        <p:spPr>
          <a:xfrm>
            <a:off x="9765152" y="4653240"/>
            <a:ext cx="219595" cy="219633"/>
          </a:xfrm>
          <a:prstGeom prst="rect">
            <a:avLst/>
          </a:prstGeom>
          <a:blipFill>
            <a:blip r:embed="rId5"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6" name="object 96"/>
          <p:cNvSpPr/>
          <p:nvPr/>
        </p:nvSpPr>
        <p:spPr>
          <a:xfrm>
            <a:off x="9200446" y="4924686"/>
            <a:ext cx="219608" cy="219646"/>
          </a:xfrm>
          <a:prstGeom prst="rect">
            <a:avLst/>
          </a:prstGeom>
          <a:blipFill>
            <a:blip r:embed="rId6"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7" name="object 97"/>
          <p:cNvSpPr/>
          <p:nvPr/>
        </p:nvSpPr>
        <p:spPr>
          <a:xfrm>
            <a:off x="9765152" y="4924686"/>
            <a:ext cx="219595" cy="219621"/>
          </a:xfrm>
          <a:prstGeom prst="rect">
            <a:avLst/>
          </a:prstGeom>
          <a:blipFill>
            <a:blip r:embed="rId7"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8" name="object 98"/>
          <p:cNvSpPr/>
          <p:nvPr/>
        </p:nvSpPr>
        <p:spPr>
          <a:xfrm>
            <a:off x="9482815" y="4924686"/>
            <a:ext cx="219621" cy="219621"/>
          </a:xfrm>
          <a:prstGeom prst="rect">
            <a:avLst/>
          </a:prstGeom>
          <a:blipFill>
            <a:blip r:embed="rId8"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9" name="object 99"/>
          <p:cNvSpPr/>
          <p:nvPr/>
        </p:nvSpPr>
        <p:spPr>
          <a:xfrm>
            <a:off x="9200446" y="5196165"/>
            <a:ext cx="219608" cy="219633"/>
          </a:xfrm>
          <a:prstGeom prst="rect">
            <a:avLst/>
          </a:prstGeom>
          <a:blipFill>
            <a:blip r:embed="rId9"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0" name="object 100"/>
          <p:cNvSpPr/>
          <p:nvPr/>
        </p:nvSpPr>
        <p:spPr>
          <a:xfrm>
            <a:off x="9482809" y="5196165"/>
            <a:ext cx="219582" cy="219633"/>
          </a:xfrm>
          <a:prstGeom prst="rect">
            <a:avLst/>
          </a:prstGeom>
          <a:blipFill>
            <a:blip r:embed="rId10"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1" name="object 101"/>
          <p:cNvSpPr/>
          <p:nvPr/>
        </p:nvSpPr>
        <p:spPr>
          <a:xfrm>
            <a:off x="8918106" y="4924690"/>
            <a:ext cx="219646" cy="219646"/>
          </a:xfrm>
          <a:prstGeom prst="rect">
            <a:avLst/>
          </a:prstGeom>
          <a:blipFill>
            <a:blip r:embed="rId11"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2" name="object 102"/>
          <p:cNvSpPr/>
          <p:nvPr/>
        </p:nvSpPr>
        <p:spPr>
          <a:xfrm>
            <a:off x="8918106" y="5196165"/>
            <a:ext cx="219684" cy="219633"/>
          </a:xfrm>
          <a:prstGeom prst="rect">
            <a:avLst/>
          </a:prstGeom>
          <a:blipFill>
            <a:blip r:embed="rId12"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3" name="object 103"/>
          <p:cNvSpPr/>
          <p:nvPr/>
        </p:nvSpPr>
        <p:spPr>
          <a:xfrm>
            <a:off x="1391475" y="5952208"/>
            <a:ext cx="480695" cy="480695"/>
          </a:xfrm>
          <a:custGeom>
            <a:avLst/>
            <a:gdLst/>
            <a:ahLst/>
            <a:cxnLst/>
            <a:rect l="l" t="t" r="r" b="b"/>
            <a:pathLst>
              <a:path w="480694" h="480695">
                <a:moveTo>
                  <a:pt x="240169" y="0"/>
                </a:moveTo>
                <a:lnTo>
                  <a:pt x="191768" y="4879"/>
                </a:lnTo>
                <a:lnTo>
                  <a:pt x="146686" y="18874"/>
                </a:lnTo>
                <a:lnTo>
                  <a:pt x="105889" y="41018"/>
                </a:lnTo>
                <a:lnTo>
                  <a:pt x="70345" y="70346"/>
                </a:lnTo>
                <a:lnTo>
                  <a:pt x="41018" y="105893"/>
                </a:lnTo>
                <a:lnTo>
                  <a:pt x="18874" y="146691"/>
                </a:lnTo>
                <a:lnTo>
                  <a:pt x="4879" y="191776"/>
                </a:lnTo>
                <a:lnTo>
                  <a:pt x="0" y="240182"/>
                </a:lnTo>
                <a:lnTo>
                  <a:pt x="4879" y="288588"/>
                </a:lnTo>
                <a:lnTo>
                  <a:pt x="18874" y="333673"/>
                </a:lnTo>
                <a:lnTo>
                  <a:pt x="41018" y="374471"/>
                </a:lnTo>
                <a:lnTo>
                  <a:pt x="70345" y="410017"/>
                </a:lnTo>
                <a:lnTo>
                  <a:pt x="105889" y="439346"/>
                </a:lnTo>
                <a:lnTo>
                  <a:pt x="146686" y="461490"/>
                </a:lnTo>
                <a:lnTo>
                  <a:pt x="191768" y="475485"/>
                </a:lnTo>
                <a:lnTo>
                  <a:pt x="240169" y="480364"/>
                </a:lnTo>
                <a:lnTo>
                  <a:pt x="288575" y="475485"/>
                </a:lnTo>
                <a:lnTo>
                  <a:pt x="333660" y="461490"/>
                </a:lnTo>
                <a:lnTo>
                  <a:pt x="374459" y="439346"/>
                </a:lnTo>
                <a:lnTo>
                  <a:pt x="410005" y="410017"/>
                </a:lnTo>
                <a:lnTo>
                  <a:pt x="439333" y="374471"/>
                </a:lnTo>
                <a:lnTo>
                  <a:pt x="461477" y="333673"/>
                </a:lnTo>
                <a:lnTo>
                  <a:pt x="475472" y="288588"/>
                </a:lnTo>
                <a:lnTo>
                  <a:pt x="480352" y="240182"/>
                </a:lnTo>
                <a:lnTo>
                  <a:pt x="475472" y="191776"/>
                </a:lnTo>
                <a:lnTo>
                  <a:pt x="461477" y="146691"/>
                </a:lnTo>
                <a:lnTo>
                  <a:pt x="439333" y="105893"/>
                </a:lnTo>
                <a:lnTo>
                  <a:pt x="410005" y="70346"/>
                </a:lnTo>
                <a:lnTo>
                  <a:pt x="374459" y="41018"/>
                </a:lnTo>
                <a:lnTo>
                  <a:pt x="333660" y="18874"/>
                </a:lnTo>
                <a:lnTo>
                  <a:pt x="288575" y="4879"/>
                </a:lnTo>
                <a:lnTo>
                  <a:pt x="240169"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4" name="object 104"/>
          <p:cNvSpPr/>
          <p:nvPr/>
        </p:nvSpPr>
        <p:spPr>
          <a:xfrm>
            <a:off x="1391475" y="5952208"/>
            <a:ext cx="480695" cy="480695"/>
          </a:xfrm>
          <a:custGeom>
            <a:avLst/>
            <a:gdLst/>
            <a:ahLst/>
            <a:cxnLst/>
            <a:rect l="l" t="t" r="r" b="b"/>
            <a:pathLst>
              <a:path w="480694" h="480695">
                <a:moveTo>
                  <a:pt x="480352" y="240182"/>
                </a:moveTo>
                <a:lnTo>
                  <a:pt x="475472" y="288588"/>
                </a:lnTo>
                <a:lnTo>
                  <a:pt x="461477" y="333673"/>
                </a:lnTo>
                <a:lnTo>
                  <a:pt x="439333" y="374471"/>
                </a:lnTo>
                <a:lnTo>
                  <a:pt x="410005" y="410017"/>
                </a:lnTo>
                <a:lnTo>
                  <a:pt x="374459" y="439346"/>
                </a:lnTo>
                <a:lnTo>
                  <a:pt x="333660" y="461490"/>
                </a:lnTo>
                <a:lnTo>
                  <a:pt x="288575" y="475485"/>
                </a:lnTo>
                <a:lnTo>
                  <a:pt x="240169" y="480364"/>
                </a:lnTo>
                <a:lnTo>
                  <a:pt x="191768" y="475485"/>
                </a:lnTo>
                <a:lnTo>
                  <a:pt x="146686" y="461490"/>
                </a:lnTo>
                <a:lnTo>
                  <a:pt x="105889" y="439346"/>
                </a:lnTo>
                <a:lnTo>
                  <a:pt x="70345" y="410017"/>
                </a:lnTo>
                <a:lnTo>
                  <a:pt x="41018" y="374471"/>
                </a:lnTo>
                <a:lnTo>
                  <a:pt x="18874" y="333673"/>
                </a:lnTo>
                <a:lnTo>
                  <a:pt x="4879" y="288588"/>
                </a:lnTo>
                <a:lnTo>
                  <a:pt x="0" y="240182"/>
                </a:lnTo>
                <a:lnTo>
                  <a:pt x="4879" y="191776"/>
                </a:lnTo>
                <a:lnTo>
                  <a:pt x="18874" y="146691"/>
                </a:lnTo>
                <a:lnTo>
                  <a:pt x="41018" y="105893"/>
                </a:lnTo>
                <a:lnTo>
                  <a:pt x="70345" y="70346"/>
                </a:lnTo>
                <a:lnTo>
                  <a:pt x="105889" y="41018"/>
                </a:lnTo>
                <a:lnTo>
                  <a:pt x="146686" y="18874"/>
                </a:lnTo>
                <a:lnTo>
                  <a:pt x="191768" y="4879"/>
                </a:lnTo>
                <a:lnTo>
                  <a:pt x="240169" y="0"/>
                </a:lnTo>
                <a:lnTo>
                  <a:pt x="288575" y="4879"/>
                </a:lnTo>
                <a:lnTo>
                  <a:pt x="333660" y="18874"/>
                </a:lnTo>
                <a:lnTo>
                  <a:pt x="374459" y="41018"/>
                </a:lnTo>
                <a:lnTo>
                  <a:pt x="410005" y="70346"/>
                </a:lnTo>
                <a:lnTo>
                  <a:pt x="439333" y="105893"/>
                </a:lnTo>
                <a:lnTo>
                  <a:pt x="461477" y="146691"/>
                </a:lnTo>
                <a:lnTo>
                  <a:pt x="475472" y="191776"/>
                </a:lnTo>
                <a:lnTo>
                  <a:pt x="480352" y="240182"/>
                </a:lnTo>
                <a:close/>
              </a:path>
            </a:pathLst>
          </a:custGeom>
          <a:ln w="22339">
            <a:solidFill>
              <a:srgbClr val="0D4A7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5" name="object 105"/>
          <p:cNvSpPr txBox="1"/>
          <p:nvPr/>
        </p:nvSpPr>
        <p:spPr>
          <a:xfrm>
            <a:off x="1541090" y="5918664"/>
            <a:ext cx="160020" cy="507365"/>
          </a:xfrm>
          <a:prstGeom prst="rect">
            <a:avLst/>
          </a:prstGeom>
        </p:spPr>
        <p:txBody>
          <a:bodyPr vert="horz" wrap="square" lIns="0" tIns="13970" rIns="0" bIns="0" rtlCol="0">
            <a:spAutoFit/>
          </a:bodyPr>
          <a:lstStyle/>
          <a:p>
            <a:pPr marL="12700">
              <a:lnSpc>
                <a:spcPct val="100000"/>
              </a:lnSpc>
              <a:spcBef>
                <a:spcPts val="110"/>
              </a:spcBef>
            </a:pPr>
            <a:r>
              <a:rPr sz="3150" dirty="0">
                <a:solidFill>
                  <a:srgbClr val="0D4A7A"/>
                </a:solidFill>
                <a:latin typeface="Calibri" panose="020F0502020204030204" pitchFamily="34" charset="0"/>
                <a:cs typeface="Calibri" panose="020F0502020204030204" pitchFamily="34" charset="0"/>
              </a:rPr>
              <a:t>1</a:t>
            </a:r>
            <a:endParaRPr sz="3150">
              <a:latin typeface="Calibri" panose="020F0502020204030204" pitchFamily="34" charset="0"/>
              <a:cs typeface="Calibri" panose="020F0502020204030204" pitchFamily="34" charset="0"/>
            </a:endParaRPr>
          </a:p>
        </p:txBody>
      </p:sp>
      <p:sp>
        <p:nvSpPr>
          <p:cNvPr id="106" name="object 106"/>
          <p:cNvSpPr/>
          <p:nvPr/>
        </p:nvSpPr>
        <p:spPr>
          <a:xfrm>
            <a:off x="2955419" y="5954745"/>
            <a:ext cx="480695" cy="480695"/>
          </a:xfrm>
          <a:custGeom>
            <a:avLst/>
            <a:gdLst/>
            <a:ahLst/>
            <a:cxnLst/>
            <a:rect l="l" t="t" r="r" b="b"/>
            <a:pathLst>
              <a:path w="480695" h="480695">
                <a:moveTo>
                  <a:pt x="240182" y="0"/>
                </a:moveTo>
                <a:lnTo>
                  <a:pt x="191780" y="4879"/>
                </a:lnTo>
                <a:lnTo>
                  <a:pt x="146696" y="18874"/>
                </a:lnTo>
                <a:lnTo>
                  <a:pt x="105898" y="41018"/>
                </a:lnTo>
                <a:lnTo>
                  <a:pt x="70351" y="70346"/>
                </a:lnTo>
                <a:lnTo>
                  <a:pt x="41022" y="105893"/>
                </a:lnTo>
                <a:lnTo>
                  <a:pt x="18876" y="146691"/>
                </a:lnTo>
                <a:lnTo>
                  <a:pt x="4880" y="191776"/>
                </a:lnTo>
                <a:lnTo>
                  <a:pt x="0" y="240182"/>
                </a:lnTo>
                <a:lnTo>
                  <a:pt x="4880" y="288588"/>
                </a:lnTo>
                <a:lnTo>
                  <a:pt x="18876" y="333673"/>
                </a:lnTo>
                <a:lnTo>
                  <a:pt x="41022" y="374471"/>
                </a:lnTo>
                <a:lnTo>
                  <a:pt x="70351" y="410017"/>
                </a:lnTo>
                <a:lnTo>
                  <a:pt x="105898" y="439346"/>
                </a:lnTo>
                <a:lnTo>
                  <a:pt x="146696" y="461490"/>
                </a:lnTo>
                <a:lnTo>
                  <a:pt x="191780" y="475485"/>
                </a:lnTo>
                <a:lnTo>
                  <a:pt x="240182" y="480364"/>
                </a:lnTo>
                <a:lnTo>
                  <a:pt x="288588" y="475485"/>
                </a:lnTo>
                <a:lnTo>
                  <a:pt x="333673" y="461490"/>
                </a:lnTo>
                <a:lnTo>
                  <a:pt x="374471" y="439346"/>
                </a:lnTo>
                <a:lnTo>
                  <a:pt x="410017" y="410017"/>
                </a:lnTo>
                <a:lnTo>
                  <a:pt x="439346" y="374471"/>
                </a:lnTo>
                <a:lnTo>
                  <a:pt x="461490" y="333673"/>
                </a:lnTo>
                <a:lnTo>
                  <a:pt x="475485" y="288588"/>
                </a:lnTo>
                <a:lnTo>
                  <a:pt x="480364" y="240182"/>
                </a:lnTo>
                <a:lnTo>
                  <a:pt x="475485" y="191776"/>
                </a:lnTo>
                <a:lnTo>
                  <a:pt x="461490" y="146691"/>
                </a:lnTo>
                <a:lnTo>
                  <a:pt x="439346" y="105893"/>
                </a:lnTo>
                <a:lnTo>
                  <a:pt x="410017" y="70346"/>
                </a:lnTo>
                <a:lnTo>
                  <a:pt x="374471" y="41018"/>
                </a:lnTo>
                <a:lnTo>
                  <a:pt x="333673" y="18874"/>
                </a:lnTo>
                <a:lnTo>
                  <a:pt x="288588" y="4879"/>
                </a:lnTo>
                <a:lnTo>
                  <a:pt x="240182"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7" name="object 107"/>
          <p:cNvSpPr/>
          <p:nvPr/>
        </p:nvSpPr>
        <p:spPr>
          <a:xfrm>
            <a:off x="2955419" y="5954745"/>
            <a:ext cx="480695" cy="480695"/>
          </a:xfrm>
          <a:custGeom>
            <a:avLst/>
            <a:gdLst/>
            <a:ahLst/>
            <a:cxnLst/>
            <a:rect l="l" t="t" r="r" b="b"/>
            <a:pathLst>
              <a:path w="480695" h="480695">
                <a:moveTo>
                  <a:pt x="480364" y="240182"/>
                </a:moveTo>
                <a:lnTo>
                  <a:pt x="475485" y="288588"/>
                </a:lnTo>
                <a:lnTo>
                  <a:pt x="461490" y="333673"/>
                </a:lnTo>
                <a:lnTo>
                  <a:pt x="439346" y="374471"/>
                </a:lnTo>
                <a:lnTo>
                  <a:pt x="410017" y="410017"/>
                </a:lnTo>
                <a:lnTo>
                  <a:pt x="374471" y="439346"/>
                </a:lnTo>
                <a:lnTo>
                  <a:pt x="333673" y="461490"/>
                </a:lnTo>
                <a:lnTo>
                  <a:pt x="288588" y="475485"/>
                </a:lnTo>
                <a:lnTo>
                  <a:pt x="240182" y="480364"/>
                </a:lnTo>
                <a:lnTo>
                  <a:pt x="191780" y="475485"/>
                </a:lnTo>
                <a:lnTo>
                  <a:pt x="146696" y="461490"/>
                </a:lnTo>
                <a:lnTo>
                  <a:pt x="105898" y="439346"/>
                </a:lnTo>
                <a:lnTo>
                  <a:pt x="70351" y="410017"/>
                </a:lnTo>
                <a:lnTo>
                  <a:pt x="41022" y="374471"/>
                </a:lnTo>
                <a:lnTo>
                  <a:pt x="18876" y="333673"/>
                </a:lnTo>
                <a:lnTo>
                  <a:pt x="4880" y="288588"/>
                </a:lnTo>
                <a:lnTo>
                  <a:pt x="0" y="240182"/>
                </a:lnTo>
                <a:lnTo>
                  <a:pt x="4880" y="191776"/>
                </a:lnTo>
                <a:lnTo>
                  <a:pt x="18876" y="146691"/>
                </a:lnTo>
                <a:lnTo>
                  <a:pt x="41022" y="105893"/>
                </a:lnTo>
                <a:lnTo>
                  <a:pt x="70351" y="70346"/>
                </a:lnTo>
                <a:lnTo>
                  <a:pt x="105898" y="41018"/>
                </a:lnTo>
                <a:lnTo>
                  <a:pt x="146696" y="18874"/>
                </a:lnTo>
                <a:lnTo>
                  <a:pt x="191780" y="4879"/>
                </a:lnTo>
                <a:lnTo>
                  <a:pt x="240182" y="0"/>
                </a:lnTo>
                <a:lnTo>
                  <a:pt x="288588" y="4879"/>
                </a:lnTo>
                <a:lnTo>
                  <a:pt x="333673" y="18874"/>
                </a:lnTo>
                <a:lnTo>
                  <a:pt x="374471" y="41018"/>
                </a:lnTo>
                <a:lnTo>
                  <a:pt x="410017" y="70346"/>
                </a:lnTo>
                <a:lnTo>
                  <a:pt x="439346" y="105893"/>
                </a:lnTo>
                <a:lnTo>
                  <a:pt x="461490" y="146691"/>
                </a:lnTo>
                <a:lnTo>
                  <a:pt x="475485" y="191776"/>
                </a:lnTo>
                <a:lnTo>
                  <a:pt x="480364" y="240182"/>
                </a:lnTo>
                <a:close/>
              </a:path>
            </a:pathLst>
          </a:custGeom>
          <a:ln w="22339">
            <a:solidFill>
              <a:srgbClr val="0D4A7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8" name="object 108"/>
          <p:cNvSpPr txBox="1"/>
          <p:nvPr/>
        </p:nvSpPr>
        <p:spPr>
          <a:xfrm>
            <a:off x="3073840" y="5911225"/>
            <a:ext cx="240029" cy="523875"/>
          </a:xfrm>
          <a:prstGeom prst="rect">
            <a:avLst/>
          </a:prstGeom>
        </p:spPr>
        <p:txBody>
          <a:bodyPr vert="horz" wrap="square" lIns="0" tIns="14604" rIns="0" bIns="0" rtlCol="0">
            <a:spAutoFit/>
          </a:bodyPr>
          <a:lstStyle/>
          <a:p>
            <a:pPr marL="12700">
              <a:lnSpc>
                <a:spcPct val="100000"/>
              </a:lnSpc>
              <a:spcBef>
                <a:spcPts val="114"/>
              </a:spcBef>
            </a:pPr>
            <a:r>
              <a:rPr sz="3250" spc="5" dirty="0">
                <a:solidFill>
                  <a:srgbClr val="0D4A7A"/>
                </a:solidFill>
                <a:latin typeface="Calibri" panose="020F0502020204030204" pitchFamily="34" charset="0"/>
                <a:cs typeface="Calibri" panose="020F0502020204030204" pitchFamily="34" charset="0"/>
              </a:rPr>
              <a:t>2</a:t>
            </a:r>
            <a:endParaRPr sz="3250">
              <a:latin typeface="Calibri" panose="020F0502020204030204" pitchFamily="34" charset="0"/>
              <a:cs typeface="Calibri" panose="020F0502020204030204" pitchFamily="34" charset="0"/>
            </a:endParaRPr>
          </a:p>
        </p:txBody>
      </p:sp>
      <p:sp>
        <p:nvSpPr>
          <p:cNvPr id="109" name="object 109"/>
          <p:cNvSpPr/>
          <p:nvPr/>
        </p:nvSpPr>
        <p:spPr>
          <a:xfrm>
            <a:off x="4519390" y="5952208"/>
            <a:ext cx="480695" cy="480695"/>
          </a:xfrm>
          <a:custGeom>
            <a:avLst/>
            <a:gdLst/>
            <a:ahLst/>
            <a:cxnLst/>
            <a:rect l="l" t="t" r="r" b="b"/>
            <a:pathLst>
              <a:path w="480695" h="480695">
                <a:moveTo>
                  <a:pt x="240169" y="0"/>
                </a:moveTo>
                <a:lnTo>
                  <a:pt x="191768" y="4879"/>
                </a:lnTo>
                <a:lnTo>
                  <a:pt x="146686" y="18874"/>
                </a:lnTo>
                <a:lnTo>
                  <a:pt x="105889" y="41018"/>
                </a:lnTo>
                <a:lnTo>
                  <a:pt x="70345" y="70346"/>
                </a:lnTo>
                <a:lnTo>
                  <a:pt x="41018" y="105893"/>
                </a:lnTo>
                <a:lnTo>
                  <a:pt x="18874" y="146691"/>
                </a:lnTo>
                <a:lnTo>
                  <a:pt x="4879" y="191776"/>
                </a:lnTo>
                <a:lnTo>
                  <a:pt x="0" y="240182"/>
                </a:lnTo>
                <a:lnTo>
                  <a:pt x="4879" y="288588"/>
                </a:lnTo>
                <a:lnTo>
                  <a:pt x="18874" y="333673"/>
                </a:lnTo>
                <a:lnTo>
                  <a:pt x="41018" y="374471"/>
                </a:lnTo>
                <a:lnTo>
                  <a:pt x="70345" y="410017"/>
                </a:lnTo>
                <a:lnTo>
                  <a:pt x="105889" y="439346"/>
                </a:lnTo>
                <a:lnTo>
                  <a:pt x="146686" y="461490"/>
                </a:lnTo>
                <a:lnTo>
                  <a:pt x="191768" y="475485"/>
                </a:lnTo>
                <a:lnTo>
                  <a:pt x="240169" y="480364"/>
                </a:lnTo>
                <a:lnTo>
                  <a:pt x="288575" y="475485"/>
                </a:lnTo>
                <a:lnTo>
                  <a:pt x="333660" y="461490"/>
                </a:lnTo>
                <a:lnTo>
                  <a:pt x="374459" y="439346"/>
                </a:lnTo>
                <a:lnTo>
                  <a:pt x="410005" y="410017"/>
                </a:lnTo>
                <a:lnTo>
                  <a:pt x="439333" y="374471"/>
                </a:lnTo>
                <a:lnTo>
                  <a:pt x="461477" y="333673"/>
                </a:lnTo>
                <a:lnTo>
                  <a:pt x="475472" y="288588"/>
                </a:lnTo>
                <a:lnTo>
                  <a:pt x="480352" y="240182"/>
                </a:lnTo>
                <a:lnTo>
                  <a:pt x="475472" y="191776"/>
                </a:lnTo>
                <a:lnTo>
                  <a:pt x="461477" y="146691"/>
                </a:lnTo>
                <a:lnTo>
                  <a:pt x="439333" y="105893"/>
                </a:lnTo>
                <a:lnTo>
                  <a:pt x="410005" y="70346"/>
                </a:lnTo>
                <a:lnTo>
                  <a:pt x="374459" y="41018"/>
                </a:lnTo>
                <a:lnTo>
                  <a:pt x="333660" y="18874"/>
                </a:lnTo>
                <a:lnTo>
                  <a:pt x="288575" y="4879"/>
                </a:lnTo>
                <a:lnTo>
                  <a:pt x="240169"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0" name="object 110"/>
          <p:cNvSpPr/>
          <p:nvPr/>
        </p:nvSpPr>
        <p:spPr>
          <a:xfrm>
            <a:off x="4519390" y="5952208"/>
            <a:ext cx="480695" cy="480695"/>
          </a:xfrm>
          <a:custGeom>
            <a:avLst/>
            <a:gdLst/>
            <a:ahLst/>
            <a:cxnLst/>
            <a:rect l="l" t="t" r="r" b="b"/>
            <a:pathLst>
              <a:path w="480695" h="480695">
                <a:moveTo>
                  <a:pt x="480352" y="240182"/>
                </a:moveTo>
                <a:lnTo>
                  <a:pt x="475472" y="288588"/>
                </a:lnTo>
                <a:lnTo>
                  <a:pt x="461477" y="333673"/>
                </a:lnTo>
                <a:lnTo>
                  <a:pt x="439333" y="374471"/>
                </a:lnTo>
                <a:lnTo>
                  <a:pt x="410005" y="410017"/>
                </a:lnTo>
                <a:lnTo>
                  <a:pt x="374459" y="439346"/>
                </a:lnTo>
                <a:lnTo>
                  <a:pt x="333660" y="461490"/>
                </a:lnTo>
                <a:lnTo>
                  <a:pt x="288575" y="475485"/>
                </a:lnTo>
                <a:lnTo>
                  <a:pt x="240169" y="480364"/>
                </a:lnTo>
                <a:lnTo>
                  <a:pt x="191768" y="475485"/>
                </a:lnTo>
                <a:lnTo>
                  <a:pt x="146686" y="461490"/>
                </a:lnTo>
                <a:lnTo>
                  <a:pt x="105889" y="439346"/>
                </a:lnTo>
                <a:lnTo>
                  <a:pt x="70345" y="410017"/>
                </a:lnTo>
                <a:lnTo>
                  <a:pt x="41018" y="374471"/>
                </a:lnTo>
                <a:lnTo>
                  <a:pt x="18874" y="333673"/>
                </a:lnTo>
                <a:lnTo>
                  <a:pt x="4879" y="288588"/>
                </a:lnTo>
                <a:lnTo>
                  <a:pt x="0" y="240182"/>
                </a:lnTo>
                <a:lnTo>
                  <a:pt x="4879" y="191776"/>
                </a:lnTo>
                <a:lnTo>
                  <a:pt x="18874" y="146691"/>
                </a:lnTo>
                <a:lnTo>
                  <a:pt x="41018" y="105893"/>
                </a:lnTo>
                <a:lnTo>
                  <a:pt x="70345" y="70346"/>
                </a:lnTo>
                <a:lnTo>
                  <a:pt x="105889" y="41018"/>
                </a:lnTo>
                <a:lnTo>
                  <a:pt x="146686" y="18874"/>
                </a:lnTo>
                <a:lnTo>
                  <a:pt x="191768" y="4879"/>
                </a:lnTo>
                <a:lnTo>
                  <a:pt x="240169" y="0"/>
                </a:lnTo>
                <a:lnTo>
                  <a:pt x="288575" y="4879"/>
                </a:lnTo>
                <a:lnTo>
                  <a:pt x="333660" y="18874"/>
                </a:lnTo>
                <a:lnTo>
                  <a:pt x="374459" y="41018"/>
                </a:lnTo>
                <a:lnTo>
                  <a:pt x="410005" y="70346"/>
                </a:lnTo>
                <a:lnTo>
                  <a:pt x="439333" y="105893"/>
                </a:lnTo>
                <a:lnTo>
                  <a:pt x="461477" y="146691"/>
                </a:lnTo>
                <a:lnTo>
                  <a:pt x="475472" y="191776"/>
                </a:lnTo>
                <a:lnTo>
                  <a:pt x="480352" y="240182"/>
                </a:lnTo>
                <a:close/>
              </a:path>
            </a:pathLst>
          </a:custGeom>
          <a:ln w="22339">
            <a:solidFill>
              <a:srgbClr val="0D4A7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1" name="object 111"/>
          <p:cNvSpPr txBox="1"/>
          <p:nvPr/>
        </p:nvSpPr>
        <p:spPr>
          <a:xfrm>
            <a:off x="4636795" y="5885119"/>
            <a:ext cx="254635" cy="567055"/>
          </a:xfrm>
          <a:prstGeom prst="rect">
            <a:avLst/>
          </a:prstGeom>
        </p:spPr>
        <p:txBody>
          <a:bodyPr vert="horz" wrap="square" lIns="0" tIns="12700" rIns="0" bIns="0" rtlCol="0">
            <a:spAutoFit/>
          </a:bodyPr>
          <a:lstStyle/>
          <a:p>
            <a:pPr marL="12700">
              <a:lnSpc>
                <a:spcPct val="100000"/>
              </a:lnSpc>
              <a:spcBef>
                <a:spcPts val="100"/>
              </a:spcBef>
            </a:pPr>
            <a:r>
              <a:rPr sz="3550" dirty="0">
                <a:solidFill>
                  <a:srgbClr val="0D4A7A"/>
                </a:solidFill>
                <a:latin typeface="Calibri" panose="020F0502020204030204" pitchFamily="34" charset="0"/>
                <a:cs typeface="Calibri" panose="020F0502020204030204" pitchFamily="34" charset="0"/>
              </a:rPr>
              <a:t>3</a:t>
            </a:r>
            <a:endParaRPr sz="3550">
              <a:latin typeface="Calibri" panose="020F0502020204030204" pitchFamily="34" charset="0"/>
              <a:cs typeface="Calibri" panose="020F0502020204030204" pitchFamily="34" charset="0"/>
            </a:endParaRPr>
          </a:p>
        </p:txBody>
      </p:sp>
      <p:sp>
        <p:nvSpPr>
          <p:cNvPr id="112" name="object 112"/>
          <p:cNvSpPr/>
          <p:nvPr/>
        </p:nvSpPr>
        <p:spPr>
          <a:xfrm>
            <a:off x="6083346" y="5952208"/>
            <a:ext cx="480695" cy="480695"/>
          </a:xfrm>
          <a:custGeom>
            <a:avLst/>
            <a:gdLst/>
            <a:ahLst/>
            <a:cxnLst/>
            <a:rect l="l" t="t" r="r" b="b"/>
            <a:pathLst>
              <a:path w="480695" h="480695">
                <a:moveTo>
                  <a:pt x="240169" y="0"/>
                </a:moveTo>
                <a:lnTo>
                  <a:pt x="191768" y="4879"/>
                </a:lnTo>
                <a:lnTo>
                  <a:pt x="146686" y="18874"/>
                </a:lnTo>
                <a:lnTo>
                  <a:pt x="105889" y="41018"/>
                </a:lnTo>
                <a:lnTo>
                  <a:pt x="70345" y="70346"/>
                </a:lnTo>
                <a:lnTo>
                  <a:pt x="41018" y="105893"/>
                </a:lnTo>
                <a:lnTo>
                  <a:pt x="18874" y="146691"/>
                </a:lnTo>
                <a:lnTo>
                  <a:pt x="4879" y="191776"/>
                </a:lnTo>
                <a:lnTo>
                  <a:pt x="0" y="240182"/>
                </a:lnTo>
                <a:lnTo>
                  <a:pt x="4879" y="288588"/>
                </a:lnTo>
                <a:lnTo>
                  <a:pt x="18874" y="333673"/>
                </a:lnTo>
                <a:lnTo>
                  <a:pt x="41018" y="374471"/>
                </a:lnTo>
                <a:lnTo>
                  <a:pt x="70345" y="410017"/>
                </a:lnTo>
                <a:lnTo>
                  <a:pt x="105889" y="439346"/>
                </a:lnTo>
                <a:lnTo>
                  <a:pt x="146686" y="461490"/>
                </a:lnTo>
                <a:lnTo>
                  <a:pt x="191768" y="475485"/>
                </a:lnTo>
                <a:lnTo>
                  <a:pt x="240169" y="480364"/>
                </a:lnTo>
                <a:lnTo>
                  <a:pt x="288575" y="475485"/>
                </a:lnTo>
                <a:lnTo>
                  <a:pt x="333660" y="461490"/>
                </a:lnTo>
                <a:lnTo>
                  <a:pt x="374459" y="439346"/>
                </a:lnTo>
                <a:lnTo>
                  <a:pt x="410005" y="410017"/>
                </a:lnTo>
                <a:lnTo>
                  <a:pt x="439333" y="374471"/>
                </a:lnTo>
                <a:lnTo>
                  <a:pt x="461477" y="333673"/>
                </a:lnTo>
                <a:lnTo>
                  <a:pt x="475472" y="288588"/>
                </a:lnTo>
                <a:lnTo>
                  <a:pt x="480352" y="240182"/>
                </a:lnTo>
                <a:lnTo>
                  <a:pt x="475472" y="191776"/>
                </a:lnTo>
                <a:lnTo>
                  <a:pt x="461477" y="146691"/>
                </a:lnTo>
                <a:lnTo>
                  <a:pt x="439333" y="105893"/>
                </a:lnTo>
                <a:lnTo>
                  <a:pt x="410005" y="70346"/>
                </a:lnTo>
                <a:lnTo>
                  <a:pt x="374459" y="41018"/>
                </a:lnTo>
                <a:lnTo>
                  <a:pt x="333660" y="18874"/>
                </a:lnTo>
                <a:lnTo>
                  <a:pt x="288575" y="4879"/>
                </a:lnTo>
                <a:lnTo>
                  <a:pt x="240169"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3" name="object 113"/>
          <p:cNvSpPr/>
          <p:nvPr/>
        </p:nvSpPr>
        <p:spPr>
          <a:xfrm>
            <a:off x="6083346" y="5952208"/>
            <a:ext cx="480695" cy="480695"/>
          </a:xfrm>
          <a:custGeom>
            <a:avLst/>
            <a:gdLst/>
            <a:ahLst/>
            <a:cxnLst/>
            <a:rect l="l" t="t" r="r" b="b"/>
            <a:pathLst>
              <a:path w="480695" h="480695">
                <a:moveTo>
                  <a:pt x="480352" y="240182"/>
                </a:moveTo>
                <a:lnTo>
                  <a:pt x="475472" y="288588"/>
                </a:lnTo>
                <a:lnTo>
                  <a:pt x="461477" y="333673"/>
                </a:lnTo>
                <a:lnTo>
                  <a:pt x="439333" y="374471"/>
                </a:lnTo>
                <a:lnTo>
                  <a:pt x="410005" y="410017"/>
                </a:lnTo>
                <a:lnTo>
                  <a:pt x="374459" y="439346"/>
                </a:lnTo>
                <a:lnTo>
                  <a:pt x="333660" y="461490"/>
                </a:lnTo>
                <a:lnTo>
                  <a:pt x="288575" y="475485"/>
                </a:lnTo>
                <a:lnTo>
                  <a:pt x="240169" y="480364"/>
                </a:lnTo>
                <a:lnTo>
                  <a:pt x="191768" y="475485"/>
                </a:lnTo>
                <a:lnTo>
                  <a:pt x="146686" y="461490"/>
                </a:lnTo>
                <a:lnTo>
                  <a:pt x="105889" y="439346"/>
                </a:lnTo>
                <a:lnTo>
                  <a:pt x="70345" y="410017"/>
                </a:lnTo>
                <a:lnTo>
                  <a:pt x="41018" y="374471"/>
                </a:lnTo>
                <a:lnTo>
                  <a:pt x="18874" y="333673"/>
                </a:lnTo>
                <a:lnTo>
                  <a:pt x="4879" y="288588"/>
                </a:lnTo>
                <a:lnTo>
                  <a:pt x="0" y="240182"/>
                </a:lnTo>
                <a:lnTo>
                  <a:pt x="4879" y="191776"/>
                </a:lnTo>
                <a:lnTo>
                  <a:pt x="18874" y="146691"/>
                </a:lnTo>
                <a:lnTo>
                  <a:pt x="41018" y="105893"/>
                </a:lnTo>
                <a:lnTo>
                  <a:pt x="70345" y="70346"/>
                </a:lnTo>
                <a:lnTo>
                  <a:pt x="105889" y="41018"/>
                </a:lnTo>
                <a:lnTo>
                  <a:pt x="146686" y="18874"/>
                </a:lnTo>
                <a:lnTo>
                  <a:pt x="191768" y="4879"/>
                </a:lnTo>
                <a:lnTo>
                  <a:pt x="240169" y="0"/>
                </a:lnTo>
                <a:lnTo>
                  <a:pt x="288575" y="4879"/>
                </a:lnTo>
                <a:lnTo>
                  <a:pt x="333660" y="18874"/>
                </a:lnTo>
                <a:lnTo>
                  <a:pt x="374459" y="41018"/>
                </a:lnTo>
                <a:lnTo>
                  <a:pt x="410005" y="70346"/>
                </a:lnTo>
                <a:lnTo>
                  <a:pt x="439333" y="105893"/>
                </a:lnTo>
                <a:lnTo>
                  <a:pt x="461477" y="146691"/>
                </a:lnTo>
                <a:lnTo>
                  <a:pt x="475472" y="191776"/>
                </a:lnTo>
                <a:lnTo>
                  <a:pt x="480352" y="240182"/>
                </a:lnTo>
                <a:close/>
              </a:path>
            </a:pathLst>
          </a:custGeom>
          <a:ln w="22339">
            <a:solidFill>
              <a:srgbClr val="0D4A7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4" name="object 114"/>
          <p:cNvSpPr txBox="1"/>
          <p:nvPr/>
        </p:nvSpPr>
        <p:spPr>
          <a:xfrm>
            <a:off x="6192104" y="5908415"/>
            <a:ext cx="262890" cy="523875"/>
          </a:xfrm>
          <a:prstGeom prst="rect">
            <a:avLst/>
          </a:prstGeom>
        </p:spPr>
        <p:txBody>
          <a:bodyPr vert="horz" wrap="square" lIns="0" tIns="14604" rIns="0" bIns="0" rtlCol="0">
            <a:spAutoFit/>
          </a:bodyPr>
          <a:lstStyle/>
          <a:p>
            <a:pPr marL="12700">
              <a:lnSpc>
                <a:spcPct val="100000"/>
              </a:lnSpc>
              <a:spcBef>
                <a:spcPts val="114"/>
              </a:spcBef>
            </a:pPr>
            <a:r>
              <a:rPr sz="3250" spc="10" dirty="0">
                <a:solidFill>
                  <a:srgbClr val="0D4A7A"/>
                </a:solidFill>
                <a:latin typeface="Calibri" panose="020F0502020204030204" pitchFamily="34" charset="0"/>
                <a:cs typeface="Calibri" panose="020F0502020204030204" pitchFamily="34" charset="0"/>
              </a:rPr>
              <a:t>4</a:t>
            </a:r>
            <a:endParaRPr sz="3250">
              <a:latin typeface="Calibri" panose="020F0502020204030204" pitchFamily="34" charset="0"/>
              <a:cs typeface="Calibri" panose="020F0502020204030204" pitchFamily="34" charset="0"/>
            </a:endParaRPr>
          </a:p>
        </p:txBody>
      </p:sp>
      <p:sp>
        <p:nvSpPr>
          <p:cNvPr id="115" name="object 115"/>
          <p:cNvSpPr/>
          <p:nvPr/>
        </p:nvSpPr>
        <p:spPr>
          <a:xfrm>
            <a:off x="7600853" y="5952208"/>
            <a:ext cx="480695" cy="480695"/>
          </a:xfrm>
          <a:custGeom>
            <a:avLst/>
            <a:gdLst/>
            <a:ahLst/>
            <a:cxnLst/>
            <a:rect l="l" t="t" r="r" b="b"/>
            <a:pathLst>
              <a:path w="480695" h="480695">
                <a:moveTo>
                  <a:pt x="240169" y="0"/>
                </a:moveTo>
                <a:lnTo>
                  <a:pt x="191768" y="4879"/>
                </a:lnTo>
                <a:lnTo>
                  <a:pt x="146686" y="18874"/>
                </a:lnTo>
                <a:lnTo>
                  <a:pt x="105889" y="41018"/>
                </a:lnTo>
                <a:lnTo>
                  <a:pt x="70345" y="70346"/>
                </a:lnTo>
                <a:lnTo>
                  <a:pt x="41018" y="105893"/>
                </a:lnTo>
                <a:lnTo>
                  <a:pt x="18874" y="146691"/>
                </a:lnTo>
                <a:lnTo>
                  <a:pt x="4879" y="191776"/>
                </a:lnTo>
                <a:lnTo>
                  <a:pt x="0" y="240182"/>
                </a:lnTo>
                <a:lnTo>
                  <a:pt x="4879" y="288588"/>
                </a:lnTo>
                <a:lnTo>
                  <a:pt x="18874" y="333673"/>
                </a:lnTo>
                <a:lnTo>
                  <a:pt x="41018" y="374471"/>
                </a:lnTo>
                <a:lnTo>
                  <a:pt x="70345" y="410017"/>
                </a:lnTo>
                <a:lnTo>
                  <a:pt x="105889" y="439346"/>
                </a:lnTo>
                <a:lnTo>
                  <a:pt x="146686" y="461490"/>
                </a:lnTo>
                <a:lnTo>
                  <a:pt x="191768" y="475485"/>
                </a:lnTo>
                <a:lnTo>
                  <a:pt x="240169" y="480364"/>
                </a:lnTo>
                <a:lnTo>
                  <a:pt x="288575" y="475485"/>
                </a:lnTo>
                <a:lnTo>
                  <a:pt x="333660" y="461490"/>
                </a:lnTo>
                <a:lnTo>
                  <a:pt x="374459" y="439346"/>
                </a:lnTo>
                <a:lnTo>
                  <a:pt x="410005" y="410017"/>
                </a:lnTo>
                <a:lnTo>
                  <a:pt x="439333" y="374471"/>
                </a:lnTo>
                <a:lnTo>
                  <a:pt x="461477" y="333673"/>
                </a:lnTo>
                <a:lnTo>
                  <a:pt x="475472" y="288588"/>
                </a:lnTo>
                <a:lnTo>
                  <a:pt x="480352" y="240182"/>
                </a:lnTo>
                <a:lnTo>
                  <a:pt x="475472" y="191776"/>
                </a:lnTo>
                <a:lnTo>
                  <a:pt x="461477" y="146691"/>
                </a:lnTo>
                <a:lnTo>
                  <a:pt x="439333" y="105893"/>
                </a:lnTo>
                <a:lnTo>
                  <a:pt x="410005" y="70346"/>
                </a:lnTo>
                <a:lnTo>
                  <a:pt x="374459" y="41018"/>
                </a:lnTo>
                <a:lnTo>
                  <a:pt x="333660" y="18874"/>
                </a:lnTo>
                <a:lnTo>
                  <a:pt x="288575" y="4879"/>
                </a:lnTo>
                <a:lnTo>
                  <a:pt x="240169"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6" name="object 116"/>
          <p:cNvSpPr/>
          <p:nvPr/>
        </p:nvSpPr>
        <p:spPr>
          <a:xfrm>
            <a:off x="7600853" y="5952208"/>
            <a:ext cx="480695" cy="480695"/>
          </a:xfrm>
          <a:custGeom>
            <a:avLst/>
            <a:gdLst/>
            <a:ahLst/>
            <a:cxnLst/>
            <a:rect l="l" t="t" r="r" b="b"/>
            <a:pathLst>
              <a:path w="480695" h="480695">
                <a:moveTo>
                  <a:pt x="480352" y="240182"/>
                </a:moveTo>
                <a:lnTo>
                  <a:pt x="475472" y="288588"/>
                </a:lnTo>
                <a:lnTo>
                  <a:pt x="461477" y="333673"/>
                </a:lnTo>
                <a:lnTo>
                  <a:pt x="439333" y="374471"/>
                </a:lnTo>
                <a:lnTo>
                  <a:pt x="410005" y="410017"/>
                </a:lnTo>
                <a:lnTo>
                  <a:pt x="374459" y="439346"/>
                </a:lnTo>
                <a:lnTo>
                  <a:pt x="333660" y="461490"/>
                </a:lnTo>
                <a:lnTo>
                  <a:pt x="288575" y="475485"/>
                </a:lnTo>
                <a:lnTo>
                  <a:pt x="240169" y="480364"/>
                </a:lnTo>
                <a:lnTo>
                  <a:pt x="191768" y="475485"/>
                </a:lnTo>
                <a:lnTo>
                  <a:pt x="146686" y="461490"/>
                </a:lnTo>
                <a:lnTo>
                  <a:pt x="105889" y="439346"/>
                </a:lnTo>
                <a:lnTo>
                  <a:pt x="70345" y="410017"/>
                </a:lnTo>
                <a:lnTo>
                  <a:pt x="41018" y="374471"/>
                </a:lnTo>
                <a:lnTo>
                  <a:pt x="18874" y="333673"/>
                </a:lnTo>
                <a:lnTo>
                  <a:pt x="4879" y="288588"/>
                </a:lnTo>
                <a:lnTo>
                  <a:pt x="0" y="240182"/>
                </a:lnTo>
                <a:lnTo>
                  <a:pt x="4879" y="191776"/>
                </a:lnTo>
                <a:lnTo>
                  <a:pt x="18874" y="146691"/>
                </a:lnTo>
                <a:lnTo>
                  <a:pt x="41018" y="105893"/>
                </a:lnTo>
                <a:lnTo>
                  <a:pt x="70345" y="70346"/>
                </a:lnTo>
                <a:lnTo>
                  <a:pt x="105889" y="41018"/>
                </a:lnTo>
                <a:lnTo>
                  <a:pt x="146686" y="18874"/>
                </a:lnTo>
                <a:lnTo>
                  <a:pt x="191768" y="4879"/>
                </a:lnTo>
                <a:lnTo>
                  <a:pt x="240169" y="0"/>
                </a:lnTo>
                <a:lnTo>
                  <a:pt x="288575" y="4879"/>
                </a:lnTo>
                <a:lnTo>
                  <a:pt x="333660" y="18874"/>
                </a:lnTo>
                <a:lnTo>
                  <a:pt x="374459" y="41018"/>
                </a:lnTo>
                <a:lnTo>
                  <a:pt x="410005" y="70346"/>
                </a:lnTo>
                <a:lnTo>
                  <a:pt x="439333" y="105893"/>
                </a:lnTo>
                <a:lnTo>
                  <a:pt x="461477" y="146691"/>
                </a:lnTo>
                <a:lnTo>
                  <a:pt x="475472" y="191776"/>
                </a:lnTo>
                <a:lnTo>
                  <a:pt x="480352" y="240182"/>
                </a:lnTo>
                <a:close/>
              </a:path>
            </a:pathLst>
          </a:custGeom>
          <a:ln w="22339">
            <a:solidFill>
              <a:srgbClr val="0D4A7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7" name="object 117"/>
          <p:cNvSpPr txBox="1"/>
          <p:nvPr/>
        </p:nvSpPr>
        <p:spPr>
          <a:xfrm>
            <a:off x="7729443" y="5924664"/>
            <a:ext cx="231775" cy="490220"/>
          </a:xfrm>
          <a:prstGeom prst="rect">
            <a:avLst/>
          </a:prstGeom>
        </p:spPr>
        <p:txBody>
          <a:bodyPr vert="horz" wrap="square" lIns="0" tIns="12065" rIns="0" bIns="0" rtlCol="0">
            <a:spAutoFit/>
          </a:bodyPr>
          <a:lstStyle/>
          <a:p>
            <a:pPr marL="12700">
              <a:lnSpc>
                <a:spcPct val="100000"/>
              </a:lnSpc>
              <a:spcBef>
                <a:spcPts val="95"/>
              </a:spcBef>
            </a:pPr>
            <a:r>
              <a:rPr sz="3050" spc="65" dirty="0">
                <a:solidFill>
                  <a:srgbClr val="0D4A7A"/>
                </a:solidFill>
                <a:latin typeface="Calibri" panose="020F0502020204030204" pitchFamily="34" charset="0"/>
                <a:cs typeface="Calibri" panose="020F0502020204030204" pitchFamily="34" charset="0"/>
              </a:rPr>
              <a:t>5</a:t>
            </a:r>
            <a:endParaRPr sz="3050">
              <a:latin typeface="Calibri" panose="020F0502020204030204" pitchFamily="34" charset="0"/>
              <a:cs typeface="Calibri" panose="020F0502020204030204" pitchFamily="34" charset="0"/>
            </a:endParaRPr>
          </a:p>
        </p:txBody>
      </p:sp>
      <p:sp>
        <p:nvSpPr>
          <p:cNvPr id="118" name="object 118"/>
          <p:cNvSpPr/>
          <p:nvPr/>
        </p:nvSpPr>
        <p:spPr>
          <a:xfrm>
            <a:off x="9211261" y="5952208"/>
            <a:ext cx="480695" cy="480695"/>
          </a:xfrm>
          <a:custGeom>
            <a:avLst/>
            <a:gdLst/>
            <a:ahLst/>
            <a:cxnLst/>
            <a:rect l="l" t="t" r="r" b="b"/>
            <a:pathLst>
              <a:path w="480695" h="480695">
                <a:moveTo>
                  <a:pt x="240169" y="0"/>
                </a:moveTo>
                <a:lnTo>
                  <a:pt x="191768" y="4879"/>
                </a:lnTo>
                <a:lnTo>
                  <a:pt x="146686" y="18874"/>
                </a:lnTo>
                <a:lnTo>
                  <a:pt x="105889" y="41018"/>
                </a:lnTo>
                <a:lnTo>
                  <a:pt x="70345" y="70346"/>
                </a:lnTo>
                <a:lnTo>
                  <a:pt x="41018" y="105893"/>
                </a:lnTo>
                <a:lnTo>
                  <a:pt x="18874" y="146691"/>
                </a:lnTo>
                <a:lnTo>
                  <a:pt x="4879" y="191776"/>
                </a:lnTo>
                <a:lnTo>
                  <a:pt x="0" y="240182"/>
                </a:lnTo>
                <a:lnTo>
                  <a:pt x="4879" y="288588"/>
                </a:lnTo>
                <a:lnTo>
                  <a:pt x="18874" y="333673"/>
                </a:lnTo>
                <a:lnTo>
                  <a:pt x="41018" y="374471"/>
                </a:lnTo>
                <a:lnTo>
                  <a:pt x="70345" y="410017"/>
                </a:lnTo>
                <a:lnTo>
                  <a:pt x="105889" y="439346"/>
                </a:lnTo>
                <a:lnTo>
                  <a:pt x="146686" y="461490"/>
                </a:lnTo>
                <a:lnTo>
                  <a:pt x="191768" y="475485"/>
                </a:lnTo>
                <a:lnTo>
                  <a:pt x="240169" y="480364"/>
                </a:lnTo>
                <a:lnTo>
                  <a:pt x="288575" y="475485"/>
                </a:lnTo>
                <a:lnTo>
                  <a:pt x="333660" y="461490"/>
                </a:lnTo>
                <a:lnTo>
                  <a:pt x="374459" y="439346"/>
                </a:lnTo>
                <a:lnTo>
                  <a:pt x="410005" y="410017"/>
                </a:lnTo>
                <a:lnTo>
                  <a:pt x="439333" y="374471"/>
                </a:lnTo>
                <a:lnTo>
                  <a:pt x="461477" y="333673"/>
                </a:lnTo>
                <a:lnTo>
                  <a:pt x="475472" y="288588"/>
                </a:lnTo>
                <a:lnTo>
                  <a:pt x="480352" y="240182"/>
                </a:lnTo>
                <a:lnTo>
                  <a:pt x="475472" y="191776"/>
                </a:lnTo>
                <a:lnTo>
                  <a:pt x="461477" y="146691"/>
                </a:lnTo>
                <a:lnTo>
                  <a:pt x="439333" y="105893"/>
                </a:lnTo>
                <a:lnTo>
                  <a:pt x="410005" y="70346"/>
                </a:lnTo>
                <a:lnTo>
                  <a:pt x="374459" y="41018"/>
                </a:lnTo>
                <a:lnTo>
                  <a:pt x="333660" y="18874"/>
                </a:lnTo>
                <a:lnTo>
                  <a:pt x="288575" y="4879"/>
                </a:lnTo>
                <a:lnTo>
                  <a:pt x="240169"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9" name="object 119"/>
          <p:cNvSpPr/>
          <p:nvPr/>
        </p:nvSpPr>
        <p:spPr>
          <a:xfrm>
            <a:off x="9211261" y="5952208"/>
            <a:ext cx="480695" cy="480695"/>
          </a:xfrm>
          <a:custGeom>
            <a:avLst/>
            <a:gdLst/>
            <a:ahLst/>
            <a:cxnLst/>
            <a:rect l="l" t="t" r="r" b="b"/>
            <a:pathLst>
              <a:path w="480695" h="480695">
                <a:moveTo>
                  <a:pt x="480352" y="240182"/>
                </a:moveTo>
                <a:lnTo>
                  <a:pt x="475472" y="288588"/>
                </a:lnTo>
                <a:lnTo>
                  <a:pt x="461477" y="333673"/>
                </a:lnTo>
                <a:lnTo>
                  <a:pt x="439333" y="374471"/>
                </a:lnTo>
                <a:lnTo>
                  <a:pt x="410005" y="410017"/>
                </a:lnTo>
                <a:lnTo>
                  <a:pt x="374459" y="439346"/>
                </a:lnTo>
                <a:lnTo>
                  <a:pt x="333660" y="461490"/>
                </a:lnTo>
                <a:lnTo>
                  <a:pt x="288575" y="475485"/>
                </a:lnTo>
                <a:lnTo>
                  <a:pt x="240169" y="480364"/>
                </a:lnTo>
                <a:lnTo>
                  <a:pt x="191768" y="475485"/>
                </a:lnTo>
                <a:lnTo>
                  <a:pt x="146686" y="461490"/>
                </a:lnTo>
                <a:lnTo>
                  <a:pt x="105889" y="439346"/>
                </a:lnTo>
                <a:lnTo>
                  <a:pt x="70345" y="410017"/>
                </a:lnTo>
                <a:lnTo>
                  <a:pt x="41018" y="374471"/>
                </a:lnTo>
                <a:lnTo>
                  <a:pt x="18874" y="333673"/>
                </a:lnTo>
                <a:lnTo>
                  <a:pt x="4879" y="288588"/>
                </a:lnTo>
                <a:lnTo>
                  <a:pt x="0" y="240182"/>
                </a:lnTo>
                <a:lnTo>
                  <a:pt x="4879" y="191776"/>
                </a:lnTo>
                <a:lnTo>
                  <a:pt x="18874" y="146691"/>
                </a:lnTo>
                <a:lnTo>
                  <a:pt x="41018" y="105893"/>
                </a:lnTo>
                <a:lnTo>
                  <a:pt x="70345" y="70346"/>
                </a:lnTo>
                <a:lnTo>
                  <a:pt x="105889" y="41018"/>
                </a:lnTo>
                <a:lnTo>
                  <a:pt x="146686" y="18874"/>
                </a:lnTo>
                <a:lnTo>
                  <a:pt x="191768" y="4879"/>
                </a:lnTo>
                <a:lnTo>
                  <a:pt x="240169" y="0"/>
                </a:lnTo>
                <a:lnTo>
                  <a:pt x="288575" y="4879"/>
                </a:lnTo>
                <a:lnTo>
                  <a:pt x="333660" y="18874"/>
                </a:lnTo>
                <a:lnTo>
                  <a:pt x="374459" y="41018"/>
                </a:lnTo>
                <a:lnTo>
                  <a:pt x="410005" y="70346"/>
                </a:lnTo>
                <a:lnTo>
                  <a:pt x="439333" y="105893"/>
                </a:lnTo>
                <a:lnTo>
                  <a:pt x="461477" y="146691"/>
                </a:lnTo>
                <a:lnTo>
                  <a:pt x="475472" y="191776"/>
                </a:lnTo>
                <a:lnTo>
                  <a:pt x="480352" y="240182"/>
                </a:lnTo>
                <a:close/>
              </a:path>
            </a:pathLst>
          </a:custGeom>
          <a:ln w="22339">
            <a:solidFill>
              <a:srgbClr val="0D4A7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0" name="object 120"/>
          <p:cNvSpPr txBox="1"/>
          <p:nvPr/>
        </p:nvSpPr>
        <p:spPr>
          <a:xfrm>
            <a:off x="9313298" y="5903935"/>
            <a:ext cx="274320" cy="531495"/>
          </a:xfrm>
          <a:prstGeom prst="rect">
            <a:avLst/>
          </a:prstGeom>
        </p:spPr>
        <p:txBody>
          <a:bodyPr vert="horz" wrap="square" lIns="0" tIns="15240" rIns="0" bIns="0" rtlCol="0">
            <a:spAutoFit/>
          </a:bodyPr>
          <a:lstStyle/>
          <a:p>
            <a:pPr marL="12700">
              <a:lnSpc>
                <a:spcPct val="100000"/>
              </a:lnSpc>
              <a:spcBef>
                <a:spcPts val="120"/>
              </a:spcBef>
            </a:pPr>
            <a:r>
              <a:rPr sz="3300" spc="10" dirty="0">
                <a:solidFill>
                  <a:srgbClr val="0D4A7A"/>
                </a:solidFill>
                <a:latin typeface="Calibri" panose="020F0502020204030204" pitchFamily="34" charset="0"/>
                <a:cs typeface="Calibri" panose="020F0502020204030204" pitchFamily="34" charset="0"/>
              </a:rPr>
              <a:t>6</a:t>
            </a:r>
            <a:endParaRPr sz="3300">
              <a:latin typeface="Calibri" panose="020F0502020204030204" pitchFamily="34" charset="0"/>
              <a:cs typeface="Calibri" panose="020F0502020204030204" pitchFamily="34" charset="0"/>
            </a:endParaRPr>
          </a:p>
        </p:txBody>
      </p:sp>
      <p:sp>
        <p:nvSpPr>
          <p:cNvPr id="122" name="object 122"/>
          <p:cNvSpPr txBox="1"/>
          <p:nvPr/>
        </p:nvSpPr>
        <p:spPr>
          <a:xfrm>
            <a:off x="12192000" y="9168751"/>
            <a:ext cx="1816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lang="en-US" sz="1100" smtClean="0">
                <a:solidFill>
                  <a:srgbClr val="002B49"/>
                </a:solidFill>
                <a:latin typeface="Calibri" panose="020F0502020204030204" pitchFamily="34" charset="0"/>
                <a:cs typeface="Calibri" panose="020F0502020204030204" pitchFamily="34" charset="0"/>
              </a:rPr>
              <a:pPr marL="25400">
                <a:lnSpc>
                  <a:spcPct val="100000"/>
                </a:lnSpc>
                <a:spcBef>
                  <a:spcPts val="140"/>
                </a:spcBef>
              </a:pPr>
              <a:t>19</a:t>
            </a:fld>
            <a:endParaRPr lang="en-US" sz="1100" dirty="0">
              <a:latin typeface="Calibri" panose="020F0502020204030204" pitchFamily="34" charset="0"/>
              <a:cs typeface="Calibri" panose="020F0502020204030204" pitchFamily="34" charset="0"/>
            </a:endParaRPr>
          </a:p>
        </p:txBody>
      </p:sp>
      <p:sp>
        <p:nvSpPr>
          <p:cNvPr id="121" name="object 121"/>
          <p:cNvSpPr txBox="1">
            <a:spLocks noGrp="1"/>
          </p:cNvSpPr>
          <p:nvPr>
            <p:ph type="title"/>
          </p:nvPr>
        </p:nvSpPr>
        <p:spPr>
          <a:xfrm>
            <a:off x="901700" y="604515"/>
            <a:ext cx="3458210" cy="635000"/>
          </a:xfrm>
          <a:prstGeom prst="rect">
            <a:avLst/>
          </a:prstGeom>
        </p:spPr>
        <p:txBody>
          <a:bodyPr vert="horz" wrap="square" lIns="0" tIns="12700" rIns="0" bIns="0" rtlCol="0">
            <a:spAutoFit/>
          </a:bodyPr>
          <a:lstStyle/>
          <a:p>
            <a:pPr marL="12700">
              <a:lnSpc>
                <a:spcPct val="100000"/>
              </a:lnSpc>
              <a:spcBef>
                <a:spcPts val="100"/>
              </a:spcBef>
            </a:pPr>
            <a:r>
              <a:rPr sz="4000" spc="-50" dirty="0">
                <a:solidFill>
                  <a:schemeClr val="tx1">
                    <a:lumMod val="75000"/>
                    <a:lumOff val="25000"/>
                  </a:schemeClr>
                </a:solidFill>
                <a:latin typeface="Calibri" panose="020F0502020204030204" pitchFamily="34" charset="0"/>
                <a:cs typeface="Calibri" panose="020F0502020204030204" pitchFamily="34" charset="0"/>
              </a:rPr>
              <a:t>Emergency</a:t>
            </a:r>
            <a:r>
              <a:rPr sz="4000" spc="-85" dirty="0">
                <a:solidFill>
                  <a:schemeClr val="tx1">
                    <a:lumMod val="75000"/>
                    <a:lumOff val="25000"/>
                  </a:schemeClr>
                </a:solidFill>
                <a:latin typeface="Calibri" panose="020F0502020204030204" pitchFamily="34" charset="0"/>
                <a:cs typeface="Calibri" panose="020F0502020204030204" pitchFamily="34" charset="0"/>
              </a:rPr>
              <a:t> </a:t>
            </a:r>
            <a:r>
              <a:rPr sz="4000" spc="-90" dirty="0">
                <a:solidFill>
                  <a:schemeClr val="tx1">
                    <a:lumMod val="75000"/>
                    <a:lumOff val="25000"/>
                  </a:schemeClr>
                </a:solidFill>
                <a:latin typeface="Calibri" panose="020F0502020204030204" pitchFamily="34" charset="0"/>
                <a:cs typeface="Calibri" panose="020F0502020204030204" pitchFamily="34" charset="0"/>
              </a:rPr>
              <a:t>Fund</a:t>
            </a:r>
            <a:endParaRPr sz="4000" dirty="0">
              <a:solidFill>
                <a:schemeClr val="tx1">
                  <a:lumMod val="75000"/>
                  <a:lumOff val="2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01800" y="3947058"/>
            <a:ext cx="9906000" cy="1859483"/>
          </a:xfrm>
          <a:prstGeom prst="rect">
            <a:avLst/>
          </a:prstGeom>
        </p:spPr>
        <p:txBody>
          <a:bodyPr vert="horz" wrap="square" lIns="0" tIns="12700" rIns="0" bIns="0" rtlCol="0">
            <a:spAutoFit/>
          </a:bodyPr>
          <a:lstStyle/>
          <a:p>
            <a:pPr marL="12700" algn="ctr">
              <a:lnSpc>
                <a:spcPct val="100000"/>
              </a:lnSpc>
              <a:spcBef>
                <a:spcPts val="100"/>
              </a:spcBef>
              <a:tabLst>
                <a:tab pos="1705610" algn="l"/>
                <a:tab pos="2620010" algn="l"/>
                <a:tab pos="3846829" algn="l"/>
                <a:tab pos="4996815" algn="l"/>
                <a:tab pos="5949315" algn="l"/>
                <a:tab pos="7396480" algn="l"/>
              </a:tabLst>
            </a:pPr>
            <a:r>
              <a:rPr spc="-125" dirty="0">
                <a:latin typeface="Calibri" panose="020F0502020204030204" pitchFamily="34" charset="0"/>
                <a:cs typeface="Calibri" panose="020F0502020204030204" pitchFamily="34" charset="0"/>
              </a:rPr>
              <a:t>What</a:t>
            </a:r>
            <a:r>
              <a:rPr lang="en-US" spc="-125" dirty="0">
                <a:latin typeface="Calibri" panose="020F0502020204030204" pitchFamily="34" charset="0"/>
                <a:cs typeface="Calibri" panose="020F0502020204030204" pitchFamily="34" charset="0"/>
              </a:rPr>
              <a:t> </a:t>
            </a:r>
            <a:r>
              <a:rPr lang="en-US" spc="-55" dirty="0">
                <a:latin typeface="Calibri" panose="020F0502020204030204" pitchFamily="34" charset="0"/>
                <a:cs typeface="Calibri" panose="020F0502020204030204" pitchFamily="34" charset="0"/>
              </a:rPr>
              <a:t>do you want for </a:t>
            </a:r>
            <a:br>
              <a:rPr lang="en-US" spc="-55" dirty="0">
                <a:latin typeface="Calibri" panose="020F0502020204030204" pitchFamily="34" charset="0"/>
                <a:cs typeface="Calibri" panose="020F0502020204030204" pitchFamily="34" charset="0"/>
              </a:rPr>
            </a:br>
            <a:r>
              <a:rPr lang="en-US" spc="-55" dirty="0">
                <a:latin typeface="Calibri" panose="020F0502020204030204" pitchFamily="34" charset="0"/>
                <a:cs typeface="Calibri" panose="020F0502020204030204" pitchFamily="34" charset="0"/>
              </a:rPr>
              <a:t>your </a:t>
            </a:r>
            <a:r>
              <a:rPr spc="-185" dirty="0">
                <a:latin typeface="Calibri" panose="020F0502020204030204" pitchFamily="34" charset="0"/>
                <a:cs typeface="Calibri" panose="020F0502020204030204" pitchFamily="34" charset="0"/>
              </a:rPr>
              <a:t>future?</a:t>
            </a:r>
          </a:p>
        </p:txBody>
      </p:sp>
      <p:sp>
        <p:nvSpPr>
          <p:cNvPr id="3" name="object 3"/>
          <p:cNvSpPr txBox="1"/>
          <p:nvPr/>
        </p:nvSpPr>
        <p:spPr>
          <a:xfrm>
            <a:off x="12192000" y="9168751"/>
            <a:ext cx="129539"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chemeClr val="bg1"/>
                </a:solidFill>
                <a:latin typeface="GuardianSans-Light"/>
                <a:cs typeface="GuardianSans-Light"/>
              </a:rPr>
              <a:t>2</a:t>
            </a:fld>
            <a:endParaRPr sz="1100" dirty="0">
              <a:solidFill>
                <a:schemeClr val="bg1"/>
              </a:solidFill>
              <a:latin typeface="GuardianSans-Light"/>
              <a:cs typeface="GuardianSans-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3C20DDEF-D0F3-8BF4-FAEE-F60D02A6CDDF}"/>
              </a:ext>
            </a:extLst>
          </p:cNvPr>
          <p:cNvSpPr/>
          <p:nvPr/>
        </p:nvSpPr>
        <p:spPr>
          <a:xfrm>
            <a:off x="6959600" y="4228006"/>
            <a:ext cx="1159727" cy="11597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8"/>
          <p:cNvSpPr txBox="1"/>
          <p:nvPr/>
        </p:nvSpPr>
        <p:spPr>
          <a:xfrm>
            <a:off x="12192000" y="9168751"/>
            <a:ext cx="1816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lang="en-US" sz="1100" smtClean="0">
                <a:solidFill>
                  <a:srgbClr val="002B49"/>
                </a:solidFill>
                <a:latin typeface="Calibri" panose="020F0502020204030204" pitchFamily="34" charset="0"/>
                <a:cs typeface="Calibri" panose="020F0502020204030204" pitchFamily="34" charset="0"/>
              </a:rPr>
              <a:pPr marL="25400">
                <a:lnSpc>
                  <a:spcPct val="100000"/>
                </a:lnSpc>
                <a:spcBef>
                  <a:spcPts val="140"/>
                </a:spcBef>
              </a:pPr>
              <a:t>20</a:t>
            </a:fld>
            <a:endParaRPr lang="en-US" sz="1100" dirty="0">
              <a:latin typeface="Calibri" panose="020F0502020204030204" pitchFamily="34" charset="0"/>
              <a:cs typeface="Calibri" panose="020F0502020204030204" pitchFamily="34" charset="0"/>
            </a:endParaRPr>
          </a:p>
        </p:txBody>
      </p:sp>
      <p:sp>
        <p:nvSpPr>
          <p:cNvPr id="11" name="object 2">
            <a:extLst>
              <a:ext uri="{FF2B5EF4-FFF2-40B4-BE49-F238E27FC236}">
                <a16:creationId xmlns:a16="http://schemas.microsoft.com/office/drawing/2014/main" id="{9A75FEDD-4840-C44F-62BB-C6D1194CEB15}"/>
              </a:ext>
            </a:extLst>
          </p:cNvPr>
          <p:cNvSpPr txBox="1">
            <a:spLocks/>
          </p:cNvSpPr>
          <p:nvPr/>
        </p:nvSpPr>
        <p:spPr>
          <a:xfrm>
            <a:off x="901700" y="604515"/>
            <a:ext cx="7945120" cy="628377"/>
          </a:xfrm>
          <a:prstGeom prst="rect">
            <a:avLst/>
          </a:prstGeom>
        </p:spPr>
        <p:txBody>
          <a:bodyPr vert="horz" wrap="square" lIns="0" tIns="12700" rIns="0" bIns="0" rtlCol="0">
            <a:spAutoFit/>
          </a:bodyPr>
          <a:lstStyle>
            <a:lvl1pPr>
              <a:defRPr sz="3900" b="0" i="0">
                <a:solidFill>
                  <a:srgbClr val="002B49"/>
                </a:solidFill>
                <a:latin typeface="GuardianSans-Light"/>
                <a:ea typeface="+mj-ea"/>
                <a:cs typeface="GuardianSans-Light"/>
              </a:defRPr>
            </a:lvl1pPr>
          </a:lstStyle>
          <a:p>
            <a:pPr marL="12700">
              <a:spcBef>
                <a:spcPts val="100"/>
              </a:spcBef>
            </a:pPr>
            <a:r>
              <a:rPr lang="en-US" sz="4000" kern="0" spc="-60" dirty="0">
                <a:solidFill>
                  <a:schemeClr val="tx1">
                    <a:lumMod val="75000"/>
                    <a:lumOff val="25000"/>
                  </a:schemeClr>
                </a:solidFill>
                <a:latin typeface="Calibri" panose="020F0502020204030204" pitchFamily="34" charset="0"/>
                <a:cs typeface="Calibri" panose="020F0502020204030204" pitchFamily="34" charset="0"/>
              </a:rPr>
              <a:t>Investing</a:t>
            </a:r>
            <a:endParaRPr lang="en-US" sz="4000" kern="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2" name="object 3">
            <a:extLst>
              <a:ext uri="{FF2B5EF4-FFF2-40B4-BE49-F238E27FC236}">
                <a16:creationId xmlns:a16="http://schemas.microsoft.com/office/drawing/2014/main" id="{133634F0-1813-2795-4A62-AAE2185A931F}"/>
              </a:ext>
            </a:extLst>
          </p:cNvPr>
          <p:cNvSpPr txBox="1"/>
          <p:nvPr/>
        </p:nvSpPr>
        <p:spPr>
          <a:xfrm>
            <a:off x="1020150" y="2510536"/>
            <a:ext cx="4445000" cy="1487587"/>
          </a:xfrm>
          <a:prstGeom prst="rect">
            <a:avLst/>
          </a:prstGeom>
        </p:spPr>
        <p:txBody>
          <a:bodyPr vert="horz" wrap="square" lIns="0" tIns="88900" rIns="0" bIns="0" rtlCol="0">
            <a:spAutoFit/>
          </a:bodyPr>
          <a:lstStyle/>
          <a:p>
            <a:pPr marL="12700" marR="5080">
              <a:lnSpc>
                <a:spcPct val="100000"/>
              </a:lnSpc>
              <a:spcBef>
                <a:spcPts val="100"/>
              </a:spcBef>
            </a:pPr>
            <a:r>
              <a:rPr lang="en-US" sz="3000" spc="-10" dirty="0">
                <a:solidFill>
                  <a:schemeClr val="tx1">
                    <a:lumMod val="75000"/>
                    <a:lumOff val="25000"/>
                  </a:schemeClr>
                </a:solidFill>
                <a:latin typeface="Calibri" panose="020F0502020204030204" pitchFamily="34" charset="0"/>
                <a:cs typeface="Calibri" panose="020F0502020204030204" pitchFamily="34" charset="0"/>
              </a:rPr>
              <a:t>Invest </a:t>
            </a:r>
            <a:r>
              <a:rPr lang="en-US" sz="3000" dirty="0">
                <a:solidFill>
                  <a:schemeClr val="tx1">
                    <a:lumMod val="75000"/>
                    <a:lumOff val="25000"/>
                  </a:schemeClr>
                </a:solidFill>
                <a:latin typeface="Calibri" panose="020F0502020204030204" pitchFamily="34" charset="0"/>
                <a:cs typeface="Calibri" panose="020F0502020204030204" pitchFamily="34" charset="0"/>
              </a:rPr>
              <a:t>in </a:t>
            </a:r>
            <a:r>
              <a:rPr lang="en-US" sz="3000" spc="-20" dirty="0">
                <a:solidFill>
                  <a:schemeClr val="tx1">
                    <a:lumMod val="75000"/>
                    <a:lumOff val="25000"/>
                  </a:schemeClr>
                </a:solidFill>
                <a:latin typeface="Calibri" panose="020F0502020204030204" pitchFamily="34" charset="0"/>
                <a:cs typeface="Calibri" panose="020F0502020204030204" pitchFamily="34" charset="0"/>
              </a:rPr>
              <a:t>ways </a:t>
            </a:r>
            <a:r>
              <a:rPr lang="en-US" sz="3000" dirty="0">
                <a:solidFill>
                  <a:schemeClr val="tx1">
                    <a:lumMod val="75000"/>
                    <a:lumOff val="25000"/>
                  </a:schemeClr>
                </a:solidFill>
                <a:latin typeface="Calibri" panose="020F0502020204030204" pitchFamily="34" charset="0"/>
                <a:cs typeface="Calibri" panose="020F0502020204030204" pitchFamily="34" charset="0"/>
              </a:rPr>
              <a:t>that </a:t>
            </a:r>
            <a:r>
              <a:rPr lang="en-US" sz="3000" spc="-5" dirty="0">
                <a:solidFill>
                  <a:schemeClr val="tx1">
                    <a:lumMod val="75000"/>
                    <a:lumOff val="25000"/>
                  </a:schemeClr>
                </a:solidFill>
                <a:latin typeface="Calibri" panose="020F0502020204030204" pitchFamily="34" charset="0"/>
                <a:cs typeface="Calibri" panose="020F0502020204030204" pitchFamily="34" charset="0"/>
              </a:rPr>
              <a:t>match </a:t>
            </a:r>
            <a:r>
              <a:rPr lang="en-US" sz="3000" b="1" spc="-10" dirty="0">
                <a:solidFill>
                  <a:schemeClr val="tx2"/>
                </a:solidFill>
                <a:latin typeface="Calibri" panose="020F0502020204030204" pitchFamily="34" charset="0"/>
                <a:cs typeface="Calibri" panose="020F0502020204030204" pitchFamily="34" charset="0"/>
              </a:rPr>
              <a:t>your </a:t>
            </a:r>
            <a:r>
              <a:rPr lang="en-US" sz="3000" b="1" dirty="0">
                <a:solidFill>
                  <a:schemeClr val="tx2"/>
                </a:solidFill>
                <a:latin typeface="Calibri" panose="020F0502020204030204" pitchFamily="34" charset="0"/>
                <a:cs typeface="Calibri" panose="020F0502020204030204" pitchFamily="34" charset="0"/>
              </a:rPr>
              <a:t>goals</a:t>
            </a:r>
            <a:r>
              <a:rPr lang="en-US" sz="3000" dirty="0">
                <a:solidFill>
                  <a:schemeClr val="tx1">
                    <a:lumMod val="75000"/>
                    <a:lumOff val="25000"/>
                  </a:schemeClr>
                </a:solidFill>
                <a:latin typeface="Calibri" panose="020F0502020204030204" pitchFamily="34" charset="0"/>
                <a:cs typeface="Calibri" panose="020F0502020204030204" pitchFamily="34" charset="0"/>
              </a:rPr>
              <a:t>, </a:t>
            </a:r>
            <a:r>
              <a:rPr lang="en-US" sz="3000" b="1" spc="-10" dirty="0">
                <a:solidFill>
                  <a:schemeClr val="tx2"/>
                </a:solidFill>
                <a:latin typeface="Calibri" panose="020F0502020204030204" pitchFamily="34" charset="0"/>
                <a:cs typeface="Calibri" panose="020F0502020204030204" pitchFamily="34" charset="0"/>
              </a:rPr>
              <a:t>your </a:t>
            </a:r>
            <a:r>
              <a:rPr lang="en-US" sz="3000" b="1" dirty="0">
                <a:solidFill>
                  <a:schemeClr val="tx2"/>
                </a:solidFill>
                <a:latin typeface="Calibri" panose="020F0502020204030204" pitchFamily="34" charset="0"/>
                <a:cs typeface="Calibri" panose="020F0502020204030204" pitchFamily="34" charset="0"/>
              </a:rPr>
              <a:t>timeline </a:t>
            </a:r>
          </a:p>
          <a:p>
            <a:pPr marL="12700" marR="5080">
              <a:lnSpc>
                <a:spcPct val="100000"/>
              </a:lnSpc>
              <a:spcBef>
                <a:spcPts val="100"/>
              </a:spcBef>
            </a:pPr>
            <a:r>
              <a:rPr lang="en-US" sz="3000" dirty="0">
                <a:solidFill>
                  <a:schemeClr val="tx1">
                    <a:lumMod val="75000"/>
                    <a:lumOff val="25000"/>
                  </a:schemeClr>
                </a:solidFill>
                <a:latin typeface="Calibri" panose="020F0502020204030204" pitchFamily="34" charset="0"/>
                <a:cs typeface="Calibri" panose="020F0502020204030204" pitchFamily="34" charset="0"/>
              </a:rPr>
              <a:t>and</a:t>
            </a:r>
            <a:r>
              <a:rPr lang="en-US" sz="3000" spc="-75" dirty="0">
                <a:solidFill>
                  <a:schemeClr val="tx1">
                    <a:lumMod val="75000"/>
                    <a:lumOff val="25000"/>
                  </a:schemeClr>
                </a:solidFill>
                <a:latin typeface="Calibri" panose="020F0502020204030204" pitchFamily="34" charset="0"/>
                <a:cs typeface="Calibri" panose="020F0502020204030204" pitchFamily="34" charset="0"/>
              </a:rPr>
              <a:t> </a:t>
            </a:r>
            <a:r>
              <a:rPr lang="en-US" sz="3000" b="1" spc="-10" dirty="0">
                <a:solidFill>
                  <a:schemeClr val="tx2"/>
                </a:solidFill>
                <a:latin typeface="Calibri" panose="020F0502020204030204" pitchFamily="34" charset="0"/>
                <a:cs typeface="Calibri" panose="020F0502020204030204" pitchFamily="34" charset="0"/>
              </a:rPr>
              <a:t>your tolerance </a:t>
            </a:r>
            <a:r>
              <a:rPr lang="en-US" sz="3000" spc="-15" dirty="0">
                <a:solidFill>
                  <a:schemeClr val="tx1">
                    <a:lumMod val="75000"/>
                    <a:lumOff val="25000"/>
                  </a:schemeClr>
                </a:solidFill>
                <a:latin typeface="Calibri" panose="020F0502020204030204" pitchFamily="34" charset="0"/>
                <a:cs typeface="Calibri" panose="020F0502020204030204" pitchFamily="34" charset="0"/>
              </a:rPr>
              <a:t>for</a:t>
            </a:r>
            <a:r>
              <a:rPr lang="en-US" sz="3000" dirty="0">
                <a:solidFill>
                  <a:schemeClr val="tx1">
                    <a:lumMod val="75000"/>
                    <a:lumOff val="25000"/>
                  </a:schemeClr>
                </a:solidFill>
                <a:latin typeface="Calibri" panose="020F0502020204030204" pitchFamily="34" charset="0"/>
                <a:cs typeface="Calibri" panose="020F0502020204030204" pitchFamily="34" charset="0"/>
              </a:rPr>
              <a:t> risk.</a:t>
            </a:r>
          </a:p>
        </p:txBody>
      </p:sp>
      <p:sp>
        <p:nvSpPr>
          <p:cNvPr id="13" name="object 4">
            <a:extLst>
              <a:ext uri="{FF2B5EF4-FFF2-40B4-BE49-F238E27FC236}">
                <a16:creationId xmlns:a16="http://schemas.microsoft.com/office/drawing/2014/main" id="{5EB2B81E-2277-0D8F-8CD7-34D5F81E31FA}"/>
              </a:ext>
            </a:extLst>
          </p:cNvPr>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nvGrpSpPr>
          <p:cNvPr id="33" name="Group 32">
            <a:extLst>
              <a:ext uri="{FF2B5EF4-FFF2-40B4-BE49-F238E27FC236}">
                <a16:creationId xmlns:a16="http://schemas.microsoft.com/office/drawing/2014/main" id="{8512FEE9-99BA-00F9-D871-1B0046CA69E2}"/>
              </a:ext>
            </a:extLst>
          </p:cNvPr>
          <p:cNvGrpSpPr/>
          <p:nvPr/>
        </p:nvGrpSpPr>
        <p:grpSpPr>
          <a:xfrm>
            <a:off x="5515936" y="1828800"/>
            <a:ext cx="6682081" cy="5047194"/>
            <a:chOff x="2446963" y="3756823"/>
            <a:chExt cx="3657710" cy="2627698"/>
          </a:xfrm>
        </p:grpSpPr>
        <p:pic>
          <p:nvPicPr>
            <p:cNvPr id="18" name="Graphic 17">
              <a:extLst>
                <a:ext uri="{FF2B5EF4-FFF2-40B4-BE49-F238E27FC236}">
                  <a16:creationId xmlns:a16="http://schemas.microsoft.com/office/drawing/2014/main" id="{2A0970CC-6D80-CFCB-20EC-FE964BED72B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6963" y="5509423"/>
              <a:ext cx="800100" cy="850900"/>
            </a:xfrm>
            <a:prstGeom prst="rect">
              <a:avLst/>
            </a:prstGeom>
          </p:spPr>
        </p:pic>
        <p:pic>
          <p:nvPicPr>
            <p:cNvPr id="20" name="Graphic 19">
              <a:extLst>
                <a:ext uri="{FF2B5EF4-FFF2-40B4-BE49-F238E27FC236}">
                  <a16:creationId xmlns:a16="http://schemas.microsoft.com/office/drawing/2014/main" id="{D26B459E-D377-147E-7E8D-8D0B5C1874F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04312" y="5470121"/>
              <a:ext cx="622300" cy="914400"/>
            </a:xfrm>
            <a:prstGeom prst="rect">
              <a:avLst/>
            </a:prstGeom>
          </p:spPr>
        </p:pic>
        <p:pic>
          <p:nvPicPr>
            <p:cNvPr id="22" name="Graphic 21">
              <a:extLst>
                <a:ext uri="{FF2B5EF4-FFF2-40B4-BE49-F238E27FC236}">
                  <a16:creationId xmlns:a16="http://schemas.microsoft.com/office/drawing/2014/main" id="{9800A304-0126-64F5-E44E-5478B6027F1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90273" y="5666971"/>
              <a:ext cx="914400" cy="520700"/>
            </a:xfrm>
            <a:prstGeom prst="rect">
              <a:avLst/>
            </a:prstGeom>
          </p:spPr>
        </p:pic>
        <p:pic>
          <p:nvPicPr>
            <p:cNvPr id="29" name="Graphic 28">
              <a:extLst>
                <a:ext uri="{FF2B5EF4-FFF2-40B4-BE49-F238E27FC236}">
                  <a16:creationId xmlns:a16="http://schemas.microsoft.com/office/drawing/2014/main" id="{49FD11E4-8C01-FDE0-968B-2353C278A3A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978919" y="3756823"/>
              <a:ext cx="473085" cy="834856"/>
            </a:xfrm>
            <a:prstGeom prst="rect">
              <a:avLst/>
            </a:prstGeom>
          </p:spPr>
        </p:pic>
        <p:sp>
          <p:nvSpPr>
            <p:cNvPr id="30" name="object 2">
              <a:extLst>
                <a:ext uri="{FF2B5EF4-FFF2-40B4-BE49-F238E27FC236}">
                  <a16:creationId xmlns:a16="http://schemas.microsoft.com/office/drawing/2014/main" id="{C3AD5AA6-6D80-2096-05A5-1BA4164A527B}"/>
                </a:ext>
              </a:extLst>
            </p:cNvPr>
            <p:cNvSpPr/>
            <p:nvPr/>
          </p:nvSpPr>
          <p:spPr>
            <a:xfrm rot="18715095" flipV="1">
              <a:off x="3139145" y="4952758"/>
              <a:ext cx="997134" cy="45719"/>
            </a:xfrm>
            <a:custGeom>
              <a:avLst/>
              <a:gdLst/>
              <a:ahLst/>
              <a:cxnLst/>
              <a:rect l="l" t="t" r="r" b="b"/>
              <a:pathLst>
                <a:path w="9136380">
                  <a:moveTo>
                    <a:pt x="0" y="0"/>
                  </a:moveTo>
                  <a:lnTo>
                    <a:pt x="9135922" y="0"/>
                  </a:lnTo>
                </a:path>
              </a:pathLst>
            </a:custGeom>
            <a:ln w="15875" cap="rnd">
              <a:solidFill>
                <a:schemeClr val="tx2"/>
              </a:solidFill>
              <a:prstDash val="dash"/>
              <a:tailEnd type="none"/>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1" name="object 2">
              <a:extLst>
                <a:ext uri="{FF2B5EF4-FFF2-40B4-BE49-F238E27FC236}">
                  <a16:creationId xmlns:a16="http://schemas.microsoft.com/office/drawing/2014/main" id="{4B50F6D9-F61E-B6CF-6039-7D42480570E9}"/>
                </a:ext>
              </a:extLst>
            </p:cNvPr>
            <p:cNvSpPr/>
            <p:nvPr/>
          </p:nvSpPr>
          <p:spPr>
            <a:xfrm rot="2884905" flipH="1" flipV="1">
              <a:off x="4354320" y="4952756"/>
              <a:ext cx="997134" cy="45719"/>
            </a:xfrm>
            <a:custGeom>
              <a:avLst/>
              <a:gdLst/>
              <a:ahLst/>
              <a:cxnLst/>
              <a:rect l="l" t="t" r="r" b="b"/>
              <a:pathLst>
                <a:path w="9136380">
                  <a:moveTo>
                    <a:pt x="0" y="0"/>
                  </a:moveTo>
                  <a:lnTo>
                    <a:pt x="9135922" y="0"/>
                  </a:lnTo>
                </a:path>
              </a:pathLst>
            </a:custGeom>
            <a:ln w="15875" cap="rnd">
              <a:solidFill>
                <a:schemeClr val="tx2"/>
              </a:solidFill>
              <a:prstDash val="dash"/>
              <a:tailEnd type="none"/>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2" name="object 2">
              <a:extLst>
                <a:ext uri="{FF2B5EF4-FFF2-40B4-BE49-F238E27FC236}">
                  <a16:creationId xmlns:a16="http://schemas.microsoft.com/office/drawing/2014/main" id="{85E94413-6275-9F69-66B9-45979FC92B19}"/>
                </a:ext>
              </a:extLst>
            </p:cNvPr>
            <p:cNvSpPr/>
            <p:nvPr/>
          </p:nvSpPr>
          <p:spPr>
            <a:xfrm rot="5400000" flipH="1" flipV="1">
              <a:off x="3958999" y="5028268"/>
              <a:ext cx="594954" cy="72252"/>
            </a:xfrm>
            <a:custGeom>
              <a:avLst/>
              <a:gdLst/>
              <a:ahLst/>
              <a:cxnLst/>
              <a:rect l="l" t="t" r="r" b="b"/>
              <a:pathLst>
                <a:path w="9136380">
                  <a:moveTo>
                    <a:pt x="0" y="0"/>
                  </a:moveTo>
                  <a:lnTo>
                    <a:pt x="9135922" y="0"/>
                  </a:lnTo>
                </a:path>
              </a:pathLst>
            </a:custGeom>
            <a:ln w="15875" cap="rnd">
              <a:solidFill>
                <a:schemeClr val="tx2"/>
              </a:solidFill>
              <a:prstDash val="dash"/>
              <a:tailEnd type="none"/>
            </a:ln>
          </p:spPr>
          <p:txBody>
            <a:bodyPr wrap="square" lIns="0" tIns="0" rIns="0" bIns="0" rtlCol="0"/>
            <a:lstStyle/>
            <a:p>
              <a:endParaRPr>
                <a:latin typeface="Calibri" panose="020F0502020204030204" pitchFamily="34" charset="0"/>
                <a:cs typeface="Calibri" panose="020F050202020403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04700" y="9173781"/>
            <a:ext cx="317500" cy="182101"/>
          </a:xfrm>
          <a:prstGeom prst="rect">
            <a:avLst/>
          </a:prstGeom>
        </p:spPr>
        <p:txBody>
          <a:bodyPr vert="horz" wrap="square" lIns="0" tIns="12700" rIns="0" bIns="0" rtlCol="0">
            <a:spAutoFit/>
          </a:bodyPr>
          <a:lstStyle/>
          <a:p>
            <a:pPr marL="25400">
              <a:lnSpc>
                <a:spcPct val="100000"/>
              </a:lnSpc>
              <a:spcBef>
                <a:spcPts val="140"/>
              </a:spcBef>
            </a:pPr>
            <a:fld id="{81D60167-4931-47E6-BA6A-407CBD079E47}" type="slidenum">
              <a:rPr lang="en-US" sz="1100" smtClean="0">
                <a:solidFill>
                  <a:srgbClr val="002B49"/>
                </a:solidFill>
                <a:latin typeface="Calibri" panose="020F0502020204030204" pitchFamily="34" charset="0"/>
                <a:cs typeface="Calibri" panose="020F0502020204030204" pitchFamily="34" charset="0"/>
              </a:rPr>
              <a:pPr marL="25400">
                <a:lnSpc>
                  <a:spcPct val="100000"/>
                </a:lnSpc>
                <a:spcBef>
                  <a:spcPts val="140"/>
                </a:spcBef>
              </a:pPr>
              <a:t>21</a:t>
            </a:fld>
            <a:endParaRPr lang="en-US" sz="1100" dirty="0">
              <a:latin typeface="Calibri" panose="020F0502020204030204" pitchFamily="34" charset="0"/>
              <a:cs typeface="Calibri" panose="020F0502020204030204" pitchFamily="34" charset="0"/>
            </a:endParaRPr>
          </a:p>
        </p:txBody>
      </p:sp>
      <p:sp>
        <p:nvSpPr>
          <p:cNvPr id="3" name="object 3"/>
          <p:cNvSpPr txBox="1">
            <a:spLocks noGrp="1"/>
          </p:cNvSpPr>
          <p:nvPr>
            <p:ph type="title"/>
          </p:nvPr>
        </p:nvSpPr>
        <p:spPr>
          <a:xfrm>
            <a:off x="889000" y="604515"/>
            <a:ext cx="8051800" cy="628377"/>
          </a:xfrm>
          <a:prstGeom prst="rect">
            <a:avLst/>
          </a:prstGeom>
        </p:spPr>
        <p:txBody>
          <a:bodyPr vert="horz" wrap="square" lIns="0" tIns="12700" rIns="0" bIns="0" rtlCol="0">
            <a:spAutoFit/>
          </a:bodyPr>
          <a:lstStyle/>
          <a:p>
            <a:pPr marL="12700">
              <a:lnSpc>
                <a:spcPct val="100000"/>
              </a:lnSpc>
              <a:spcBef>
                <a:spcPts val="100"/>
              </a:spcBef>
            </a:pPr>
            <a:r>
              <a:rPr lang="en-US" sz="4000" spc="-40" dirty="0">
                <a:solidFill>
                  <a:schemeClr val="tx1">
                    <a:lumMod val="75000"/>
                    <a:lumOff val="25000"/>
                  </a:schemeClr>
                </a:solidFill>
                <a:latin typeface="Calibri" panose="020F0502020204030204" pitchFamily="34" charset="0"/>
                <a:cs typeface="Calibri" panose="020F0502020204030204" pitchFamily="34" charset="0"/>
              </a:rPr>
              <a:t>Investing: </a:t>
            </a:r>
            <a:r>
              <a:rPr sz="4000" spc="-40" dirty="0">
                <a:solidFill>
                  <a:schemeClr val="tx1">
                    <a:lumMod val="75000"/>
                    <a:lumOff val="25000"/>
                  </a:schemeClr>
                </a:solidFill>
                <a:latin typeface="Calibri" panose="020F0502020204030204" pitchFamily="34" charset="0"/>
                <a:cs typeface="Calibri" panose="020F0502020204030204" pitchFamily="34" charset="0"/>
              </a:rPr>
              <a:t>The </a:t>
            </a:r>
            <a:r>
              <a:rPr sz="4000" spc="-85" dirty="0">
                <a:solidFill>
                  <a:schemeClr val="tx1">
                    <a:lumMod val="75000"/>
                    <a:lumOff val="25000"/>
                  </a:schemeClr>
                </a:solidFill>
                <a:latin typeface="Calibri" panose="020F0502020204030204" pitchFamily="34" charset="0"/>
                <a:cs typeface="Calibri" panose="020F0502020204030204" pitchFamily="34" charset="0"/>
              </a:rPr>
              <a:t>Value </a:t>
            </a:r>
            <a:r>
              <a:rPr sz="4000" spc="-45" dirty="0">
                <a:solidFill>
                  <a:schemeClr val="tx1">
                    <a:lumMod val="75000"/>
                    <a:lumOff val="25000"/>
                  </a:schemeClr>
                </a:solidFill>
                <a:latin typeface="Calibri" panose="020F0502020204030204" pitchFamily="34" charset="0"/>
                <a:cs typeface="Calibri" panose="020F0502020204030204" pitchFamily="34" charset="0"/>
              </a:rPr>
              <a:t>of </a:t>
            </a:r>
            <a:r>
              <a:rPr sz="4000" spc="-60" dirty="0">
                <a:solidFill>
                  <a:schemeClr val="tx1">
                    <a:lumMod val="75000"/>
                    <a:lumOff val="25000"/>
                  </a:schemeClr>
                </a:solidFill>
                <a:latin typeface="Calibri" panose="020F0502020204030204" pitchFamily="34" charset="0"/>
                <a:cs typeface="Calibri" panose="020F0502020204030204" pitchFamily="34" charset="0"/>
              </a:rPr>
              <a:t>Starting</a:t>
            </a:r>
            <a:r>
              <a:rPr sz="4000" spc="125" dirty="0">
                <a:solidFill>
                  <a:schemeClr val="tx1">
                    <a:lumMod val="75000"/>
                    <a:lumOff val="25000"/>
                  </a:schemeClr>
                </a:solidFill>
                <a:latin typeface="Calibri" panose="020F0502020204030204" pitchFamily="34" charset="0"/>
                <a:cs typeface="Calibri" panose="020F0502020204030204" pitchFamily="34" charset="0"/>
              </a:rPr>
              <a:t> </a:t>
            </a:r>
            <a:r>
              <a:rPr sz="4000" spc="-60" dirty="0">
                <a:solidFill>
                  <a:schemeClr val="tx1">
                    <a:lumMod val="75000"/>
                    <a:lumOff val="25000"/>
                  </a:schemeClr>
                </a:solidFill>
                <a:latin typeface="Calibri" panose="020F0502020204030204" pitchFamily="34" charset="0"/>
                <a:cs typeface="Calibri" panose="020F0502020204030204" pitchFamily="34" charset="0"/>
              </a:rPr>
              <a:t>Early</a:t>
            </a:r>
            <a:endParaRPr sz="4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object 4"/>
          <p:cNvSpPr txBox="1"/>
          <p:nvPr/>
        </p:nvSpPr>
        <p:spPr>
          <a:xfrm>
            <a:off x="901700" y="9055412"/>
            <a:ext cx="9186938" cy="364010"/>
          </a:xfrm>
          <a:prstGeom prst="rect">
            <a:avLst/>
          </a:prstGeom>
        </p:spPr>
        <p:txBody>
          <a:bodyPr vert="horz" wrap="square" lIns="0" tIns="12700" rIns="0" bIns="0" rtlCol="0">
            <a:spAutoFit/>
          </a:bodyPr>
          <a:lstStyle/>
          <a:p>
            <a:pPr marL="12700" marR="5080">
              <a:lnSpc>
                <a:spcPct val="106100"/>
              </a:lnSpc>
              <a:spcBef>
                <a:spcPts val="100"/>
              </a:spcBef>
            </a:pPr>
            <a:r>
              <a:rPr sz="1100" dirty="0">
                <a:solidFill>
                  <a:srgbClr val="4A4A4A"/>
                </a:solidFill>
                <a:latin typeface="Calibri" panose="020F0502020204030204" pitchFamily="34" charset="0"/>
                <a:cs typeface="Calibri" panose="020F0502020204030204" pitchFamily="34" charset="0"/>
              </a:rPr>
              <a:t>All </a:t>
            </a:r>
            <a:r>
              <a:rPr sz="1100" spc="-5" dirty="0">
                <a:solidFill>
                  <a:srgbClr val="4A4A4A"/>
                </a:solidFill>
                <a:latin typeface="Calibri" panose="020F0502020204030204" pitchFamily="34" charset="0"/>
                <a:cs typeface="Calibri" panose="020F0502020204030204" pitchFamily="34" charset="0"/>
              </a:rPr>
              <a:t>investments </a:t>
            </a:r>
            <a:r>
              <a:rPr sz="1100" dirty="0">
                <a:solidFill>
                  <a:srgbClr val="4A4A4A"/>
                </a:solidFill>
                <a:latin typeface="Calibri" panose="020F0502020204030204" pitchFamily="34" charset="0"/>
                <a:cs typeface="Calibri" panose="020F0502020204030204" pitchFamily="34" charset="0"/>
              </a:rPr>
              <a:t>carry some </a:t>
            </a:r>
            <a:r>
              <a:rPr sz="1100" spc="-5" dirty="0">
                <a:solidFill>
                  <a:srgbClr val="4A4A4A"/>
                </a:solidFill>
                <a:latin typeface="Calibri" panose="020F0502020204030204" pitchFamily="34" charset="0"/>
                <a:cs typeface="Calibri" panose="020F0502020204030204" pitchFamily="34" charset="0"/>
              </a:rPr>
              <a:t>level of </a:t>
            </a:r>
            <a:r>
              <a:rPr sz="1100" dirty="0">
                <a:solidFill>
                  <a:srgbClr val="4A4A4A"/>
                </a:solidFill>
                <a:latin typeface="Calibri" panose="020F0502020204030204" pitchFamily="34" charset="0"/>
                <a:cs typeface="Calibri" panose="020F0502020204030204" pitchFamily="34" charset="0"/>
              </a:rPr>
              <a:t>risk</a:t>
            </a:r>
            <a:r>
              <a:rPr lang="en-US" sz="1100" dirty="0">
                <a:solidFill>
                  <a:srgbClr val="4A4A4A"/>
                </a:solidFill>
                <a:latin typeface="Calibri" panose="020F0502020204030204" pitchFamily="34" charset="0"/>
                <a:cs typeface="Calibri" panose="020F0502020204030204" pitchFamily="34" charset="0"/>
              </a:rPr>
              <a:t>,</a:t>
            </a:r>
            <a:r>
              <a:rPr sz="1100" dirty="0">
                <a:solidFill>
                  <a:srgbClr val="4A4A4A"/>
                </a:solidFill>
                <a:latin typeface="Calibri" panose="020F0502020204030204" pitchFamily="34" charset="0"/>
                <a:cs typeface="Calibri" panose="020F0502020204030204" pitchFamily="34" charset="0"/>
              </a:rPr>
              <a:t> </a:t>
            </a:r>
            <a:r>
              <a:rPr sz="1100" spc="-5" dirty="0">
                <a:solidFill>
                  <a:srgbClr val="4A4A4A"/>
                </a:solidFill>
                <a:latin typeface="Calibri" panose="020F0502020204030204" pitchFamily="34" charset="0"/>
                <a:cs typeface="Calibri" panose="020F0502020204030204" pitchFamily="34" charset="0"/>
              </a:rPr>
              <a:t>including </a:t>
            </a:r>
            <a:r>
              <a:rPr sz="1100" dirty="0">
                <a:solidFill>
                  <a:srgbClr val="4A4A4A"/>
                </a:solidFill>
                <a:latin typeface="Calibri" panose="020F0502020204030204" pitchFamily="34" charset="0"/>
                <a:cs typeface="Calibri" panose="020F0502020204030204" pitchFamily="34" charset="0"/>
              </a:rPr>
              <a:t>the </a:t>
            </a:r>
            <a:r>
              <a:rPr sz="1100" spc="-5" dirty="0">
                <a:solidFill>
                  <a:srgbClr val="4A4A4A"/>
                </a:solidFill>
                <a:latin typeface="Calibri" panose="020F0502020204030204" pitchFamily="34" charset="0"/>
                <a:cs typeface="Calibri" panose="020F0502020204030204" pitchFamily="34" charset="0"/>
              </a:rPr>
              <a:t>potential loss of </a:t>
            </a:r>
            <a:r>
              <a:rPr sz="1100" dirty="0">
                <a:solidFill>
                  <a:srgbClr val="4A4A4A"/>
                </a:solidFill>
                <a:latin typeface="Calibri" panose="020F0502020204030204" pitchFamily="34" charset="0"/>
                <a:cs typeface="Calibri" panose="020F0502020204030204" pitchFamily="34" charset="0"/>
              </a:rPr>
              <a:t>principal </a:t>
            </a:r>
            <a:r>
              <a:rPr sz="1100" spc="-5" dirty="0">
                <a:solidFill>
                  <a:srgbClr val="4A4A4A"/>
                </a:solidFill>
                <a:latin typeface="Calibri" panose="020F0502020204030204" pitchFamily="34" charset="0"/>
                <a:cs typeface="Calibri" panose="020F0502020204030204" pitchFamily="34" charset="0"/>
              </a:rPr>
              <a:t>invested. Hypothetical example intended to illustrator </a:t>
            </a:r>
            <a:r>
              <a:rPr sz="1100" dirty="0">
                <a:solidFill>
                  <a:srgbClr val="4A4A4A"/>
                </a:solidFill>
                <a:latin typeface="Calibri" panose="020F0502020204030204" pitchFamily="34" charset="0"/>
                <a:cs typeface="Calibri" panose="020F0502020204030204" pitchFamily="34" charset="0"/>
              </a:rPr>
              <a:t>the concept </a:t>
            </a:r>
            <a:r>
              <a:rPr sz="1100" spc="-5" dirty="0">
                <a:solidFill>
                  <a:srgbClr val="4A4A4A"/>
                </a:solidFill>
                <a:latin typeface="Calibri" panose="020F0502020204030204" pitchFamily="34" charset="0"/>
                <a:cs typeface="Calibri" panose="020F0502020204030204" pitchFamily="34" charset="0"/>
              </a:rPr>
              <a:t>of </a:t>
            </a:r>
            <a:r>
              <a:rPr sz="1100" dirty="0">
                <a:solidFill>
                  <a:srgbClr val="4A4A4A"/>
                </a:solidFill>
                <a:latin typeface="Calibri" panose="020F0502020204030204" pitchFamily="34" charset="0"/>
                <a:cs typeface="Calibri" panose="020F0502020204030204" pitchFamily="34" charset="0"/>
              </a:rPr>
              <a:t>compounding.  It is </a:t>
            </a:r>
            <a:r>
              <a:rPr sz="1100" spc="-5" dirty="0">
                <a:solidFill>
                  <a:srgbClr val="4A4A4A"/>
                </a:solidFill>
                <a:latin typeface="Calibri" panose="020F0502020204030204" pitchFamily="34" charset="0"/>
                <a:cs typeface="Calibri" panose="020F0502020204030204" pitchFamily="34" charset="0"/>
              </a:rPr>
              <a:t>not representative of any specific</a:t>
            </a:r>
            <a:r>
              <a:rPr sz="1100" spc="20" dirty="0">
                <a:solidFill>
                  <a:srgbClr val="4A4A4A"/>
                </a:solidFill>
                <a:latin typeface="Calibri" panose="020F0502020204030204" pitchFamily="34" charset="0"/>
                <a:cs typeface="Calibri" panose="020F0502020204030204" pitchFamily="34" charset="0"/>
              </a:rPr>
              <a:t> </a:t>
            </a:r>
            <a:r>
              <a:rPr sz="1100" spc="-5" dirty="0">
                <a:solidFill>
                  <a:srgbClr val="4A4A4A"/>
                </a:solidFill>
                <a:latin typeface="Calibri" panose="020F0502020204030204" pitchFamily="34" charset="0"/>
                <a:cs typeface="Calibri" panose="020F0502020204030204" pitchFamily="34" charset="0"/>
              </a:rPr>
              <a:t>investment.</a:t>
            </a:r>
            <a:endParaRPr sz="1100" dirty="0">
              <a:latin typeface="Calibri" panose="020F0502020204030204" pitchFamily="34" charset="0"/>
              <a:cs typeface="Calibri" panose="020F0502020204030204" pitchFamily="34" charset="0"/>
            </a:endParaRPr>
          </a:p>
        </p:txBody>
      </p:sp>
      <p:sp>
        <p:nvSpPr>
          <p:cNvPr id="16" name="object 16"/>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6" name="object 59">
            <a:extLst>
              <a:ext uri="{FF2B5EF4-FFF2-40B4-BE49-F238E27FC236}">
                <a16:creationId xmlns:a16="http://schemas.microsoft.com/office/drawing/2014/main" id="{A9CC12D1-E88F-4D40-B173-092A0344716E}"/>
              </a:ext>
            </a:extLst>
          </p:cNvPr>
          <p:cNvSpPr txBox="1"/>
          <p:nvPr/>
        </p:nvSpPr>
        <p:spPr>
          <a:xfrm>
            <a:off x="1984352" y="7775227"/>
            <a:ext cx="10096521" cy="474489"/>
          </a:xfrm>
          <a:prstGeom prst="rect">
            <a:avLst/>
          </a:prstGeom>
        </p:spPr>
        <p:txBody>
          <a:bodyPr vert="horz" wrap="square" lIns="0" tIns="12700" rIns="0" bIns="0" rtlCol="0">
            <a:spAutoFit/>
          </a:bodyPr>
          <a:lstStyle/>
          <a:p>
            <a:pPr>
              <a:lnSpc>
                <a:spcPct val="100000"/>
              </a:lnSpc>
            </a:pPr>
            <a:r>
              <a:rPr lang="en-US" sz="3000" dirty="0">
                <a:solidFill>
                  <a:srgbClr val="0C4A7D"/>
                </a:solidFill>
                <a:cs typeface="Guardian Sans Regular"/>
              </a:rPr>
              <a:t>The sooner you start, the harder your money can work for you.</a:t>
            </a:r>
            <a:endParaRPr lang="en-US" sz="3000" dirty="0">
              <a:cs typeface="Guardian Sans Regular"/>
            </a:endParaRPr>
          </a:p>
        </p:txBody>
      </p:sp>
      <p:sp>
        <p:nvSpPr>
          <p:cNvPr id="27" name="object 50">
            <a:extLst>
              <a:ext uri="{FF2B5EF4-FFF2-40B4-BE49-F238E27FC236}">
                <a16:creationId xmlns:a16="http://schemas.microsoft.com/office/drawing/2014/main" id="{2C7B50C0-EF1B-AC4C-842B-C681E4A0842F}"/>
              </a:ext>
            </a:extLst>
          </p:cNvPr>
          <p:cNvSpPr/>
          <p:nvPr/>
        </p:nvSpPr>
        <p:spPr>
          <a:xfrm>
            <a:off x="914400" y="7391400"/>
            <a:ext cx="11201400" cy="0"/>
          </a:xfrm>
          <a:custGeom>
            <a:avLst/>
            <a:gdLst/>
            <a:ahLst/>
            <a:cxnLst/>
            <a:rect l="l" t="t" r="r" b="b"/>
            <a:pathLst>
              <a:path w="11201400">
                <a:moveTo>
                  <a:pt x="0" y="0"/>
                </a:moveTo>
                <a:lnTo>
                  <a:pt x="11201400" y="0"/>
                </a:lnTo>
              </a:path>
            </a:pathLst>
          </a:custGeom>
          <a:ln w="12700">
            <a:solidFill>
              <a:srgbClr val="4A4A4A"/>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grpSp>
        <p:nvGrpSpPr>
          <p:cNvPr id="28" name="Group 27">
            <a:extLst>
              <a:ext uri="{FF2B5EF4-FFF2-40B4-BE49-F238E27FC236}">
                <a16:creationId xmlns:a16="http://schemas.microsoft.com/office/drawing/2014/main" id="{04553938-3F55-3E45-8181-94994A07C305}"/>
              </a:ext>
            </a:extLst>
          </p:cNvPr>
          <p:cNvGrpSpPr/>
          <p:nvPr/>
        </p:nvGrpSpPr>
        <p:grpSpPr>
          <a:xfrm>
            <a:off x="923926" y="7625641"/>
            <a:ext cx="765175" cy="768350"/>
            <a:chOff x="923926" y="7373189"/>
            <a:chExt cx="765175" cy="768350"/>
          </a:xfrm>
        </p:grpSpPr>
        <p:sp>
          <p:nvSpPr>
            <p:cNvPr id="29" name="object 10">
              <a:extLst>
                <a:ext uri="{FF2B5EF4-FFF2-40B4-BE49-F238E27FC236}">
                  <a16:creationId xmlns:a16="http://schemas.microsoft.com/office/drawing/2014/main" id="{C1E31C2E-083D-3248-A97F-441BACBDA226}"/>
                </a:ext>
              </a:extLst>
            </p:cNvPr>
            <p:cNvSpPr/>
            <p:nvPr/>
          </p:nvSpPr>
          <p:spPr>
            <a:xfrm>
              <a:off x="923926" y="7373189"/>
              <a:ext cx="765175" cy="768350"/>
            </a:xfrm>
            <a:custGeom>
              <a:avLst/>
              <a:gdLst/>
              <a:ahLst/>
              <a:cxnLst/>
              <a:rect l="l" t="t" r="r" b="b"/>
              <a:pathLst>
                <a:path w="765175" h="768350">
                  <a:moveTo>
                    <a:pt x="765162" y="384175"/>
                  </a:moveTo>
                  <a:lnTo>
                    <a:pt x="762181" y="432366"/>
                  </a:lnTo>
                  <a:lnTo>
                    <a:pt x="753478" y="478770"/>
                  </a:lnTo>
                  <a:lnTo>
                    <a:pt x="739410" y="523028"/>
                  </a:lnTo>
                  <a:lnTo>
                    <a:pt x="720337" y="564779"/>
                  </a:lnTo>
                  <a:lnTo>
                    <a:pt x="696616" y="603664"/>
                  </a:lnTo>
                  <a:lnTo>
                    <a:pt x="668607" y="639322"/>
                  </a:lnTo>
                  <a:lnTo>
                    <a:pt x="636668" y="671394"/>
                  </a:lnTo>
                  <a:lnTo>
                    <a:pt x="601157" y="699519"/>
                  </a:lnTo>
                  <a:lnTo>
                    <a:pt x="562433" y="723338"/>
                  </a:lnTo>
                  <a:lnTo>
                    <a:pt x="520854" y="742491"/>
                  </a:lnTo>
                  <a:lnTo>
                    <a:pt x="476779" y="756617"/>
                  </a:lnTo>
                  <a:lnTo>
                    <a:pt x="430566" y="765356"/>
                  </a:lnTo>
                  <a:lnTo>
                    <a:pt x="382574" y="768350"/>
                  </a:lnTo>
                  <a:lnTo>
                    <a:pt x="334585" y="765356"/>
                  </a:lnTo>
                  <a:lnTo>
                    <a:pt x="288375" y="756617"/>
                  </a:lnTo>
                  <a:lnTo>
                    <a:pt x="244301" y="742491"/>
                  </a:lnTo>
                  <a:lnTo>
                    <a:pt x="202724" y="723338"/>
                  </a:lnTo>
                  <a:lnTo>
                    <a:pt x="164001" y="699519"/>
                  </a:lnTo>
                  <a:lnTo>
                    <a:pt x="128491" y="671394"/>
                  </a:lnTo>
                  <a:lnTo>
                    <a:pt x="96553" y="639322"/>
                  </a:lnTo>
                  <a:lnTo>
                    <a:pt x="68544" y="603664"/>
                  </a:lnTo>
                  <a:lnTo>
                    <a:pt x="44824" y="564779"/>
                  </a:lnTo>
                  <a:lnTo>
                    <a:pt x="25751" y="523028"/>
                  </a:lnTo>
                  <a:lnTo>
                    <a:pt x="11684" y="478770"/>
                  </a:lnTo>
                  <a:lnTo>
                    <a:pt x="2980" y="432366"/>
                  </a:lnTo>
                  <a:lnTo>
                    <a:pt x="0" y="384175"/>
                  </a:lnTo>
                  <a:lnTo>
                    <a:pt x="2980" y="335983"/>
                  </a:lnTo>
                  <a:lnTo>
                    <a:pt x="11684" y="289579"/>
                  </a:lnTo>
                  <a:lnTo>
                    <a:pt x="25751" y="245321"/>
                  </a:lnTo>
                  <a:lnTo>
                    <a:pt x="44824" y="203570"/>
                  </a:lnTo>
                  <a:lnTo>
                    <a:pt x="68544" y="164685"/>
                  </a:lnTo>
                  <a:lnTo>
                    <a:pt x="96553" y="129027"/>
                  </a:lnTo>
                  <a:lnTo>
                    <a:pt x="128491" y="96955"/>
                  </a:lnTo>
                  <a:lnTo>
                    <a:pt x="164001" y="68830"/>
                  </a:lnTo>
                  <a:lnTo>
                    <a:pt x="202724" y="45011"/>
                  </a:lnTo>
                  <a:lnTo>
                    <a:pt x="244301" y="25858"/>
                  </a:lnTo>
                  <a:lnTo>
                    <a:pt x="288375" y="11732"/>
                  </a:lnTo>
                  <a:lnTo>
                    <a:pt x="334585" y="2993"/>
                  </a:lnTo>
                  <a:lnTo>
                    <a:pt x="382574" y="0"/>
                  </a:lnTo>
                  <a:lnTo>
                    <a:pt x="430566" y="2993"/>
                  </a:lnTo>
                  <a:lnTo>
                    <a:pt x="476779" y="11732"/>
                  </a:lnTo>
                  <a:lnTo>
                    <a:pt x="520854" y="25858"/>
                  </a:lnTo>
                  <a:lnTo>
                    <a:pt x="562433" y="45011"/>
                  </a:lnTo>
                  <a:lnTo>
                    <a:pt x="601157" y="68830"/>
                  </a:lnTo>
                  <a:lnTo>
                    <a:pt x="636668" y="96955"/>
                  </a:lnTo>
                  <a:lnTo>
                    <a:pt x="668607" y="129027"/>
                  </a:lnTo>
                  <a:lnTo>
                    <a:pt x="696616" y="164685"/>
                  </a:lnTo>
                  <a:lnTo>
                    <a:pt x="720337" y="203570"/>
                  </a:lnTo>
                  <a:lnTo>
                    <a:pt x="739410" y="245321"/>
                  </a:lnTo>
                  <a:lnTo>
                    <a:pt x="753478" y="289579"/>
                  </a:lnTo>
                  <a:lnTo>
                    <a:pt x="762181" y="335983"/>
                  </a:lnTo>
                  <a:lnTo>
                    <a:pt x="765162" y="384175"/>
                  </a:lnTo>
                  <a:close/>
                </a:path>
              </a:pathLst>
            </a:custGeom>
            <a:ln w="34925">
              <a:solidFill>
                <a:srgbClr val="0C4A7D"/>
              </a:solidFill>
            </a:ln>
          </p:spPr>
          <p:txBody>
            <a:bodyPr wrap="square" lIns="0" tIns="0" rIns="0" bIns="0" rtlCol="0"/>
            <a:lstStyle/>
            <a:p>
              <a:endParaRPr dirty="0">
                <a:latin typeface="+mj-lt"/>
              </a:endParaRPr>
            </a:p>
          </p:txBody>
        </p:sp>
        <p:sp>
          <p:nvSpPr>
            <p:cNvPr id="30" name="object 11">
              <a:extLst>
                <a:ext uri="{FF2B5EF4-FFF2-40B4-BE49-F238E27FC236}">
                  <a16:creationId xmlns:a16="http://schemas.microsoft.com/office/drawing/2014/main" id="{4207F19C-491E-0740-84F7-BD76A4083603}"/>
                </a:ext>
              </a:extLst>
            </p:cNvPr>
            <p:cNvSpPr/>
            <p:nvPr/>
          </p:nvSpPr>
          <p:spPr>
            <a:xfrm>
              <a:off x="1123355" y="7577703"/>
              <a:ext cx="340360" cy="372745"/>
            </a:xfrm>
            <a:custGeom>
              <a:avLst/>
              <a:gdLst/>
              <a:ahLst/>
              <a:cxnLst/>
              <a:rect l="l" t="t" r="r" b="b"/>
              <a:pathLst>
                <a:path w="340359" h="372745">
                  <a:moveTo>
                    <a:pt x="34632" y="0"/>
                  </a:moveTo>
                  <a:lnTo>
                    <a:pt x="305257" y="0"/>
                  </a:lnTo>
                  <a:lnTo>
                    <a:pt x="318737" y="2686"/>
                  </a:lnTo>
                  <a:lnTo>
                    <a:pt x="329745" y="10010"/>
                  </a:lnTo>
                  <a:lnTo>
                    <a:pt x="337168" y="20874"/>
                  </a:lnTo>
                  <a:lnTo>
                    <a:pt x="339890" y="34175"/>
                  </a:lnTo>
                  <a:lnTo>
                    <a:pt x="339890" y="259130"/>
                  </a:lnTo>
                  <a:lnTo>
                    <a:pt x="337168" y="272432"/>
                  </a:lnTo>
                  <a:lnTo>
                    <a:pt x="329745" y="283295"/>
                  </a:lnTo>
                  <a:lnTo>
                    <a:pt x="318737" y="290620"/>
                  </a:lnTo>
                  <a:lnTo>
                    <a:pt x="305257" y="293306"/>
                  </a:lnTo>
                  <a:lnTo>
                    <a:pt x="283565" y="293306"/>
                  </a:lnTo>
                  <a:lnTo>
                    <a:pt x="283565" y="372287"/>
                  </a:lnTo>
                  <a:lnTo>
                    <a:pt x="203530" y="293306"/>
                  </a:lnTo>
                  <a:lnTo>
                    <a:pt x="34632" y="293306"/>
                  </a:lnTo>
                  <a:lnTo>
                    <a:pt x="21152" y="290620"/>
                  </a:lnTo>
                  <a:lnTo>
                    <a:pt x="10144" y="283295"/>
                  </a:lnTo>
                  <a:lnTo>
                    <a:pt x="2721" y="272432"/>
                  </a:lnTo>
                  <a:lnTo>
                    <a:pt x="0" y="259130"/>
                  </a:lnTo>
                  <a:lnTo>
                    <a:pt x="0" y="34175"/>
                  </a:lnTo>
                  <a:lnTo>
                    <a:pt x="2721" y="20874"/>
                  </a:lnTo>
                  <a:lnTo>
                    <a:pt x="10144" y="10010"/>
                  </a:lnTo>
                  <a:lnTo>
                    <a:pt x="21152" y="2686"/>
                  </a:lnTo>
                  <a:lnTo>
                    <a:pt x="34632" y="0"/>
                  </a:lnTo>
                  <a:close/>
                </a:path>
              </a:pathLst>
            </a:custGeom>
            <a:ln w="34925">
              <a:solidFill>
                <a:srgbClr val="FCB619"/>
              </a:solidFill>
            </a:ln>
          </p:spPr>
          <p:txBody>
            <a:bodyPr wrap="square" lIns="0" tIns="0" rIns="0" bIns="0" rtlCol="0"/>
            <a:lstStyle/>
            <a:p>
              <a:endParaRPr dirty="0">
                <a:latin typeface="+mj-lt"/>
              </a:endParaRPr>
            </a:p>
          </p:txBody>
        </p:sp>
      </p:grpSp>
      <p:sp>
        <p:nvSpPr>
          <p:cNvPr id="31" name="TextBox 30">
            <a:extLst>
              <a:ext uri="{FF2B5EF4-FFF2-40B4-BE49-F238E27FC236}">
                <a16:creationId xmlns:a16="http://schemas.microsoft.com/office/drawing/2014/main" id="{D1367617-8A83-AA48-A6ED-0599A05793C2}"/>
              </a:ext>
            </a:extLst>
          </p:cNvPr>
          <p:cNvSpPr txBox="1"/>
          <p:nvPr/>
        </p:nvSpPr>
        <p:spPr>
          <a:xfrm>
            <a:off x="5739811" y="6506990"/>
            <a:ext cx="1274160" cy="389136"/>
          </a:xfrm>
          <a:prstGeom prst="rect">
            <a:avLst/>
          </a:prstGeom>
          <a:noFill/>
        </p:spPr>
        <p:txBody>
          <a:bodyPr wrap="square" rtlCol="0">
            <a:spAutoFit/>
          </a:bodyPr>
          <a:lstStyle/>
          <a:p>
            <a:pPr>
              <a:lnSpc>
                <a:spcPct val="90000"/>
              </a:lnSpc>
            </a:pPr>
            <a:r>
              <a:rPr lang="en-US" sz="1200" b="1" dirty="0"/>
              <a:t>Age</a:t>
            </a:r>
          </a:p>
        </p:txBody>
      </p:sp>
      <p:sp>
        <p:nvSpPr>
          <p:cNvPr id="32" name="TextBox 31">
            <a:extLst>
              <a:ext uri="{FF2B5EF4-FFF2-40B4-BE49-F238E27FC236}">
                <a16:creationId xmlns:a16="http://schemas.microsoft.com/office/drawing/2014/main" id="{8D65ED01-15A1-DC46-9C2C-D8602BF243A5}"/>
              </a:ext>
            </a:extLst>
          </p:cNvPr>
          <p:cNvSpPr txBox="1"/>
          <p:nvPr/>
        </p:nvSpPr>
        <p:spPr>
          <a:xfrm>
            <a:off x="2494305" y="2286000"/>
            <a:ext cx="8332146" cy="341632"/>
          </a:xfrm>
          <a:prstGeom prst="rect">
            <a:avLst/>
          </a:prstGeom>
          <a:noFill/>
        </p:spPr>
        <p:txBody>
          <a:bodyPr wrap="square" rtlCol="0">
            <a:spAutoFit/>
          </a:bodyPr>
          <a:lstStyle/>
          <a:p>
            <a:pPr>
              <a:lnSpc>
                <a:spcPct val="90000"/>
              </a:lnSpc>
            </a:pPr>
            <a:r>
              <a:rPr lang="en-US" sz="1600" b="1" dirty="0"/>
              <a:t>Illustrated effect of </a:t>
            </a:r>
            <a:r>
              <a:rPr lang="en-US" b="1" dirty="0"/>
              <a:t>compounding</a:t>
            </a:r>
            <a:r>
              <a:rPr lang="en-US" sz="1600" b="1" dirty="0"/>
              <a:t> growth of $100 over time at 6% rate of return. </a:t>
            </a:r>
          </a:p>
        </p:txBody>
      </p:sp>
      <p:sp>
        <p:nvSpPr>
          <p:cNvPr id="33" name="TextBox 32">
            <a:extLst>
              <a:ext uri="{FF2B5EF4-FFF2-40B4-BE49-F238E27FC236}">
                <a16:creationId xmlns:a16="http://schemas.microsoft.com/office/drawing/2014/main" id="{AAC28C85-88DC-AA4B-9AA4-96C707E12230}"/>
              </a:ext>
            </a:extLst>
          </p:cNvPr>
          <p:cNvSpPr txBox="1"/>
          <p:nvPr/>
        </p:nvSpPr>
        <p:spPr>
          <a:xfrm>
            <a:off x="11077315" y="2816440"/>
            <a:ext cx="1643285" cy="268636"/>
          </a:xfrm>
          <a:prstGeom prst="rect">
            <a:avLst/>
          </a:prstGeom>
          <a:noFill/>
        </p:spPr>
        <p:txBody>
          <a:bodyPr wrap="square" rtlCol="0">
            <a:spAutoFit/>
          </a:bodyPr>
          <a:lstStyle/>
          <a:p>
            <a:pPr>
              <a:lnSpc>
                <a:spcPct val="90000"/>
              </a:lnSpc>
            </a:pPr>
            <a:r>
              <a:rPr lang="en-US" sz="1400" b="1" dirty="0"/>
              <a:t> $208,669</a:t>
            </a:r>
          </a:p>
        </p:txBody>
      </p:sp>
      <p:sp>
        <p:nvSpPr>
          <p:cNvPr id="34" name="TextBox 33">
            <a:extLst>
              <a:ext uri="{FF2B5EF4-FFF2-40B4-BE49-F238E27FC236}">
                <a16:creationId xmlns:a16="http://schemas.microsoft.com/office/drawing/2014/main" id="{262DE401-0637-1449-9DDE-027D37EFA26B}"/>
              </a:ext>
            </a:extLst>
          </p:cNvPr>
          <p:cNvSpPr txBox="1"/>
          <p:nvPr/>
        </p:nvSpPr>
        <p:spPr>
          <a:xfrm>
            <a:off x="11090523" y="4351263"/>
            <a:ext cx="2463976" cy="268636"/>
          </a:xfrm>
          <a:prstGeom prst="rect">
            <a:avLst/>
          </a:prstGeom>
          <a:noFill/>
        </p:spPr>
        <p:txBody>
          <a:bodyPr wrap="square" rtlCol="0">
            <a:spAutoFit/>
          </a:bodyPr>
          <a:lstStyle/>
          <a:p>
            <a:pPr>
              <a:lnSpc>
                <a:spcPct val="90000"/>
              </a:lnSpc>
            </a:pPr>
            <a:r>
              <a:rPr lang="en-US" sz="1400" b="1" dirty="0"/>
              <a:t>$106,596</a:t>
            </a:r>
          </a:p>
        </p:txBody>
      </p:sp>
      <p:sp>
        <p:nvSpPr>
          <p:cNvPr id="35" name="TextBox 34">
            <a:extLst>
              <a:ext uri="{FF2B5EF4-FFF2-40B4-BE49-F238E27FC236}">
                <a16:creationId xmlns:a16="http://schemas.microsoft.com/office/drawing/2014/main" id="{F901FBAF-8B96-B846-8868-FAB5B0C554EE}"/>
              </a:ext>
            </a:extLst>
          </p:cNvPr>
          <p:cNvSpPr txBox="1"/>
          <p:nvPr/>
        </p:nvSpPr>
        <p:spPr>
          <a:xfrm>
            <a:off x="11127309" y="5259282"/>
            <a:ext cx="2463976" cy="268636"/>
          </a:xfrm>
          <a:prstGeom prst="rect">
            <a:avLst/>
          </a:prstGeom>
          <a:noFill/>
        </p:spPr>
        <p:txBody>
          <a:bodyPr wrap="square" rtlCol="0">
            <a:spAutoFit/>
          </a:bodyPr>
          <a:lstStyle/>
          <a:p>
            <a:pPr>
              <a:lnSpc>
                <a:spcPct val="90000"/>
              </a:lnSpc>
            </a:pPr>
            <a:r>
              <a:rPr lang="en-US" sz="1400" b="1" dirty="0"/>
              <a:t>$49,599</a:t>
            </a:r>
          </a:p>
        </p:txBody>
      </p:sp>
      <p:sp>
        <p:nvSpPr>
          <p:cNvPr id="36" name="TextBox 35">
            <a:extLst>
              <a:ext uri="{FF2B5EF4-FFF2-40B4-BE49-F238E27FC236}">
                <a16:creationId xmlns:a16="http://schemas.microsoft.com/office/drawing/2014/main" id="{F5A4DA2F-1DBA-A04E-B911-52AA7067ED95}"/>
              </a:ext>
            </a:extLst>
          </p:cNvPr>
          <p:cNvSpPr txBox="1"/>
          <p:nvPr/>
        </p:nvSpPr>
        <p:spPr>
          <a:xfrm rot="16200000">
            <a:off x="-285349" y="3821728"/>
            <a:ext cx="2603502" cy="313932"/>
          </a:xfrm>
          <a:prstGeom prst="rect">
            <a:avLst/>
          </a:prstGeom>
          <a:noFill/>
        </p:spPr>
        <p:txBody>
          <a:bodyPr wrap="square" rtlCol="0">
            <a:spAutoFit/>
          </a:bodyPr>
          <a:lstStyle/>
          <a:p>
            <a:pPr>
              <a:lnSpc>
                <a:spcPct val="90000"/>
              </a:lnSpc>
            </a:pPr>
            <a:r>
              <a:rPr lang="en-US" sz="1600" b="1" dirty="0"/>
              <a:t>Growth of Savings</a:t>
            </a:r>
          </a:p>
        </p:txBody>
      </p:sp>
      <p:graphicFrame>
        <p:nvGraphicFramePr>
          <p:cNvPr id="37" name="Chart 36">
            <a:extLst>
              <a:ext uri="{FF2B5EF4-FFF2-40B4-BE49-F238E27FC236}">
                <a16:creationId xmlns:a16="http://schemas.microsoft.com/office/drawing/2014/main" id="{37FC321F-5B00-4148-84BA-298397ADBA0C}"/>
              </a:ext>
            </a:extLst>
          </p:cNvPr>
          <p:cNvGraphicFramePr>
            <a:graphicFrameLocks/>
          </p:cNvGraphicFramePr>
          <p:nvPr>
            <p:extLst>
              <p:ext uri="{D42A27DB-BD31-4B8C-83A1-F6EECF244321}">
                <p14:modId xmlns:p14="http://schemas.microsoft.com/office/powerpoint/2010/main" val="1573711080"/>
              </p:ext>
            </p:extLst>
          </p:nvPr>
        </p:nvGraphicFramePr>
        <p:xfrm>
          <a:off x="1173368" y="2286000"/>
          <a:ext cx="10650210" cy="463015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95CB4A-B980-813D-7E52-01024C325B4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68800" y="0"/>
            <a:ext cx="8636000" cy="9753600"/>
          </a:xfrm>
          <a:prstGeom prst="rect">
            <a:avLst/>
          </a:prstGeom>
        </p:spPr>
      </p:pic>
      <p:sp>
        <p:nvSpPr>
          <p:cNvPr id="9" name="Rectangle 8">
            <a:extLst>
              <a:ext uri="{FF2B5EF4-FFF2-40B4-BE49-F238E27FC236}">
                <a16:creationId xmlns:a16="http://schemas.microsoft.com/office/drawing/2014/main" id="{8865998C-C467-44A2-ECA1-B3BD9277D1A3}"/>
              </a:ext>
            </a:extLst>
          </p:cNvPr>
          <p:cNvSpPr/>
          <p:nvPr/>
        </p:nvSpPr>
        <p:spPr>
          <a:xfrm>
            <a:off x="0" y="0"/>
            <a:ext cx="4368800" cy="9753600"/>
          </a:xfrm>
          <a:prstGeom prst="rect">
            <a:avLst/>
          </a:prstGeom>
          <a:solidFill>
            <a:srgbClr val="24A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5">
            <a:extLst>
              <a:ext uri="{FF2B5EF4-FFF2-40B4-BE49-F238E27FC236}">
                <a16:creationId xmlns:a16="http://schemas.microsoft.com/office/drawing/2014/main" id="{2D8D68C0-C43C-9C3C-AE3E-F64DB5364813}"/>
              </a:ext>
            </a:extLst>
          </p:cNvPr>
          <p:cNvSpPr txBox="1">
            <a:spLocks/>
          </p:cNvSpPr>
          <p:nvPr/>
        </p:nvSpPr>
        <p:spPr>
          <a:xfrm>
            <a:off x="888999" y="642615"/>
            <a:ext cx="2891155" cy="2475037"/>
          </a:xfrm>
          <a:prstGeom prst="rect">
            <a:avLst/>
          </a:prstGeom>
        </p:spPr>
        <p:txBody>
          <a:bodyPr vert="horz" wrap="square" lIns="0" tIns="12700" rIns="0" bIns="0" rtlCol="0">
            <a:spAutoFit/>
          </a:bodyPr>
          <a:lstStyle>
            <a:lvl1pPr>
              <a:defRPr sz="3900" b="0" i="0">
                <a:solidFill>
                  <a:srgbClr val="002B49"/>
                </a:solidFill>
                <a:latin typeface="GuardianSans-Light"/>
                <a:ea typeface="+mj-ea"/>
                <a:cs typeface="GuardianSans-Light"/>
              </a:defRPr>
            </a:lvl1pPr>
          </a:lstStyle>
          <a:p>
            <a:r>
              <a:rPr lang="en-US" sz="4000" dirty="0">
                <a:solidFill>
                  <a:schemeClr val="bg1"/>
                </a:solidFill>
                <a:latin typeface="Segoe UI" panose="020B0502040204020203" pitchFamily="34" charset="0"/>
              </a:rPr>
              <a:t>C</a:t>
            </a:r>
            <a:r>
              <a:rPr lang="en-US" sz="4000" dirty="0">
                <a:solidFill>
                  <a:schemeClr val="bg1"/>
                </a:solidFill>
                <a:effectLst/>
                <a:latin typeface="Segoe UI" panose="020B0502040204020203" pitchFamily="34" charset="0"/>
              </a:rPr>
              <a:t>reate a strategy to manage your debt</a:t>
            </a:r>
            <a:r>
              <a:rPr lang="en-US" sz="2800" kern="1200" dirty="0">
                <a:solidFill>
                  <a:schemeClr val="bg1"/>
                </a:solidFill>
                <a:effectLst/>
                <a:latin typeface="+mn-lt"/>
                <a:ea typeface="+mn-ea"/>
                <a:cs typeface="+mn-cs"/>
              </a:rPr>
              <a:t> </a:t>
            </a:r>
            <a:endParaRPr lang="en-US" sz="4000" kern="0" dirty="0">
              <a:latin typeface="Segoe UI" panose="020B0502040204020203" pitchFamily="34" charset="0"/>
            </a:endParaRPr>
          </a:p>
        </p:txBody>
      </p:sp>
      <p:sp>
        <p:nvSpPr>
          <p:cNvPr id="14" name="object 4">
            <a:extLst>
              <a:ext uri="{FF2B5EF4-FFF2-40B4-BE49-F238E27FC236}">
                <a16:creationId xmlns:a16="http://schemas.microsoft.com/office/drawing/2014/main" id="{12F599A4-839A-E9F2-F1EB-BDD416CE2357}"/>
              </a:ext>
            </a:extLst>
          </p:cNvPr>
          <p:cNvSpPr/>
          <p:nvPr/>
        </p:nvSpPr>
        <p:spPr>
          <a:xfrm>
            <a:off x="868680" y="6594947"/>
            <a:ext cx="2557780" cy="2517775"/>
          </a:xfrm>
          <a:custGeom>
            <a:avLst/>
            <a:gdLst/>
            <a:ahLst/>
            <a:cxnLst/>
            <a:rect l="l" t="t" r="r" b="b"/>
            <a:pathLst>
              <a:path w="2557779" h="2517775">
                <a:moveTo>
                  <a:pt x="920902" y="675513"/>
                </a:moveTo>
                <a:lnTo>
                  <a:pt x="872069" y="676791"/>
                </a:lnTo>
                <a:lnTo>
                  <a:pt x="823891" y="680586"/>
                </a:lnTo>
                <a:lnTo>
                  <a:pt x="776432" y="686831"/>
                </a:lnTo>
                <a:lnTo>
                  <a:pt x="729757" y="695463"/>
                </a:lnTo>
                <a:lnTo>
                  <a:pt x="683929" y="706418"/>
                </a:lnTo>
                <a:lnTo>
                  <a:pt x="639012" y="719631"/>
                </a:lnTo>
                <a:lnTo>
                  <a:pt x="595071" y="735039"/>
                </a:lnTo>
                <a:lnTo>
                  <a:pt x="552171" y="752577"/>
                </a:lnTo>
                <a:lnTo>
                  <a:pt x="510374" y="772182"/>
                </a:lnTo>
                <a:lnTo>
                  <a:pt x="469745" y="793788"/>
                </a:lnTo>
                <a:lnTo>
                  <a:pt x="430349" y="817333"/>
                </a:lnTo>
                <a:lnTo>
                  <a:pt x="392250" y="842751"/>
                </a:lnTo>
                <a:lnTo>
                  <a:pt x="355510" y="869979"/>
                </a:lnTo>
                <a:lnTo>
                  <a:pt x="320196" y="898952"/>
                </a:lnTo>
                <a:lnTo>
                  <a:pt x="286371" y="929607"/>
                </a:lnTo>
                <a:lnTo>
                  <a:pt x="254098" y="961879"/>
                </a:lnTo>
                <a:lnTo>
                  <a:pt x="223443" y="995704"/>
                </a:lnTo>
                <a:lnTo>
                  <a:pt x="194470" y="1031018"/>
                </a:lnTo>
                <a:lnTo>
                  <a:pt x="167241" y="1067757"/>
                </a:lnTo>
                <a:lnTo>
                  <a:pt x="141823" y="1105857"/>
                </a:lnTo>
                <a:lnTo>
                  <a:pt x="118278" y="1145253"/>
                </a:lnTo>
                <a:lnTo>
                  <a:pt x="96671" y="1185881"/>
                </a:lnTo>
                <a:lnTo>
                  <a:pt x="77066" y="1227678"/>
                </a:lnTo>
                <a:lnTo>
                  <a:pt x="59527" y="1270579"/>
                </a:lnTo>
                <a:lnTo>
                  <a:pt x="44119" y="1314520"/>
                </a:lnTo>
                <a:lnTo>
                  <a:pt x="30905" y="1359437"/>
                </a:lnTo>
                <a:lnTo>
                  <a:pt x="19950" y="1405266"/>
                </a:lnTo>
                <a:lnTo>
                  <a:pt x="11318" y="1451942"/>
                </a:lnTo>
                <a:lnTo>
                  <a:pt x="5073" y="1499402"/>
                </a:lnTo>
                <a:lnTo>
                  <a:pt x="1279" y="1547581"/>
                </a:lnTo>
                <a:lnTo>
                  <a:pt x="0" y="1596415"/>
                </a:lnTo>
                <a:lnTo>
                  <a:pt x="1279" y="1645247"/>
                </a:lnTo>
                <a:lnTo>
                  <a:pt x="5073" y="1693424"/>
                </a:lnTo>
                <a:lnTo>
                  <a:pt x="11318" y="1740881"/>
                </a:lnTo>
                <a:lnTo>
                  <a:pt x="19950" y="1787556"/>
                </a:lnTo>
                <a:lnTo>
                  <a:pt x="30905" y="1833383"/>
                </a:lnTo>
                <a:lnTo>
                  <a:pt x="44119" y="1878299"/>
                </a:lnTo>
                <a:lnTo>
                  <a:pt x="59527" y="1922239"/>
                </a:lnTo>
                <a:lnTo>
                  <a:pt x="77066" y="1965139"/>
                </a:lnTo>
                <a:lnTo>
                  <a:pt x="96671" y="2006935"/>
                </a:lnTo>
                <a:lnTo>
                  <a:pt x="118278" y="2047563"/>
                </a:lnTo>
                <a:lnTo>
                  <a:pt x="141823" y="2086958"/>
                </a:lnTo>
                <a:lnTo>
                  <a:pt x="167241" y="2125058"/>
                </a:lnTo>
                <a:lnTo>
                  <a:pt x="194470" y="2161796"/>
                </a:lnTo>
                <a:lnTo>
                  <a:pt x="223443" y="2197110"/>
                </a:lnTo>
                <a:lnTo>
                  <a:pt x="254098" y="2230935"/>
                </a:lnTo>
                <a:lnTo>
                  <a:pt x="286371" y="2263207"/>
                </a:lnTo>
                <a:lnTo>
                  <a:pt x="320196" y="2293862"/>
                </a:lnTo>
                <a:lnTo>
                  <a:pt x="355510" y="2322836"/>
                </a:lnTo>
                <a:lnTo>
                  <a:pt x="392250" y="2350064"/>
                </a:lnTo>
                <a:lnTo>
                  <a:pt x="430349" y="2375482"/>
                </a:lnTo>
                <a:lnTo>
                  <a:pt x="469745" y="2399027"/>
                </a:lnTo>
                <a:lnTo>
                  <a:pt x="510374" y="2420634"/>
                </a:lnTo>
                <a:lnTo>
                  <a:pt x="552171" y="2440238"/>
                </a:lnTo>
                <a:lnTo>
                  <a:pt x="595071" y="2457777"/>
                </a:lnTo>
                <a:lnTo>
                  <a:pt x="639012" y="2473185"/>
                </a:lnTo>
                <a:lnTo>
                  <a:pt x="683929" y="2486399"/>
                </a:lnTo>
                <a:lnTo>
                  <a:pt x="729757" y="2497354"/>
                </a:lnTo>
                <a:lnTo>
                  <a:pt x="776432" y="2505986"/>
                </a:lnTo>
                <a:lnTo>
                  <a:pt x="823891" y="2512231"/>
                </a:lnTo>
                <a:lnTo>
                  <a:pt x="872069" y="2516026"/>
                </a:lnTo>
                <a:lnTo>
                  <a:pt x="920902" y="2517305"/>
                </a:lnTo>
                <a:lnTo>
                  <a:pt x="969736" y="2516026"/>
                </a:lnTo>
                <a:lnTo>
                  <a:pt x="1017915" y="2512231"/>
                </a:lnTo>
                <a:lnTo>
                  <a:pt x="1065375" y="2505986"/>
                </a:lnTo>
                <a:lnTo>
                  <a:pt x="1112051" y="2497354"/>
                </a:lnTo>
                <a:lnTo>
                  <a:pt x="1157880" y="2486399"/>
                </a:lnTo>
                <a:lnTo>
                  <a:pt x="1202797" y="2473185"/>
                </a:lnTo>
                <a:lnTo>
                  <a:pt x="1246738" y="2457777"/>
                </a:lnTo>
                <a:lnTo>
                  <a:pt x="1289639" y="2440238"/>
                </a:lnTo>
                <a:lnTo>
                  <a:pt x="1331435" y="2420634"/>
                </a:lnTo>
                <a:lnTo>
                  <a:pt x="1372064" y="2399027"/>
                </a:lnTo>
                <a:lnTo>
                  <a:pt x="1411460" y="2375482"/>
                </a:lnTo>
                <a:lnTo>
                  <a:pt x="1449560" y="2350064"/>
                </a:lnTo>
                <a:lnTo>
                  <a:pt x="1485484" y="2323439"/>
                </a:lnTo>
                <a:lnTo>
                  <a:pt x="920902" y="2323439"/>
                </a:lnTo>
                <a:lnTo>
                  <a:pt x="873169" y="2321890"/>
                </a:lnTo>
                <a:lnTo>
                  <a:pt x="826250" y="2317306"/>
                </a:lnTo>
                <a:lnTo>
                  <a:pt x="780242" y="2309785"/>
                </a:lnTo>
                <a:lnTo>
                  <a:pt x="735242" y="2299422"/>
                </a:lnTo>
                <a:lnTo>
                  <a:pt x="691345" y="2286315"/>
                </a:lnTo>
                <a:lnTo>
                  <a:pt x="648649" y="2270560"/>
                </a:lnTo>
                <a:lnTo>
                  <a:pt x="607250" y="2252252"/>
                </a:lnTo>
                <a:lnTo>
                  <a:pt x="567245" y="2231490"/>
                </a:lnTo>
                <a:lnTo>
                  <a:pt x="528729" y="2208369"/>
                </a:lnTo>
                <a:lnTo>
                  <a:pt x="491800" y="2182986"/>
                </a:lnTo>
                <a:lnTo>
                  <a:pt x="456554" y="2155437"/>
                </a:lnTo>
                <a:lnTo>
                  <a:pt x="423088" y="2125819"/>
                </a:lnTo>
                <a:lnTo>
                  <a:pt x="391497" y="2094229"/>
                </a:lnTo>
                <a:lnTo>
                  <a:pt x="361879" y="2060763"/>
                </a:lnTo>
                <a:lnTo>
                  <a:pt x="334331" y="2025517"/>
                </a:lnTo>
                <a:lnTo>
                  <a:pt x="308948" y="1988588"/>
                </a:lnTo>
                <a:lnTo>
                  <a:pt x="285827" y="1950072"/>
                </a:lnTo>
                <a:lnTo>
                  <a:pt x="265064" y="1910066"/>
                </a:lnTo>
                <a:lnTo>
                  <a:pt x="246757" y="1868667"/>
                </a:lnTo>
                <a:lnTo>
                  <a:pt x="231002" y="1825971"/>
                </a:lnTo>
                <a:lnTo>
                  <a:pt x="217894" y="1782075"/>
                </a:lnTo>
                <a:lnTo>
                  <a:pt x="207532" y="1737075"/>
                </a:lnTo>
                <a:lnTo>
                  <a:pt x="200011" y="1691067"/>
                </a:lnTo>
                <a:lnTo>
                  <a:pt x="195427" y="1644148"/>
                </a:lnTo>
                <a:lnTo>
                  <a:pt x="193878" y="1596415"/>
                </a:lnTo>
                <a:lnTo>
                  <a:pt x="195427" y="1548680"/>
                </a:lnTo>
                <a:lnTo>
                  <a:pt x="200011" y="1501761"/>
                </a:lnTo>
                <a:lnTo>
                  <a:pt x="207532" y="1455752"/>
                </a:lnTo>
                <a:lnTo>
                  <a:pt x="217894" y="1410751"/>
                </a:lnTo>
                <a:lnTo>
                  <a:pt x="231002" y="1366854"/>
                </a:lnTo>
                <a:lnTo>
                  <a:pt x="246757" y="1324157"/>
                </a:lnTo>
                <a:lnTo>
                  <a:pt x="265064" y="1282758"/>
                </a:lnTo>
                <a:lnTo>
                  <a:pt x="285827" y="1242752"/>
                </a:lnTo>
                <a:lnTo>
                  <a:pt x="308948" y="1204237"/>
                </a:lnTo>
                <a:lnTo>
                  <a:pt x="334331" y="1167308"/>
                </a:lnTo>
                <a:lnTo>
                  <a:pt x="361879" y="1132062"/>
                </a:lnTo>
                <a:lnTo>
                  <a:pt x="391497" y="1098596"/>
                </a:lnTo>
                <a:lnTo>
                  <a:pt x="423088" y="1067006"/>
                </a:lnTo>
                <a:lnTo>
                  <a:pt x="456554" y="1037388"/>
                </a:lnTo>
                <a:lnTo>
                  <a:pt x="491800" y="1009840"/>
                </a:lnTo>
                <a:lnTo>
                  <a:pt x="528729" y="984457"/>
                </a:lnTo>
                <a:lnTo>
                  <a:pt x="567245" y="961337"/>
                </a:lnTo>
                <a:lnTo>
                  <a:pt x="607250" y="940575"/>
                </a:lnTo>
                <a:lnTo>
                  <a:pt x="648649" y="922269"/>
                </a:lnTo>
                <a:lnTo>
                  <a:pt x="691345" y="906514"/>
                </a:lnTo>
                <a:lnTo>
                  <a:pt x="735242" y="893407"/>
                </a:lnTo>
                <a:lnTo>
                  <a:pt x="780242" y="883044"/>
                </a:lnTo>
                <a:lnTo>
                  <a:pt x="826250" y="875523"/>
                </a:lnTo>
                <a:lnTo>
                  <a:pt x="873169" y="870940"/>
                </a:lnTo>
                <a:lnTo>
                  <a:pt x="920902" y="869391"/>
                </a:lnTo>
                <a:lnTo>
                  <a:pt x="1484946" y="869391"/>
                </a:lnTo>
                <a:lnTo>
                  <a:pt x="1471440" y="858729"/>
                </a:lnTo>
                <a:lnTo>
                  <a:pt x="1432265" y="830966"/>
                </a:lnTo>
                <a:lnTo>
                  <a:pt x="1391625" y="805227"/>
                </a:lnTo>
                <a:lnTo>
                  <a:pt x="1349594" y="781586"/>
                </a:lnTo>
                <a:lnTo>
                  <a:pt x="1306246" y="760118"/>
                </a:lnTo>
                <a:lnTo>
                  <a:pt x="1261655" y="740896"/>
                </a:lnTo>
                <a:lnTo>
                  <a:pt x="1215894" y="723996"/>
                </a:lnTo>
                <a:lnTo>
                  <a:pt x="1169038" y="709492"/>
                </a:lnTo>
                <a:lnTo>
                  <a:pt x="1121159" y="697458"/>
                </a:lnTo>
                <a:lnTo>
                  <a:pt x="1072332" y="687968"/>
                </a:lnTo>
                <a:lnTo>
                  <a:pt x="1022631" y="681098"/>
                </a:lnTo>
                <a:lnTo>
                  <a:pt x="972130" y="676921"/>
                </a:lnTo>
                <a:lnTo>
                  <a:pt x="920902" y="675513"/>
                </a:lnTo>
                <a:close/>
              </a:path>
              <a:path w="2557779" h="2517775">
                <a:moveTo>
                  <a:pt x="1484946" y="869391"/>
                </a:moveTo>
                <a:lnTo>
                  <a:pt x="920902" y="869391"/>
                </a:lnTo>
                <a:lnTo>
                  <a:pt x="968635" y="870940"/>
                </a:lnTo>
                <a:lnTo>
                  <a:pt x="1015554" y="875523"/>
                </a:lnTo>
                <a:lnTo>
                  <a:pt x="1061562" y="883044"/>
                </a:lnTo>
                <a:lnTo>
                  <a:pt x="1106562" y="893407"/>
                </a:lnTo>
                <a:lnTo>
                  <a:pt x="1150458" y="906514"/>
                </a:lnTo>
                <a:lnTo>
                  <a:pt x="1193154" y="922269"/>
                </a:lnTo>
                <a:lnTo>
                  <a:pt x="1234553" y="940575"/>
                </a:lnTo>
                <a:lnTo>
                  <a:pt x="1274559" y="961337"/>
                </a:lnTo>
                <a:lnTo>
                  <a:pt x="1313075" y="984457"/>
                </a:lnTo>
                <a:lnTo>
                  <a:pt x="1350004" y="1009840"/>
                </a:lnTo>
                <a:lnTo>
                  <a:pt x="1385250" y="1037388"/>
                </a:lnTo>
                <a:lnTo>
                  <a:pt x="1418716" y="1067006"/>
                </a:lnTo>
                <a:lnTo>
                  <a:pt x="1450306" y="1098596"/>
                </a:lnTo>
                <a:lnTo>
                  <a:pt x="1479924" y="1132062"/>
                </a:lnTo>
                <a:lnTo>
                  <a:pt x="1507473" y="1167308"/>
                </a:lnTo>
                <a:lnTo>
                  <a:pt x="1532856" y="1204237"/>
                </a:lnTo>
                <a:lnTo>
                  <a:pt x="1555977" y="1242752"/>
                </a:lnTo>
                <a:lnTo>
                  <a:pt x="1576739" y="1282758"/>
                </a:lnTo>
                <a:lnTo>
                  <a:pt x="1595047" y="1324157"/>
                </a:lnTo>
                <a:lnTo>
                  <a:pt x="1610802" y="1366854"/>
                </a:lnTo>
                <a:lnTo>
                  <a:pt x="1623909" y="1410751"/>
                </a:lnTo>
                <a:lnTo>
                  <a:pt x="1634272" y="1455752"/>
                </a:lnTo>
                <a:lnTo>
                  <a:pt x="1641793" y="1501761"/>
                </a:lnTo>
                <a:lnTo>
                  <a:pt x="1646377" y="1548680"/>
                </a:lnTo>
                <a:lnTo>
                  <a:pt x="1647926" y="1596415"/>
                </a:lnTo>
                <a:lnTo>
                  <a:pt x="1646377" y="1644148"/>
                </a:lnTo>
                <a:lnTo>
                  <a:pt x="1641793" y="1691067"/>
                </a:lnTo>
                <a:lnTo>
                  <a:pt x="1634272" y="1737075"/>
                </a:lnTo>
                <a:lnTo>
                  <a:pt x="1623909" y="1782075"/>
                </a:lnTo>
                <a:lnTo>
                  <a:pt x="1610802" y="1825971"/>
                </a:lnTo>
                <a:lnTo>
                  <a:pt x="1595047" y="1868667"/>
                </a:lnTo>
                <a:lnTo>
                  <a:pt x="1576739" y="1910066"/>
                </a:lnTo>
                <a:lnTo>
                  <a:pt x="1555977" y="1950072"/>
                </a:lnTo>
                <a:lnTo>
                  <a:pt x="1532856" y="1988588"/>
                </a:lnTo>
                <a:lnTo>
                  <a:pt x="1507473" y="2025517"/>
                </a:lnTo>
                <a:lnTo>
                  <a:pt x="1479924" y="2060763"/>
                </a:lnTo>
                <a:lnTo>
                  <a:pt x="1450306" y="2094229"/>
                </a:lnTo>
                <a:lnTo>
                  <a:pt x="1418716" y="2125819"/>
                </a:lnTo>
                <a:lnTo>
                  <a:pt x="1385250" y="2155437"/>
                </a:lnTo>
                <a:lnTo>
                  <a:pt x="1350004" y="2182986"/>
                </a:lnTo>
                <a:lnTo>
                  <a:pt x="1313075" y="2208369"/>
                </a:lnTo>
                <a:lnTo>
                  <a:pt x="1274559" y="2231490"/>
                </a:lnTo>
                <a:lnTo>
                  <a:pt x="1234553" y="2252252"/>
                </a:lnTo>
                <a:lnTo>
                  <a:pt x="1193154" y="2270560"/>
                </a:lnTo>
                <a:lnTo>
                  <a:pt x="1150458" y="2286315"/>
                </a:lnTo>
                <a:lnTo>
                  <a:pt x="1106562" y="2299422"/>
                </a:lnTo>
                <a:lnTo>
                  <a:pt x="1061562" y="2309785"/>
                </a:lnTo>
                <a:lnTo>
                  <a:pt x="1015554" y="2317306"/>
                </a:lnTo>
                <a:lnTo>
                  <a:pt x="968635" y="2321890"/>
                </a:lnTo>
                <a:lnTo>
                  <a:pt x="920902" y="2323439"/>
                </a:lnTo>
                <a:lnTo>
                  <a:pt x="1485484" y="2323439"/>
                </a:lnTo>
                <a:lnTo>
                  <a:pt x="1521613" y="2293862"/>
                </a:lnTo>
                <a:lnTo>
                  <a:pt x="1555438" y="2263207"/>
                </a:lnTo>
                <a:lnTo>
                  <a:pt x="1587710" y="2230935"/>
                </a:lnTo>
                <a:lnTo>
                  <a:pt x="1618365" y="2197110"/>
                </a:lnTo>
                <a:lnTo>
                  <a:pt x="1647338" y="2161796"/>
                </a:lnTo>
                <a:lnTo>
                  <a:pt x="1674566" y="2125058"/>
                </a:lnTo>
                <a:lnTo>
                  <a:pt x="1699984" y="2086958"/>
                </a:lnTo>
                <a:lnTo>
                  <a:pt x="1723529" y="2047563"/>
                </a:lnTo>
                <a:lnTo>
                  <a:pt x="1745135" y="2006935"/>
                </a:lnTo>
                <a:lnTo>
                  <a:pt x="1764740" y="1965139"/>
                </a:lnTo>
                <a:lnTo>
                  <a:pt x="1782278" y="1922239"/>
                </a:lnTo>
                <a:lnTo>
                  <a:pt x="1797686" y="1878299"/>
                </a:lnTo>
                <a:lnTo>
                  <a:pt x="1810899" y="1833383"/>
                </a:lnTo>
                <a:lnTo>
                  <a:pt x="1821854" y="1787556"/>
                </a:lnTo>
                <a:lnTo>
                  <a:pt x="1830486" y="1740881"/>
                </a:lnTo>
                <a:lnTo>
                  <a:pt x="1836731" y="1693424"/>
                </a:lnTo>
                <a:lnTo>
                  <a:pt x="1840525" y="1645247"/>
                </a:lnTo>
                <a:lnTo>
                  <a:pt x="1841804" y="1596415"/>
                </a:lnTo>
                <a:lnTo>
                  <a:pt x="1840395" y="1545168"/>
                </a:lnTo>
                <a:lnTo>
                  <a:pt x="1836218" y="1494647"/>
                </a:lnTo>
                <a:lnTo>
                  <a:pt x="1829346" y="1444926"/>
                </a:lnTo>
                <a:lnTo>
                  <a:pt x="1819855" y="1396078"/>
                </a:lnTo>
                <a:lnTo>
                  <a:pt x="1807818" y="1348178"/>
                </a:lnTo>
                <a:lnTo>
                  <a:pt x="1793309" y="1301300"/>
                </a:lnTo>
                <a:lnTo>
                  <a:pt x="1776404" y="1255519"/>
                </a:lnTo>
                <a:lnTo>
                  <a:pt x="1757175" y="1210910"/>
                </a:lnTo>
                <a:lnTo>
                  <a:pt x="1735698" y="1167545"/>
                </a:lnTo>
                <a:lnTo>
                  <a:pt x="1712047" y="1125500"/>
                </a:lnTo>
                <a:lnTo>
                  <a:pt x="1686295" y="1084849"/>
                </a:lnTo>
                <a:lnTo>
                  <a:pt x="1658518" y="1045667"/>
                </a:lnTo>
                <a:lnTo>
                  <a:pt x="1818353" y="888441"/>
                </a:lnTo>
                <a:lnTo>
                  <a:pt x="1509077" y="888441"/>
                </a:lnTo>
                <a:lnTo>
                  <a:pt x="1484946" y="869391"/>
                </a:lnTo>
                <a:close/>
              </a:path>
              <a:path w="2557779" h="2517775">
                <a:moveTo>
                  <a:pt x="2360079" y="737984"/>
                </a:moveTo>
                <a:lnTo>
                  <a:pt x="1971306" y="737984"/>
                </a:lnTo>
                <a:lnTo>
                  <a:pt x="2277935" y="1044613"/>
                </a:lnTo>
                <a:lnTo>
                  <a:pt x="2360079" y="737984"/>
                </a:lnTo>
                <a:close/>
              </a:path>
              <a:path w="2557779" h="2517775">
                <a:moveTo>
                  <a:pt x="2557780" y="0"/>
                </a:moveTo>
                <a:lnTo>
                  <a:pt x="1513154" y="279831"/>
                </a:lnTo>
                <a:lnTo>
                  <a:pt x="1817941" y="584619"/>
                </a:lnTo>
                <a:lnTo>
                  <a:pt x="1509077" y="888441"/>
                </a:lnTo>
                <a:lnTo>
                  <a:pt x="1818353" y="888441"/>
                </a:lnTo>
                <a:lnTo>
                  <a:pt x="1971306" y="737984"/>
                </a:lnTo>
                <a:lnTo>
                  <a:pt x="2360079" y="737984"/>
                </a:lnTo>
                <a:lnTo>
                  <a:pt x="2557780" y="0"/>
                </a:lnTo>
                <a:close/>
              </a:path>
            </a:pathLst>
          </a:custGeom>
          <a:solidFill>
            <a:srgbClr val="FFFFFF">
              <a:alpha val="29998"/>
            </a:srgbClr>
          </a:solidFill>
        </p:spPr>
        <p:txBody>
          <a:bodyPr wrap="square" lIns="0" tIns="0" rIns="0" bIns="0" rtlCol="0"/>
          <a:lstStyle/>
          <a:p>
            <a:endParaRPr/>
          </a:p>
        </p:txBody>
      </p:sp>
      <p:sp>
        <p:nvSpPr>
          <p:cNvPr id="15" name="object 5">
            <a:extLst>
              <a:ext uri="{FF2B5EF4-FFF2-40B4-BE49-F238E27FC236}">
                <a16:creationId xmlns:a16="http://schemas.microsoft.com/office/drawing/2014/main" id="{52701444-810C-33C3-650A-08EF9EAE1A72}"/>
              </a:ext>
            </a:extLst>
          </p:cNvPr>
          <p:cNvSpPr/>
          <p:nvPr/>
        </p:nvSpPr>
        <p:spPr>
          <a:xfrm>
            <a:off x="1560365" y="7677881"/>
            <a:ext cx="549910" cy="1005840"/>
          </a:xfrm>
          <a:custGeom>
            <a:avLst/>
            <a:gdLst/>
            <a:ahLst/>
            <a:cxnLst/>
            <a:rect l="l" t="t" r="r" b="b"/>
            <a:pathLst>
              <a:path w="549910" h="1005840">
                <a:moveTo>
                  <a:pt x="36957" y="691286"/>
                </a:moveTo>
                <a:lnTo>
                  <a:pt x="0" y="835444"/>
                </a:lnTo>
                <a:lnTo>
                  <a:pt x="40338" y="854833"/>
                </a:lnTo>
                <a:lnTo>
                  <a:pt x="90862" y="871200"/>
                </a:lnTo>
                <a:lnTo>
                  <a:pt x="148329" y="882939"/>
                </a:lnTo>
                <a:lnTo>
                  <a:pt x="209499" y="888441"/>
                </a:lnTo>
                <a:lnTo>
                  <a:pt x="209499" y="1005509"/>
                </a:lnTo>
                <a:lnTo>
                  <a:pt x="331495" y="1005509"/>
                </a:lnTo>
                <a:lnTo>
                  <a:pt x="331495" y="879817"/>
                </a:lnTo>
                <a:lnTo>
                  <a:pt x="387798" y="865249"/>
                </a:lnTo>
                <a:lnTo>
                  <a:pt x="436149" y="843270"/>
                </a:lnTo>
                <a:lnTo>
                  <a:pt x="476289" y="814764"/>
                </a:lnTo>
                <a:lnTo>
                  <a:pt x="507960" y="780613"/>
                </a:lnTo>
                <a:lnTo>
                  <a:pt x="528645" y="745528"/>
                </a:lnTo>
                <a:lnTo>
                  <a:pt x="241554" y="745528"/>
                </a:lnTo>
                <a:lnTo>
                  <a:pt x="183068" y="740864"/>
                </a:lnTo>
                <a:lnTo>
                  <a:pt x="128625" y="728570"/>
                </a:lnTo>
                <a:lnTo>
                  <a:pt x="79498" y="711195"/>
                </a:lnTo>
                <a:lnTo>
                  <a:pt x="36957" y="691286"/>
                </a:lnTo>
                <a:close/>
              </a:path>
              <a:path w="549910" h="1005840">
                <a:moveTo>
                  <a:pt x="336397" y="0"/>
                </a:moveTo>
                <a:lnTo>
                  <a:pt x="215633" y="0"/>
                </a:lnTo>
                <a:lnTo>
                  <a:pt x="215633" y="117068"/>
                </a:lnTo>
                <a:lnTo>
                  <a:pt x="162137" y="131293"/>
                </a:lnTo>
                <a:lnTo>
                  <a:pt x="115919" y="152368"/>
                </a:lnTo>
                <a:lnTo>
                  <a:pt x="77326" y="179606"/>
                </a:lnTo>
                <a:lnTo>
                  <a:pt x="46705" y="212318"/>
                </a:lnTo>
                <a:lnTo>
                  <a:pt x="24404" y="249814"/>
                </a:lnTo>
                <a:lnTo>
                  <a:pt x="10769" y="291408"/>
                </a:lnTo>
                <a:lnTo>
                  <a:pt x="6146" y="336410"/>
                </a:lnTo>
                <a:lnTo>
                  <a:pt x="11518" y="384269"/>
                </a:lnTo>
                <a:lnTo>
                  <a:pt x="27086" y="425834"/>
                </a:lnTo>
                <a:lnTo>
                  <a:pt x="52032" y="461752"/>
                </a:lnTo>
                <a:lnTo>
                  <a:pt x="85535" y="492670"/>
                </a:lnTo>
                <a:lnTo>
                  <a:pt x="126777" y="519236"/>
                </a:lnTo>
                <a:lnTo>
                  <a:pt x="174937" y="542096"/>
                </a:lnTo>
                <a:lnTo>
                  <a:pt x="229196" y="561898"/>
                </a:lnTo>
                <a:lnTo>
                  <a:pt x="288089" y="585587"/>
                </a:lnTo>
                <a:lnTo>
                  <a:pt x="328723" y="609958"/>
                </a:lnTo>
                <a:lnTo>
                  <a:pt x="352255" y="637097"/>
                </a:lnTo>
                <a:lnTo>
                  <a:pt x="359841" y="669086"/>
                </a:lnTo>
                <a:lnTo>
                  <a:pt x="351233" y="701829"/>
                </a:lnTo>
                <a:lnTo>
                  <a:pt x="327029" y="725795"/>
                </a:lnTo>
                <a:lnTo>
                  <a:pt x="289659" y="740517"/>
                </a:lnTo>
                <a:lnTo>
                  <a:pt x="241554" y="745528"/>
                </a:lnTo>
                <a:lnTo>
                  <a:pt x="528645" y="745528"/>
                </a:lnTo>
                <a:lnTo>
                  <a:pt x="530902" y="741699"/>
                </a:lnTo>
                <a:lnTo>
                  <a:pt x="544857" y="698903"/>
                </a:lnTo>
                <a:lnTo>
                  <a:pt x="549567" y="653110"/>
                </a:lnTo>
                <a:lnTo>
                  <a:pt x="545863" y="607617"/>
                </a:lnTo>
                <a:lnTo>
                  <a:pt x="534421" y="566971"/>
                </a:lnTo>
                <a:lnTo>
                  <a:pt x="514746" y="530744"/>
                </a:lnTo>
                <a:lnTo>
                  <a:pt x="486341" y="498504"/>
                </a:lnTo>
                <a:lnTo>
                  <a:pt x="448710" y="469822"/>
                </a:lnTo>
                <a:lnTo>
                  <a:pt x="401358" y="444268"/>
                </a:lnTo>
                <a:lnTo>
                  <a:pt x="343789" y="421411"/>
                </a:lnTo>
                <a:lnTo>
                  <a:pt x="277221" y="393943"/>
                </a:lnTo>
                <a:lnTo>
                  <a:pt x="231667" y="368900"/>
                </a:lnTo>
                <a:lnTo>
                  <a:pt x="205514" y="343623"/>
                </a:lnTo>
                <a:lnTo>
                  <a:pt x="197154" y="315455"/>
                </a:lnTo>
                <a:lnTo>
                  <a:pt x="202259" y="290131"/>
                </a:lnTo>
                <a:lnTo>
                  <a:pt x="219494" y="268023"/>
                </a:lnTo>
                <a:lnTo>
                  <a:pt x="251740" y="252379"/>
                </a:lnTo>
                <a:lnTo>
                  <a:pt x="301879" y="246443"/>
                </a:lnTo>
                <a:lnTo>
                  <a:pt x="490083" y="246443"/>
                </a:lnTo>
                <a:lnTo>
                  <a:pt x="515073" y="149110"/>
                </a:lnTo>
                <a:lnTo>
                  <a:pt x="481442" y="135482"/>
                </a:lnTo>
                <a:lnTo>
                  <a:pt x="440990" y="123237"/>
                </a:lnTo>
                <a:lnTo>
                  <a:pt x="392910" y="113759"/>
                </a:lnTo>
                <a:lnTo>
                  <a:pt x="336397" y="108432"/>
                </a:lnTo>
                <a:lnTo>
                  <a:pt x="336397" y="0"/>
                </a:lnTo>
                <a:close/>
              </a:path>
              <a:path w="549910" h="1005840">
                <a:moveTo>
                  <a:pt x="490083" y="246443"/>
                </a:moveTo>
                <a:lnTo>
                  <a:pt x="301879" y="246443"/>
                </a:lnTo>
                <a:lnTo>
                  <a:pt x="362548" y="251084"/>
                </a:lnTo>
                <a:lnTo>
                  <a:pt x="411880" y="262312"/>
                </a:lnTo>
                <a:lnTo>
                  <a:pt x="450572" y="276082"/>
                </a:lnTo>
                <a:lnTo>
                  <a:pt x="479323" y="288353"/>
                </a:lnTo>
                <a:lnTo>
                  <a:pt x="490083" y="246443"/>
                </a:lnTo>
                <a:close/>
              </a:path>
            </a:pathLst>
          </a:custGeom>
          <a:solidFill>
            <a:srgbClr val="FFFFFF">
              <a:alpha val="29998"/>
            </a:srgbClr>
          </a:solidFill>
        </p:spPr>
        <p:txBody>
          <a:bodyPr wrap="square" lIns="0" tIns="0" rIns="0" bIns="0" rtlCol="0"/>
          <a:lstStyle/>
          <a:p>
            <a:endParaRPr/>
          </a:p>
        </p:txBody>
      </p:sp>
      <p:sp>
        <p:nvSpPr>
          <p:cNvPr id="6" name="object 2">
            <a:extLst>
              <a:ext uri="{FF2B5EF4-FFF2-40B4-BE49-F238E27FC236}">
                <a16:creationId xmlns:a16="http://schemas.microsoft.com/office/drawing/2014/main" id="{690CD126-F652-1A90-AD5D-E1C136C8E3CA}"/>
              </a:ext>
            </a:extLst>
          </p:cNvPr>
          <p:cNvSpPr txBox="1"/>
          <p:nvPr/>
        </p:nvSpPr>
        <p:spPr>
          <a:xfrm>
            <a:off x="12204700" y="9173781"/>
            <a:ext cx="317500" cy="182101"/>
          </a:xfrm>
          <a:prstGeom prst="rect">
            <a:avLst/>
          </a:prstGeom>
        </p:spPr>
        <p:txBody>
          <a:bodyPr vert="horz" wrap="square" lIns="0" tIns="12700" rIns="0" bIns="0" rtlCol="0">
            <a:spAutoFit/>
          </a:bodyPr>
          <a:lstStyle/>
          <a:p>
            <a:pPr marL="25400">
              <a:spcBef>
                <a:spcPts val="140"/>
              </a:spcBef>
            </a:pPr>
            <a:fld id="{81D60167-4931-47E6-BA6A-407CBD079E47}" type="slidenum">
              <a:rPr lang="en-US" sz="1100" smtClean="0">
                <a:solidFill>
                  <a:srgbClr val="002B49"/>
                </a:solidFill>
                <a:cs typeface="Calibri" panose="020F0502020204030204" pitchFamily="34" charset="0"/>
              </a:rPr>
              <a:pPr marL="25400">
                <a:spcBef>
                  <a:spcPts val="140"/>
                </a:spcBef>
              </a:pPr>
              <a:t>22</a:t>
            </a:fld>
            <a:endParaRPr lang="en-US" sz="1100" dirty="0">
              <a:solidFill>
                <a:prstClr val="black"/>
              </a:solidFill>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604515"/>
            <a:ext cx="5494020" cy="635000"/>
          </a:xfrm>
          <a:prstGeom prst="rect">
            <a:avLst/>
          </a:prstGeom>
        </p:spPr>
        <p:txBody>
          <a:bodyPr vert="horz" wrap="square" lIns="0" tIns="12700" rIns="0" bIns="0" rtlCol="0">
            <a:spAutoFit/>
          </a:bodyPr>
          <a:lstStyle/>
          <a:p>
            <a:pPr marL="12700">
              <a:lnSpc>
                <a:spcPct val="100000"/>
              </a:lnSpc>
              <a:spcBef>
                <a:spcPts val="100"/>
              </a:spcBef>
            </a:pPr>
            <a:r>
              <a:rPr lang="en-US" sz="4000" spc="-70" dirty="0">
                <a:solidFill>
                  <a:schemeClr val="tx1">
                    <a:lumMod val="75000"/>
                    <a:lumOff val="25000"/>
                  </a:schemeClr>
                </a:solidFill>
                <a:latin typeface="Calibri" panose="020F0502020204030204" pitchFamily="34" charset="0"/>
                <a:cs typeface="Calibri" panose="020F0502020204030204" pitchFamily="34" charset="0"/>
              </a:rPr>
              <a:t>Eliminate</a:t>
            </a:r>
            <a:r>
              <a:rPr sz="4000" spc="-70" dirty="0">
                <a:solidFill>
                  <a:schemeClr val="tx1">
                    <a:lumMod val="75000"/>
                    <a:lumOff val="25000"/>
                  </a:schemeClr>
                </a:solidFill>
                <a:latin typeface="Calibri" panose="020F0502020204030204" pitchFamily="34" charset="0"/>
                <a:cs typeface="Calibri" panose="020F0502020204030204" pitchFamily="34" charset="0"/>
              </a:rPr>
              <a:t> </a:t>
            </a:r>
            <a:r>
              <a:rPr sz="4000" spc="-65" dirty="0">
                <a:solidFill>
                  <a:schemeClr val="tx1">
                    <a:lumMod val="75000"/>
                    <a:lumOff val="25000"/>
                  </a:schemeClr>
                </a:solidFill>
                <a:latin typeface="Calibri" panose="020F0502020204030204" pitchFamily="34" charset="0"/>
                <a:cs typeface="Calibri" panose="020F0502020204030204" pitchFamily="34" charset="0"/>
              </a:rPr>
              <a:t>Credit </a:t>
            </a:r>
            <a:r>
              <a:rPr sz="4000" spc="-45" dirty="0">
                <a:solidFill>
                  <a:schemeClr val="tx1">
                    <a:lumMod val="75000"/>
                    <a:lumOff val="25000"/>
                  </a:schemeClr>
                </a:solidFill>
                <a:latin typeface="Calibri" panose="020F0502020204030204" pitchFamily="34" charset="0"/>
                <a:cs typeface="Calibri" panose="020F0502020204030204" pitchFamily="34" charset="0"/>
              </a:rPr>
              <a:t>Card</a:t>
            </a:r>
            <a:r>
              <a:rPr sz="4000" spc="75" dirty="0">
                <a:solidFill>
                  <a:schemeClr val="tx1">
                    <a:lumMod val="75000"/>
                    <a:lumOff val="25000"/>
                  </a:schemeClr>
                </a:solidFill>
                <a:latin typeface="Calibri" panose="020F0502020204030204" pitchFamily="34" charset="0"/>
                <a:cs typeface="Calibri" panose="020F0502020204030204" pitchFamily="34" charset="0"/>
              </a:rPr>
              <a:t> </a:t>
            </a:r>
            <a:r>
              <a:rPr sz="4000" spc="-40" dirty="0">
                <a:solidFill>
                  <a:schemeClr val="tx1">
                    <a:lumMod val="75000"/>
                    <a:lumOff val="25000"/>
                  </a:schemeClr>
                </a:solidFill>
                <a:latin typeface="Calibri" panose="020F0502020204030204" pitchFamily="34" charset="0"/>
                <a:cs typeface="Calibri" panose="020F0502020204030204" pitchFamily="34" charset="0"/>
              </a:rPr>
              <a:t>Debt</a:t>
            </a:r>
            <a:endParaRPr sz="4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object 3"/>
          <p:cNvSpPr txBox="1"/>
          <p:nvPr/>
        </p:nvSpPr>
        <p:spPr>
          <a:xfrm>
            <a:off x="895350" y="2421760"/>
            <a:ext cx="6597650" cy="4526880"/>
          </a:xfrm>
          <a:prstGeom prst="rect">
            <a:avLst/>
          </a:prstGeom>
        </p:spPr>
        <p:txBody>
          <a:bodyPr vert="horz" wrap="square" lIns="0" tIns="12700" rIns="0" bIns="0" rtlCol="0">
            <a:spAutoFit/>
          </a:bodyPr>
          <a:lstStyle/>
          <a:p>
            <a:pPr marL="19050" marR="5080" lvl="0" indent="0" algn="l" defTabSz="914400" rtl="0" eaLnBrk="1" fontAlgn="auto" latinLnBrk="0" hangingPunct="1">
              <a:lnSpc>
                <a:spcPct val="100000"/>
              </a:lnSpc>
              <a:spcBef>
                <a:spcPts val="100"/>
              </a:spcBef>
              <a:spcAft>
                <a:spcPts val="0"/>
              </a:spcAft>
              <a:buClrTx/>
              <a:buSzPct val="75000"/>
              <a:buFontTx/>
              <a:buNone/>
              <a:tabLst/>
              <a:defRPr/>
            </a:pPr>
            <a:r>
              <a:rPr kumimoji="0" sz="3000" i="0" u="none" strike="noStrike" kern="1200" cap="none" spc="5"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t>Set </a:t>
            </a:r>
            <a:r>
              <a:rPr kumimoji="0" sz="3000" i="0" u="none" strike="noStrike" kern="1200" cap="none" spc="0"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t>a goal to </a:t>
            </a:r>
            <a:r>
              <a:rPr kumimoji="0" sz="3000" i="0" u="none" strike="noStrike" kern="1200" cap="none" spc="-10"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t>pay </a:t>
            </a:r>
            <a:r>
              <a:rPr kumimoji="0" sz="3000" i="0" u="none" strike="noStrike" kern="1200" cap="none" spc="-35"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t>off </a:t>
            </a:r>
            <a:r>
              <a:rPr kumimoji="0" sz="3000" i="0" u="none" strike="noStrike" kern="1200" cap="none" spc="0"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t>all credit card debt</a:t>
            </a:r>
            <a:r>
              <a:rPr kumimoji="0" sz="3000" i="0" u="none" strike="noStrike" kern="1200" cap="none" spc="-50"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t> </a:t>
            </a:r>
            <a:r>
              <a:rPr kumimoji="0" sz="3000" i="0" u="none" strike="noStrike" kern="1200" cap="none" spc="0"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t>within </a:t>
            </a:r>
            <a:r>
              <a:rPr kumimoji="0" sz="3000" i="0" u="none" strike="noStrike" kern="1200" cap="none" spc="-15"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t>five</a:t>
            </a:r>
            <a:r>
              <a:rPr kumimoji="0" sz="3000" i="0" u="none" strike="noStrike" kern="1200" cap="none" spc="-5"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t> </a:t>
            </a:r>
            <a:r>
              <a:rPr kumimoji="0" sz="3000" i="0" u="none" strike="noStrike" kern="1200" cap="none" spc="-10"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t>years.</a:t>
            </a:r>
            <a:endParaRPr kumimoji="0" sz="3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57188" marR="386080" lvl="0" indent="-341313" algn="l" defTabSz="914400" rtl="0" eaLnBrk="1" fontAlgn="auto" latinLnBrk="0" hangingPunct="1">
              <a:lnSpc>
                <a:spcPct val="100000"/>
              </a:lnSpc>
              <a:spcBef>
                <a:spcPts val="3404"/>
              </a:spcBef>
              <a:spcAft>
                <a:spcPts val="0"/>
              </a:spcAft>
              <a:buClrTx/>
              <a:buSzPct val="75000"/>
              <a:buFontTx/>
              <a:buChar char="•"/>
              <a:tabLst/>
              <a:defRPr/>
            </a:pPr>
            <a:r>
              <a:rPr kumimoji="0" sz="30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Always </a:t>
            </a:r>
            <a:r>
              <a:rPr kumimoji="0" sz="3000" b="0" i="0" u="none" strike="noStrike" kern="1200" cap="none" spc="-2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make </a:t>
            </a: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at </a:t>
            </a:r>
            <a:r>
              <a:rPr kumimoji="0" sz="30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least </a:t>
            </a: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the minimum</a:t>
            </a:r>
            <a:r>
              <a:rPr kumimoji="0" sz="3000" b="0" i="0" u="none" strike="noStrike" kern="1200" cap="none" spc="-2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 </a:t>
            </a: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monthly </a:t>
            </a:r>
            <a:r>
              <a:rPr kumimoji="0" sz="30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payment </a:t>
            </a: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on all </a:t>
            </a:r>
            <a:r>
              <a:rPr kumimoji="0" sz="30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your credit </a:t>
            </a:r>
            <a:r>
              <a:rPr kumimoji="0" sz="30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card</a:t>
            </a:r>
            <a:r>
              <a:rPr kumimoji="0" sz="30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 </a:t>
            </a: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bills.</a:t>
            </a:r>
          </a:p>
          <a:p>
            <a:pPr marL="357188" marR="296545" lvl="0" indent="-341313" algn="l" defTabSz="914400" rtl="0" eaLnBrk="1" fontAlgn="auto" latinLnBrk="0" hangingPunct="1">
              <a:lnSpc>
                <a:spcPct val="100000"/>
              </a:lnSpc>
              <a:spcBef>
                <a:spcPts val="3000"/>
              </a:spcBef>
              <a:spcAft>
                <a:spcPts val="0"/>
              </a:spcAft>
              <a:buClrTx/>
              <a:buSzPct val="75000"/>
              <a:buFontTx/>
              <a:buChar char="•"/>
              <a:tabLst/>
              <a:defRPr/>
            </a:pP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When </a:t>
            </a:r>
            <a:r>
              <a:rPr kumimoji="0" sz="30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possible, pay </a:t>
            </a:r>
            <a:r>
              <a:rPr kumimoji="0" sz="30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more </a:t>
            </a: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than the</a:t>
            </a:r>
            <a:r>
              <a:rPr kumimoji="0" sz="3000" b="0" i="0" u="none" strike="noStrike" kern="1200" cap="none" spc="-6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 </a:t>
            </a: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minimum on </a:t>
            </a:r>
            <a:r>
              <a:rPr kumimoji="0" sz="30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your high-interest </a:t>
            </a:r>
            <a:r>
              <a:rPr kumimoji="0" sz="30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credit cards </a:t>
            </a:r>
            <a:r>
              <a:rPr kumimoji="0" sz="30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to </a:t>
            </a:r>
            <a:r>
              <a:rPr kumimoji="0" sz="30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pay </a:t>
            </a: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them </a:t>
            </a:r>
            <a:r>
              <a:rPr kumimoji="0" sz="30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down </a:t>
            </a:r>
            <a:r>
              <a:rPr kumimoji="0" sz="3000" b="0" i="0" u="none" strike="noStrike" kern="1200" cap="none" spc="-4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faster.</a:t>
            </a:r>
            <a:endPar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endParaRPr>
          </a:p>
        </p:txBody>
      </p:sp>
      <p:sp>
        <p:nvSpPr>
          <p:cNvPr id="4" name="object 4"/>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9961753" y="3511025"/>
            <a:ext cx="370205" cy="668020"/>
          </a:xfrm>
          <a:custGeom>
            <a:avLst/>
            <a:gdLst/>
            <a:ahLst/>
            <a:cxnLst/>
            <a:rect l="l" t="t" r="r" b="b"/>
            <a:pathLst>
              <a:path w="370204" h="668020">
                <a:moveTo>
                  <a:pt x="97078" y="422643"/>
                </a:moveTo>
                <a:lnTo>
                  <a:pt x="0" y="447649"/>
                </a:lnTo>
                <a:lnTo>
                  <a:pt x="7285" y="474150"/>
                </a:lnTo>
                <a:lnTo>
                  <a:pt x="17110" y="499162"/>
                </a:lnTo>
                <a:lnTo>
                  <a:pt x="46926" y="543750"/>
                </a:lnTo>
                <a:lnTo>
                  <a:pt x="95486" y="578110"/>
                </a:lnTo>
                <a:lnTo>
                  <a:pt x="153428" y="592886"/>
                </a:lnTo>
                <a:lnTo>
                  <a:pt x="153428" y="667905"/>
                </a:lnTo>
                <a:lnTo>
                  <a:pt x="216179" y="667905"/>
                </a:lnTo>
                <a:lnTo>
                  <a:pt x="216179" y="593572"/>
                </a:lnTo>
                <a:lnTo>
                  <a:pt x="234848" y="589981"/>
                </a:lnTo>
                <a:lnTo>
                  <a:pt x="285849" y="574241"/>
                </a:lnTo>
                <a:lnTo>
                  <a:pt x="337354" y="533184"/>
                </a:lnTo>
                <a:lnTo>
                  <a:pt x="354298" y="504558"/>
                </a:lnTo>
                <a:lnTo>
                  <a:pt x="185026" y="504558"/>
                </a:lnTo>
                <a:lnTo>
                  <a:pt x="156705" y="500677"/>
                </a:lnTo>
                <a:lnTo>
                  <a:pt x="115780" y="470718"/>
                </a:lnTo>
                <a:lnTo>
                  <a:pt x="99263" y="430453"/>
                </a:lnTo>
                <a:lnTo>
                  <a:pt x="97078" y="422643"/>
                </a:lnTo>
                <a:close/>
              </a:path>
              <a:path w="370204" h="668020">
                <a:moveTo>
                  <a:pt x="216026" y="0"/>
                </a:moveTo>
                <a:lnTo>
                  <a:pt x="153327" y="0"/>
                </a:lnTo>
                <a:lnTo>
                  <a:pt x="153327" y="57962"/>
                </a:lnTo>
                <a:lnTo>
                  <a:pt x="147231" y="59067"/>
                </a:lnTo>
                <a:lnTo>
                  <a:pt x="101025" y="72703"/>
                </a:lnTo>
                <a:lnTo>
                  <a:pt x="48419" y="114828"/>
                </a:lnTo>
                <a:lnTo>
                  <a:pt x="24002" y="165601"/>
                </a:lnTo>
                <a:lnTo>
                  <a:pt x="18293" y="204419"/>
                </a:lnTo>
                <a:lnTo>
                  <a:pt x="18293" y="209219"/>
                </a:lnTo>
                <a:lnTo>
                  <a:pt x="18580" y="225526"/>
                </a:lnTo>
                <a:lnTo>
                  <a:pt x="39438" y="293268"/>
                </a:lnTo>
                <a:lnTo>
                  <a:pt x="91300" y="341160"/>
                </a:lnTo>
                <a:lnTo>
                  <a:pt x="209741" y="391787"/>
                </a:lnTo>
                <a:lnTo>
                  <a:pt x="228879" y="399732"/>
                </a:lnTo>
                <a:lnTo>
                  <a:pt x="242997" y="408374"/>
                </a:lnTo>
                <a:lnTo>
                  <a:pt x="252318" y="419941"/>
                </a:lnTo>
                <a:lnTo>
                  <a:pt x="257156" y="434065"/>
                </a:lnTo>
                <a:lnTo>
                  <a:pt x="257822" y="450380"/>
                </a:lnTo>
                <a:lnTo>
                  <a:pt x="254489" y="467977"/>
                </a:lnTo>
                <a:lnTo>
                  <a:pt x="217208" y="501078"/>
                </a:lnTo>
                <a:lnTo>
                  <a:pt x="185026" y="504558"/>
                </a:lnTo>
                <a:lnTo>
                  <a:pt x="354298" y="504558"/>
                </a:lnTo>
                <a:lnTo>
                  <a:pt x="355193" y="503047"/>
                </a:lnTo>
                <a:lnTo>
                  <a:pt x="364051" y="478443"/>
                </a:lnTo>
                <a:lnTo>
                  <a:pt x="368917" y="453278"/>
                </a:lnTo>
                <a:lnTo>
                  <a:pt x="369861" y="427680"/>
                </a:lnTo>
                <a:lnTo>
                  <a:pt x="366953" y="401777"/>
                </a:lnTo>
                <a:lnTo>
                  <a:pt x="344289" y="345816"/>
                </a:lnTo>
                <a:lnTo>
                  <a:pt x="299021" y="305447"/>
                </a:lnTo>
                <a:lnTo>
                  <a:pt x="253233" y="283554"/>
                </a:lnTo>
                <a:lnTo>
                  <a:pt x="206082" y="264833"/>
                </a:lnTo>
                <a:lnTo>
                  <a:pt x="191912" y="258948"/>
                </a:lnTo>
                <a:lnTo>
                  <a:pt x="150139" y="239483"/>
                </a:lnTo>
                <a:lnTo>
                  <a:pt x="127100" y="191267"/>
                </a:lnTo>
                <a:lnTo>
                  <a:pt x="133953" y="169964"/>
                </a:lnTo>
                <a:lnTo>
                  <a:pt x="148387" y="152909"/>
                </a:lnTo>
                <a:lnTo>
                  <a:pt x="168973" y="142786"/>
                </a:lnTo>
                <a:lnTo>
                  <a:pt x="186859" y="140376"/>
                </a:lnTo>
                <a:lnTo>
                  <a:pt x="338843" y="140376"/>
                </a:lnTo>
                <a:lnTo>
                  <a:pt x="332331" y="128475"/>
                </a:lnTo>
                <a:lnTo>
                  <a:pt x="299619" y="90930"/>
                </a:lnTo>
                <a:lnTo>
                  <a:pt x="246510" y="64119"/>
                </a:lnTo>
                <a:lnTo>
                  <a:pt x="216026" y="58026"/>
                </a:lnTo>
                <a:lnTo>
                  <a:pt x="216026" y="0"/>
                </a:lnTo>
                <a:close/>
              </a:path>
              <a:path w="370204" h="668020">
                <a:moveTo>
                  <a:pt x="338843" y="140376"/>
                </a:moveTo>
                <a:lnTo>
                  <a:pt x="186859" y="140376"/>
                </a:lnTo>
                <a:lnTo>
                  <a:pt x="203696" y="142333"/>
                </a:lnTo>
                <a:lnTo>
                  <a:pt x="219403" y="148745"/>
                </a:lnTo>
                <a:lnTo>
                  <a:pt x="249064" y="178460"/>
                </a:lnTo>
                <a:lnTo>
                  <a:pt x="264401" y="209219"/>
                </a:lnTo>
                <a:lnTo>
                  <a:pt x="266598" y="214388"/>
                </a:lnTo>
                <a:lnTo>
                  <a:pt x="353567" y="178460"/>
                </a:lnTo>
                <a:lnTo>
                  <a:pt x="349803" y="164224"/>
                </a:lnTo>
                <a:lnTo>
                  <a:pt x="342228" y="146564"/>
                </a:lnTo>
                <a:lnTo>
                  <a:pt x="338843" y="140376"/>
                </a:lnTo>
                <a:close/>
              </a:path>
            </a:pathLst>
          </a:custGeom>
          <a:solidFill>
            <a:srgbClr val="83D4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9439275" y="3270262"/>
            <a:ext cx="1410970" cy="1759585"/>
          </a:xfrm>
          <a:custGeom>
            <a:avLst/>
            <a:gdLst/>
            <a:ahLst/>
            <a:cxnLst/>
            <a:rect l="l" t="t" r="r" b="b"/>
            <a:pathLst>
              <a:path w="1410970" h="1759585">
                <a:moveTo>
                  <a:pt x="1410550" y="1759572"/>
                </a:moveTo>
                <a:lnTo>
                  <a:pt x="0" y="1759572"/>
                </a:lnTo>
                <a:lnTo>
                  <a:pt x="0" y="0"/>
                </a:lnTo>
                <a:lnTo>
                  <a:pt x="1410550" y="0"/>
                </a:lnTo>
                <a:lnTo>
                  <a:pt x="1410550" y="1759572"/>
                </a:lnTo>
                <a:close/>
              </a:path>
            </a:pathLst>
          </a:custGeom>
          <a:ln w="31750">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9742195" y="4415561"/>
            <a:ext cx="802005" cy="0"/>
          </a:xfrm>
          <a:custGeom>
            <a:avLst/>
            <a:gdLst/>
            <a:ahLst/>
            <a:cxnLst/>
            <a:rect l="l" t="t" r="r" b="b"/>
            <a:pathLst>
              <a:path w="802004">
                <a:moveTo>
                  <a:pt x="0" y="0"/>
                </a:moveTo>
                <a:lnTo>
                  <a:pt x="801751" y="0"/>
                </a:lnTo>
              </a:path>
            </a:pathLst>
          </a:custGeom>
          <a:ln w="31750">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9742195" y="4681778"/>
            <a:ext cx="802005" cy="0"/>
          </a:xfrm>
          <a:custGeom>
            <a:avLst/>
            <a:gdLst/>
            <a:ahLst/>
            <a:cxnLst/>
            <a:rect l="l" t="t" r="r" b="b"/>
            <a:pathLst>
              <a:path w="802004">
                <a:moveTo>
                  <a:pt x="0" y="0"/>
                </a:moveTo>
                <a:lnTo>
                  <a:pt x="801751" y="0"/>
                </a:lnTo>
              </a:path>
            </a:pathLst>
          </a:custGeom>
          <a:ln w="31750">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010051" y="3000629"/>
            <a:ext cx="1430655" cy="1887220"/>
          </a:xfrm>
          <a:custGeom>
            <a:avLst/>
            <a:gdLst/>
            <a:ahLst/>
            <a:cxnLst/>
            <a:rect l="l" t="t" r="r" b="b"/>
            <a:pathLst>
              <a:path w="1430654" h="1887220">
                <a:moveTo>
                  <a:pt x="0" y="269938"/>
                </a:moveTo>
                <a:lnTo>
                  <a:pt x="25996" y="0"/>
                </a:lnTo>
                <a:lnTo>
                  <a:pt x="1430045" y="135191"/>
                </a:lnTo>
                <a:lnTo>
                  <a:pt x="1261351" y="1886661"/>
                </a:lnTo>
                <a:lnTo>
                  <a:pt x="840206" y="1846110"/>
                </a:lnTo>
              </a:path>
            </a:pathLst>
          </a:custGeom>
          <a:ln w="31750">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850321" y="4230433"/>
            <a:ext cx="175895" cy="17145"/>
          </a:xfrm>
          <a:custGeom>
            <a:avLst/>
            <a:gdLst/>
            <a:ahLst/>
            <a:cxnLst/>
            <a:rect l="l" t="t" r="r" b="b"/>
            <a:pathLst>
              <a:path w="175895" h="17145">
                <a:moveTo>
                  <a:pt x="0" y="0"/>
                </a:moveTo>
                <a:lnTo>
                  <a:pt x="175437" y="16890"/>
                </a:lnTo>
              </a:path>
            </a:pathLst>
          </a:custGeom>
          <a:ln w="31750">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50371" y="4497882"/>
            <a:ext cx="149860" cy="14604"/>
          </a:xfrm>
          <a:custGeom>
            <a:avLst/>
            <a:gdLst/>
            <a:ahLst/>
            <a:cxnLst/>
            <a:rect l="l" t="t" r="r" b="b"/>
            <a:pathLst>
              <a:path w="149859" h="14604">
                <a:moveTo>
                  <a:pt x="0" y="0"/>
                </a:moveTo>
                <a:lnTo>
                  <a:pt x="149859" y="14439"/>
                </a:lnTo>
              </a:path>
            </a:pathLst>
          </a:custGeom>
          <a:ln w="31750">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850460" y="3963009"/>
            <a:ext cx="201295" cy="19685"/>
          </a:xfrm>
          <a:custGeom>
            <a:avLst/>
            <a:gdLst/>
            <a:ahLst/>
            <a:cxnLst/>
            <a:rect l="l" t="t" r="r" b="b"/>
            <a:pathLst>
              <a:path w="201295" h="19685">
                <a:moveTo>
                  <a:pt x="0" y="0"/>
                </a:moveTo>
                <a:lnTo>
                  <a:pt x="200812" y="19329"/>
                </a:lnTo>
              </a:path>
            </a:pathLst>
          </a:custGeom>
          <a:ln w="31750">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0850194" y="3695496"/>
            <a:ext cx="226695" cy="22225"/>
          </a:xfrm>
          <a:custGeom>
            <a:avLst/>
            <a:gdLst/>
            <a:ahLst/>
            <a:cxnLst/>
            <a:rect l="l" t="t" r="r" b="b"/>
            <a:pathLst>
              <a:path w="226695" h="22225">
                <a:moveTo>
                  <a:pt x="0" y="0"/>
                </a:moveTo>
                <a:lnTo>
                  <a:pt x="226606" y="21818"/>
                </a:lnTo>
              </a:path>
            </a:pathLst>
          </a:custGeom>
          <a:ln w="31750">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0850333" y="3428060"/>
            <a:ext cx="252095" cy="24765"/>
          </a:xfrm>
          <a:custGeom>
            <a:avLst/>
            <a:gdLst/>
            <a:ahLst/>
            <a:cxnLst/>
            <a:rect l="l" t="t" r="r" b="b"/>
            <a:pathLst>
              <a:path w="252095" h="24764">
                <a:moveTo>
                  <a:pt x="0" y="0"/>
                </a:moveTo>
                <a:lnTo>
                  <a:pt x="251993" y="24269"/>
                </a:lnTo>
              </a:path>
            </a:pathLst>
          </a:custGeom>
          <a:ln w="31749">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txBox="1"/>
          <p:nvPr/>
        </p:nvSpPr>
        <p:spPr>
          <a:xfrm>
            <a:off x="12468203" y="9160432"/>
            <a:ext cx="181610" cy="187231"/>
          </a:xfrm>
          <a:prstGeom prst="rect">
            <a:avLst/>
          </a:prstGeom>
        </p:spPr>
        <p:txBody>
          <a:bodyPr vert="horz" wrap="square" lIns="0" tIns="17780" rIns="0" bIns="0" rtlCol="0">
            <a:spAutoFit/>
          </a:bodyPr>
          <a:lstStyle/>
          <a:p>
            <a:pPr marL="25400" marR="0" lvl="0" indent="0" algn="l" defTabSz="914400" rtl="0" eaLnBrk="1" fontAlgn="auto" latinLnBrk="0" hangingPunct="1">
              <a:lnSpc>
                <a:spcPct val="100000"/>
              </a:lnSpc>
              <a:spcBef>
                <a:spcPts val="140"/>
              </a:spcBef>
              <a:spcAft>
                <a:spcPts val="0"/>
              </a:spcAft>
              <a:buClrTx/>
              <a:buSzTx/>
              <a:buFontTx/>
              <a:buNone/>
              <a:tabLst/>
              <a:defRPr/>
            </a:pPr>
            <a:fld id="{81D60167-4931-47E6-BA6A-407CBD079E47}" type="slidenum">
              <a:rPr kumimoji="0" sz="1100" b="0" i="0" u="none" strike="noStrike" kern="1200" cap="none" spc="0" normalizeH="0" baseline="0" noProof="0" dirty="0">
                <a:ln>
                  <a:noFill/>
                </a:ln>
                <a:solidFill>
                  <a:srgbClr val="002B49"/>
                </a:solidFill>
                <a:effectLst/>
                <a:uLnTx/>
                <a:uFillTx/>
                <a:latin typeface="Calibri" panose="020F0502020204030204" pitchFamily="34" charset="0"/>
                <a:ea typeface="+mn-ea"/>
                <a:cs typeface="Calibri" panose="020F0502020204030204" pitchFamily="34" charset="0"/>
              </a:rPr>
              <a:pPr marL="25400" marR="0" lvl="0" indent="0" algn="l" defTabSz="914400" rtl="0" eaLnBrk="1" fontAlgn="auto" latinLnBrk="0" hangingPunct="1">
                <a:lnSpc>
                  <a:spcPct val="100000"/>
                </a:lnSpc>
                <a:spcBef>
                  <a:spcPts val="140"/>
                </a:spcBef>
                <a:spcAft>
                  <a:spcPts val="0"/>
                </a:spcAft>
                <a:buClrTx/>
                <a:buSzTx/>
                <a:buFontTx/>
                <a:buNone/>
                <a:tabLst/>
                <a:defRPr/>
              </a:pPr>
              <a:t>23</a:t>
            </a:fld>
            <a:endParaRPr kumimoji="0"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604515"/>
            <a:ext cx="8227309" cy="628377"/>
          </a:xfrm>
          <a:prstGeom prst="rect">
            <a:avLst/>
          </a:prstGeom>
        </p:spPr>
        <p:txBody>
          <a:bodyPr vert="horz" wrap="square" lIns="0" tIns="12700" rIns="0" bIns="0" rtlCol="0">
            <a:spAutoFit/>
          </a:bodyPr>
          <a:lstStyle/>
          <a:p>
            <a:pPr marL="12700">
              <a:lnSpc>
                <a:spcPct val="100000"/>
              </a:lnSpc>
              <a:spcBef>
                <a:spcPts val="100"/>
              </a:spcBef>
            </a:pPr>
            <a:r>
              <a:rPr sz="4000" dirty="0">
                <a:solidFill>
                  <a:schemeClr val="tx1">
                    <a:lumMod val="75000"/>
                    <a:lumOff val="25000"/>
                  </a:schemeClr>
                </a:solidFill>
                <a:latin typeface="Calibri" panose="020F0502020204030204" pitchFamily="34" charset="0"/>
                <a:cs typeface="Calibri" panose="020F0502020204030204" pitchFamily="34" charset="0"/>
              </a:rPr>
              <a:t>Managing Student Loan Debt</a:t>
            </a:r>
          </a:p>
        </p:txBody>
      </p:sp>
      <p:sp>
        <p:nvSpPr>
          <p:cNvPr id="3" name="object 3"/>
          <p:cNvSpPr txBox="1"/>
          <p:nvPr/>
        </p:nvSpPr>
        <p:spPr>
          <a:xfrm>
            <a:off x="7119937" y="3614762"/>
            <a:ext cx="4441825" cy="492443"/>
          </a:xfrm>
          <a:prstGeom prst="rect">
            <a:avLst/>
          </a:prstGeom>
          <a:solidFill>
            <a:srgbClr val="0E497B"/>
          </a:solidFill>
        </p:spPr>
        <p:txBody>
          <a:bodyPr vert="horz" wrap="square" lIns="0" tIns="0" rIns="0" bIns="0" rtlCol="0" anchor="ctr" anchorCtr="0">
            <a:noAutofit/>
          </a:bodyPr>
          <a:lstStyle/>
          <a:p>
            <a:pPr marL="705485" marR="0" lvl="0" indent="0" algn="l" defTabSz="914400" rtl="0" eaLnBrk="1" fontAlgn="auto" latinLnBrk="0" hangingPunct="1">
              <a:lnSpc>
                <a:spcPct val="100000"/>
              </a:lnSpc>
              <a:spcBef>
                <a:spcPts val="450"/>
              </a:spcBef>
              <a:spcAft>
                <a:spcPts val="0"/>
              </a:spcAft>
              <a:buClrTx/>
              <a:buSzTx/>
              <a:buFontTx/>
              <a:buNone/>
              <a:tabLst/>
              <a:defRPr/>
            </a:pPr>
            <a:r>
              <a:rPr kumimoji="0" sz="3200" b="0" i="0" u="none" strike="noStrike" kern="120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Loan</a:t>
            </a:r>
            <a:r>
              <a:rPr kumimoji="0" sz="3200" b="0" i="0" u="none" strike="noStrike" kern="1200" cap="none" spc="-1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3200" b="0" i="0" u="none" strike="noStrike" kern="1200" cap="none" spc="-5"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Consolidation</a:t>
            </a:r>
            <a:endParaRPr kumimoji="0"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object 4"/>
          <p:cNvSpPr txBox="1"/>
          <p:nvPr/>
        </p:nvSpPr>
        <p:spPr>
          <a:xfrm>
            <a:off x="1584325" y="3614761"/>
            <a:ext cx="4159250" cy="487451"/>
          </a:xfrm>
          <a:prstGeom prst="rect">
            <a:avLst/>
          </a:prstGeom>
          <a:solidFill>
            <a:srgbClr val="0E497B"/>
          </a:solidFill>
        </p:spPr>
        <p:txBody>
          <a:bodyPr vert="horz" wrap="square" lIns="0" tIns="0" rIns="0" bIns="0" rtlCol="0" anchor="ctr" anchorCtr="0">
            <a:normAutofit lnSpcReduction="10000"/>
          </a:bodyPr>
          <a:lstStyle/>
          <a:p>
            <a:pPr marL="703580" marR="0" lvl="0" indent="0" algn="l" defTabSz="914400" rtl="0" eaLnBrk="1" fontAlgn="auto" latinLnBrk="0" hangingPunct="1">
              <a:lnSpc>
                <a:spcPct val="100000"/>
              </a:lnSpc>
              <a:spcBef>
                <a:spcPts val="450"/>
              </a:spcBef>
              <a:spcAft>
                <a:spcPts val="0"/>
              </a:spcAft>
              <a:buClrTx/>
              <a:buSzTx/>
              <a:buFontTx/>
              <a:buNone/>
              <a:tabLst/>
              <a:defRPr/>
            </a:pPr>
            <a:r>
              <a:rPr kumimoji="0" sz="3200" b="0" i="0" u="none" strike="noStrike" kern="120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Loan</a:t>
            </a:r>
            <a:r>
              <a:rPr kumimoji="0" sz="3200" b="0" i="0" u="none" strike="noStrike" kern="1200" cap="none" spc="-1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3200" b="0" i="0" u="none" strike="noStrike" kern="120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Forgiveness</a:t>
            </a:r>
            <a:endParaRPr kumimoji="0"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object 5"/>
          <p:cNvSpPr txBox="1"/>
          <p:nvPr/>
        </p:nvSpPr>
        <p:spPr>
          <a:xfrm>
            <a:off x="1571625" y="4575871"/>
            <a:ext cx="4171950" cy="2244204"/>
          </a:xfrm>
          <a:prstGeom prst="rect">
            <a:avLst/>
          </a:prstGeom>
        </p:spPr>
        <p:txBody>
          <a:bodyPr vert="horz" wrap="square" lIns="0" tIns="12700" rIns="0" bIns="0" rtlCol="0">
            <a:spAutoFit/>
          </a:bodyPr>
          <a:lstStyle/>
          <a:p>
            <a:pPr marL="292100" marR="5080" lvl="0" indent="-279400" algn="l" defTabSz="914400" rtl="0" eaLnBrk="1" fontAlgn="auto" latinLnBrk="0" hangingPunct="1">
              <a:lnSpc>
                <a:spcPct val="100000"/>
              </a:lnSpc>
              <a:spcBef>
                <a:spcPts val="100"/>
              </a:spcBef>
              <a:spcAft>
                <a:spcPts val="0"/>
              </a:spcAft>
              <a:buClrTx/>
              <a:buSzPct val="75000"/>
              <a:buFontTx/>
              <a:buChar char="•"/>
              <a:tabLst/>
              <a:defRPr/>
            </a:pP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Public Service </a:t>
            </a:r>
            <a:r>
              <a:rPr kumimoji="0" sz="3000" b="0" i="0" u="none" strike="noStrike" kern="1200" cap="none" spc="-2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Loan  Forgiveness </a:t>
            </a: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and</a:t>
            </a:r>
            <a:r>
              <a:rPr kumimoji="0" sz="3000" b="0" i="0" u="none" strike="noStrike" kern="1200" cap="none" spc="-2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 </a:t>
            </a:r>
            <a:r>
              <a:rPr kumimoji="0" sz="3000" b="0" i="0" u="none" strike="noStrike" kern="1200" cap="none" spc="-4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Teacher  </a:t>
            </a:r>
            <a:r>
              <a:rPr kumimoji="0" sz="3000" b="0" i="0" u="none" strike="noStrike" kern="1200" cap="none" spc="-2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Loan</a:t>
            </a:r>
            <a:r>
              <a:rPr kumimoji="0" sz="30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 </a:t>
            </a:r>
            <a:r>
              <a:rPr kumimoji="0" sz="3000" b="0" i="0" u="none" strike="noStrike" kern="1200" cap="none" spc="-2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Forgiveness</a:t>
            </a:r>
            <a:endPar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endParaRPr>
          </a:p>
          <a:p>
            <a:pPr marL="292100" marR="0" lvl="0" indent="-279400" algn="l" defTabSz="914400" rtl="0" eaLnBrk="1" fontAlgn="auto" latinLnBrk="0" hangingPunct="1">
              <a:lnSpc>
                <a:spcPct val="100000"/>
              </a:lnSpc>
              <a:spcBef>
                <a:spcPts val="3000"/>
              </a:spcBef>
              <a:spcAft>
                <a:spcPts val="0"/>
              </a:spcAft>
              <a:buClrTx/>
              <a:buSzPct val="75000"/>
              <a:buFontTx/>
              <a:buChar char="•"/>
              <a:tabLst/>
              <a:defRPr/>
            </a:pP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Meet certain</a:t>
            </a:r>
            <a:r>
              <a:rPr kumimoji="0" sz="30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 </a:t>
            </a:r>
            <a:r>
              <a:rPr kumimoji="0" sz="30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criteria</a:t>
            </a:r>
            <a:endPar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endParaRPr>
          </a:p>
        </p:txBody>
      </p:sp>
      <p:sp>
        <p:nvSpPr>
          <p:cNvPr id="6" name="object 6"/>
          <p:cNvSpPr txBox="1"/>
          <p:nvPr/>
        </p:nvSpPr>
        <p:spPr>
          <a:xfrm>
            <a:off x="7107173" y="4575871"/>
            <a:ext cx="5008627" cy="2244204"/>
          </a:xfrm>
          <a:prstGeom prst="rect">
            <a:avLst/>
          </a:prstGeom>
        </p:spPr>
        <p:txBody>
          <a:bodyPr vert="horz" wrap="square" lIns="0" tIns="12700" rIns="0" bIns="0" rtlCol="0">
            <a:spAutoFit/>
          </a:bodyPr>
          <a:lstStyle/>
          <a:p>
            <a:pPr marL="292100" marR="5080" lvl="0" indent="-279400" algn="l" defTabSz="914400" rtl="0" eaLnBrk="1" fontAlgn="auto" latinLnBrk="0" hangingPunct="1">
              <a:lnSpc>
                <a:spcPct val="100000"/>
              </a:lnSpc>
              <a:spcBef>
                <a:spcPts val="100"/>
              </a:spcBef>
              <a:spcAft>
                <a:spcPts val="0"/>
              </a:spcAft>
              <a:buClrTx/>
              <a:buSzPct val="75000"/>
              <a:buFontTx/>
              <a:buChar char="•"/>
              <a:tabLst/>
              <a:defRPr/>
            </a:pPr>
            <a:r>
              <a:rPr kumimoji="0" sz="30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May </a:t>
            </a: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be able </a:t>
            </a:r>
            <a:r>
              <a:rPr kumimoji="0" sz="30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to lower</a:t>
            </a:r>
            <a:r>
              <a:rPr kumimoji="0" sz="3000" b="0" i="0" u="none" strike="noStrike" kern="1200" cap="none" spc="-6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 </a:t>
            </a: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monthly  </a:t>
            </a:r>
            <a:r>
              <a:rPr kumimoji="0" sz="30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payments </a:t>
            </a:r>
            <a:r>
              <a:rPr kumimoji="0" sz="3000" b="0" i="0" u="none" strike="noStrike" kern="1200" cap="none" spc="-2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by </a:t>
            </a:r>
            <a:r>
              <a:rPr kumimoji="0" sz="30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extending </a:t>
            </a: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the  length </a:t>
            </a:r>
            <a:r>
              <a:rPr kumimoji="0" sz="30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of </a:t>
            </a: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the loan</a:t>
            </a:r>
          </a:p>
          <a:p>
            <a:pPr marL="292100" marR="0" lvl="0" indent="-279400" algn="l" defTabSz="914400" rtl="0" eaLnBrk="1" fontAlgn="auto" latinLnBrk="0" hangingPunct="1">
              <a:lnSpc>
                <a:spcPct val="100000"/>
              </a:lnSpc>
              <a:spcBef>
                <a:spcPts val="3000"/>
              </a:spcBef>
              <a:spcAft>
                <a:spcPts val="0"/>
              </a:spcAft>
              <a:buClrTx/>
              <a:buSzPct val="75000"/>
              <a:buFontTx/>
              <a:buChar char="•"/>
              <a:tabLst/>
              <a:defRPr/>
            </a:pPr>
            <a:r>
              <a:rPr kumimoji="0" sz="30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May </a:t>
            </a: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get </a:t>
            </a:r>
            <a:r>
              <a:rPr kumimoji="0" sz="30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lower interest</a:t>
            </a:r>
            <a:r>
              <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 </a:t>
            </a:r>
            <a:r>
              <a:rPr kumimoji="0" sz="3000" b="0" i="0" u="none" strike="noStrike" kern="1200" cap="none" spc="-2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rate</a:t>
            </a:r>
            <a:endParaRPr kumimoji="0" sz="30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endParaRPr>
          </a:p>
        </p:txBody>
      </p:sp>
      <p:sp>
        <p:nvSpPr>
          <p:cNvPr id="7" name="object 7"/>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6521450" y="2290508"/>
            <a:ext cx="0" cy="4978400"/>
          </a:xfrm>
          <a:custGeom>
            <a:avLst/>
            <a:gdLst/>
            <a:ahLst/>
            <a:cxnLst/>
            <a:rect l="l" t="t" r="r" b="b"/>
            <a:pathLst>
              <a:path h="4978400">
                <a:moveTo>
                  <a:pt x="0" y="0"/>
                </a:moveTo>
                <a:lnTo>
                  <a:pt x="0" y="4978400"/>
                </a:lnTo>
              </a:path>
            </a:pathLst>
          </a:custGeom>
          <a:ln w="12700">
            <a:solidFill>
              <a:srgbClr val="4A4A4A"/>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3072871" y="2509577"/>
            <a:ext cx="1182370" cy="480059"/>
          </a:xfrm>
          <a:custGeom>
            <a:avLst/>
            <a:gdLst/>
            <a:ahLst/>
            <a:cxnLst/>
            <a:rect l="l" t="t" r="r" b="b"/>
            <a:pathLst>
              <a:path w="1182370" h="480060">
                <a:moveTo>
                  <a:pt x="915530" y="479996"/>
                </a:moveTo>
                <a:lnTo>
                  <a:pt x="1182166" y="330784"/>
                </a:lnTo>
                <a:lnTo>
                  <a:pt x="591070" y="0"/>
                </a:lnTo>
                <a:lnTo>
                  <a:pt x="0" y="330784"/>
                </a:lnTo>
                <a:lnTo>
                  <a:pt x="266623" y="479996"/>
                </a:lnTo>
              </a:path>
            </a:pathLst>
          </a:custGeom>
          <a:ln w="31750">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3199084" y="2769725"/>
            <a:ext cx="0" cy="301625"/>
          </a:xfrm>
          <a:custGeom>
            <a:avLst/>
            <a:gdLst/>
            <a:ahLst/>
            <a:cxnLst/>
            <a:rect l="l" t="t" r="r" b="b"/>
            <a:pathLst>
              <a:path h="301625">
                <a:moveTo>
                  <a:pt x="0" y="0"/>
                </a:moveTo>
                <a:lnTo>
                  <a:pt x="0" y="301282"/>
                </a:lnTo>
              </a:path>
            </a:pathLst>
          </a:custGeom>
          <a:ln w="31750">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3141745" y="3052787"/>
            <a:ext cx="114935" cy="284480"/>
          </a:xfrm>
          <a:custGeom>
            <a:avLst/>
            <a:gdLst/>
            <a:ahLst/>
            <a:cxnLst/>
            <a:rect l="l" t="t" r="r" b="b"/>
            <a:pathLst>
              <a:path w="114935" h="284479">
                <a:moveTo>
                  <a:pt x="57340" y="0"/>
                </a:moveTo>
                <a:lnTo>
                  <a:pt x="35018" y="4667"/>
                </a:lnTo>
                <a:lnTo>
                  <a:pt x="16792" y="17397"/>
                </a:lnTo>
                <a:lnTo>
                  <a:pt x="4505" y="36277"/>
                </a:lnTo>
                <a:lnTo>
                  <a:pt x="0" y="59397"/>
                </a:lnTo>
                <a:lnTo>
                  <a:pt x="1093" y="71005"/>
                </a:lnTo>
                <a:lnTo>
                  <a:pt x="4235" y="81851"/>
                </a:lnTo>
                <a:lnTo>
                  <a:pt x="9215" y="91716"/>
                </a:lnTo>
                <a:lnTo>
                  <a:pt x="15836" y="100393"/>
                </a:lnTo>
                <a:lnTo>
                  <a:pt x="0" y="267817"/>
                </a:lnTo>
                <a:lnTo>
                  <a:pt x="35722" y="282327"/>
                </a:lnTo>
                <a:lnTo>
                  <a:pt x="57391" y="284314"/>
                </a:lnTo>
                <a:lnTo>
                  <a:pt x="79063" y="282327"/>
                </a:lnTo>
                <a:lnTo>
                  <a:pt x="95388" y="277915"/>
                </a:lnTo>
                <a:lnTo>
                  <a:pt x="105824" y="273401"/>
                </a:lnTo>
                <a:lnTo>
                  <a:pt x="109829" y="271106"/>
                </a:lnTo>
                <a:lnTo>
                  <a:pt x="114769" y="267817"/>
                </a:lnTo>
                <a:lnTo>
                  <a:pt x="98882" y="100342"/>
                </a:lnTo>
                <a:lnTo>
                  <a:pt x="105481" y="91682"/>
                </a:lnTo>
                <a:lnTo>
                  <a:pt x="110453" y="81827"/>
                </a:lnTo>
                <a:lnTo>
                  <a:pt x="113589" y="70994"/>
                </a:lnTo>
                <a:lnTo>
                  <a:pt x="114681" y="59397"/>
                </a:lnTo>
                <a:lnTo>
                  <a:pt x="110175" y="36277"/>
                </a:lnTo>
                <a:lnTo>
                  <a:pt x="97888" y="17397"/>
                </a:lnTo>
                <a:lnTo>
                  <a:pt x="79662" y="4667"/>
                </a:lnTo>
                <a:lnTo>
                  <a:pt x="57340" y="0"/>
                </a:lnTo>
                <a:close/>
              </a:path>
            </a:pathLst>
          </a:custGeom>
          <a:solidFill>
            <a:srgbClr val="83D4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3141745" y="3052787"/>
            <a:ext cx="114935" cy="284480"/>
          </a:xfrm>
          <a:custGeom>
            <a:avLst/>
            <a:gdLst/>
            <a:ahLst/>
            <a:cxnLst/>
            <a:rect l="l" t="t" r="r" b="b"/>
            <a:pathLst>
              <a:path w="114935" h="284479">
                <a:moveTo>
                  <a:pt x="98882" y="100342"/>
                </a:moveTo>
                <a:lnTo>
                  <a:pt x="105481" y="91682"/>
                </a:lnTo>
                <a:lnTo>
                  <a:pt x="110453" y="81827"/>
                </a:lnTo>
                <a:lnTo>
                  <a:pt x="113589" y="70994"/>
                </a:lnTo>
                <a:lnTo>
                  <a:pt x="114681" y="59397"/>
                </a:lnTo>
                <a:lnTo>
                  <a:pt x="110175" y="36277"/>
                </a:lnTo>
                <a:lnTo>
                  <a:pt x="97888" y="17397"/>
                </a:lnTo>
                <a:lnTo>
                  <a:pt x="79662" y="4667"/>
                </a:lnTo>
                <a:lnTo>
                  <a:pt x="57340" y="0"/>
                </a:lnTo>
                <a:lnTo>
                  <a:pt x="35018" y="4667"/>
                </a:lnTo>
                <a:lnTo>
                  <a:pt x="16792" y="17397"/>
                </a:lnTo>
                <a:lnTo>
                  <a:pt x="4505" y="36277"/>
                </a:lnTo>
                <a:lnTo>
                  <a:pt x="0" y="59397"/>
                </a:lnTo>
                <a:lnTo>
                  <a:pt x="1093" y="71005"/>
                </a:lnTo>
                <a:lnTo>
                  <a:pt x="4235" y="81851"/>
                </a:lnTo>
                <a:lnTo>
                  <a:pt x="9215" y="91716"/>
                </a:lnTo>
                <a:lnTo>
                  <a:pt x="15824" y="100380"/>
                </a:lnTo>
                <a:lnTo>
                  <a:pt x="0" y="267817"/>
                </a:lnTo>
                <a:lnTo>
                  <a:pt x="35722" y="282327"/>
                </a:lnTo>
                <a:lnTo>
                  <a:pt x="57391" y="284314"/>
                </a:lnTo>
                <a:lnTo>
                  <a:pt x="79063" y="282327"/>
                </a:lnTo>
                <a:lnTo>
                  <a:pt x="95388" y="277915"/>
                </a:lnTo>
                <a:lnTo>
                  <a:pt x="105824" y="273401"/>
                </a:lnTo>
                <a:lnTo>
                  <a:pt x="109829" y="271106"/>
                </a:lnTo>
                <a:lnTo>
                  <a:pt x="114769" y="267817"/>
                </a:lnTo>
                <a:lnTo>
                  <a:pt x="98882" y="100342"/>
                </a:lnTo>
                <a:close/>
              </a:path>
            </a:pathLst>
          </a:custGeom>
          <a:ln w="12700">
            <a:solidFill>
              <a:srgbClr val="83D4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3339503" y="3087509"/>
            <a:ext cx="648970" cy="182245"/>
          </a:xfrm>
          <a:custGeom>
            <a:avLst/>
            <a:gdLst/>
            <a:ahLst/>
            <a:cxnLst/>
            <a:rect l="l" t="t" r="r" b="b"/>
            <a:pathLst>
              <a:path w="648970" h="182245">
                <a:moveTo>
                  <a:pt x="324446" y="181838"/>
                </a:moveTo>
                <a:lnTo>
                  <a:pt x="398838" y="179437"/>
                </a:lnTo>
                <a:lnTo>
                  <a:pt x="467129" y="172597"/>
                </a:lnTo>
                <a:lnTo>
                  <a:pt x="527370" y="161865"/>
                </a:lnTo>
                <a:lnTo>
                  <a:pt x="577615" y="147785"/>
                </a:lnTo>
                <a:lnTo>
                  <a:pt x="615916" y="130904"/>
                </a:lnTo>
                <a:lnTo>
                  <a:pt x="648893" y="90919"/>
                </a:lnTo>
                <a:lnTo>
                  <a:pt x="640324" y="70071"/>
                </a:lnTo>
                <a:lnTo>
                  <a:pt x="577615" y="34052"/>
                </a:lnTo>
                <a:lnTo>
                  <a:pt x="527370" y="19973"/>
                </a:lnTo>
                <a:lnTo>
                  <a:pt x="467129" y="9240"/>
                </a:lnTo>
                <a:lnTo>
                  <a:pt x="398838" y="2401"/>
                </a:lnTo>
                <a:lnTo>
                  <a:pt x="324446" y="0"/>
                </a:lnTo>
                <a:lnTo>
                  <a:pt x="250055" y="2401"/>
                </a:lnTo>
                <a:lnTo>
                  <a:pt x="181764" y="9240"/>
                </a:lnTo>
                <a:lnTo>
                  <a:pt x="121523" y="19973"/>
                </a:lnTo>
                <a:lnTo>
                  <a:pt x="71278" y="34052"/>
                </a:lnTo>
                <a:lnTo>
                  <a:pt x="32977" y="50934"/>
                </a:lnTo>
                <a:lnTo>
                  <a:pt x="0" y="90919"/>
                </a:lnTo>
                <a:lnTo>
                  <a:pt x="8569" y="111767"/>
                </a:lnTo>
                <a:lnTo>
                  <a:pt x="71278" y="147785"/>
                </a:lnTo>
                <a:lnTo>
                  <a:pt x="121523" y="161865"/>
                </a:lnTo>
                <a:lnTo>
                  <a:pt x="181764" y="172597"/>
                </a:lnTo>
                <a:lnTo>
                  <a:pt x="250055" y="179437"/>
                </a:lnTo>
                <a:lnTo>
                  <a:pt x="324446" y="181838"/>
                </a:lnTo>
                <a:close/>
              </a:path>
            </a:pathLst>
          </a:custGeom>
          <a:ln w="31750">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3339503" y="2795333"/>
            <a:ext cx="648970" cy="383540"/>
          </a:xfrm>
          <a:custGeom>
            <a:avLst/>
            <a:gdLst/>
            <a:ahLst/>
            <a:cxnLst/>
            <a:rect l="l" t="t" r="r" b="b"/>
            <a:pathLst>
              <a:path w="648970" h="383539">
                <a:moveTo>
                  <a:pt x="648893" y="383095"/>
                </a:moveTo>
                <a:lnTo>
                  <a:pt x="648893" y="90919"/>
                </a:lnTo>
                <a:lnTo>
                  <a:pt x="640324" y="70075"/>
                </a:lnTo>
                <a:lnTo>
                  <a:pt x="577615" y="34058"/>
                </a:lnTo>
                <a:lnTo>
                  <a:pt x="527370" y="19977"/>
                </a:lnTo>
                <a:lnTo>
                  <a:pt x="467129" y="9242"/>
                </a:lnTo>
                <a:lnTo>
                  <a:pt x="398838" y="2401"/>
                </a:lnTo>
                <a:lnTo>
                  <a:pt x="324446" y="0"/>
                </a:lnTo>
                <a:lnTo>
                  <a:pt x="250055" y="2401"/>
                </a:lnTo>
                <a:lnTo>
                  <a:pt x="181764" y="9242"/>
                </a:lnTo>
                <a:lnTo>
                  <a:pt x="121523" y="19977"/>
                </a:lnTo>
                <a:lnTo>
                  <a:pt x="71278" y="34058"/>
                </a:lnTo>
                <a:lnTo>
                  <a:pt x="32977" y="50939"/>
                </a:lnTo>
                <a:lnTo>
                  <a:pt x="0" y="90919"/>
                </a:lnTo>
                <a:lnTo>
                  <a:pt x="0" y="383095"/>
                </a:lnTo>
              </a:path>
            </a:pathLst>
          </a:custGeom>
          <a:ln w="31750">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8749771" y="2509577"/>
            <a:ext cx="1182370" cy="480059"/>
          </a:xfrm>
          <a:custGeom>
            <a:avLst/>
            <a:gdLst/>
            <a:ahLst/>
            <a:cxnLst/>
            <a:rect l="l" t="t" r="r" b="b"/>
            <a:pathLst>
              <a:path w="1182370" h="480060">
                <a:moveTo>
                  <a:pt x="915530" y="479996"/>
                </a:moveTo>
                <a:lnTo>
                  <a:pt x="1182166" y="330784"/>
                </a:lnTo>
                <a:lnTo>
                  <a:pt x="591070" y="0"/>
                </a:lnTo>
                <a:lnTo>
                  <a:pt x="0" y="330784"/>
                </a:lnTo>
                <a:lnTo>
                  <a:pt x="266623" y="479996"/>
                </a:lnTo>
              </a:path>
            </a:pathLst>
          </a:custGeom>
          <a:ln w="31750">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8875984" y="2769725"/>
            <a:ext cx="0" cy="301625"/>
          </a:xfrm>
          <a:custGeom>
            <a:avLst/>
            <a:gdLst/>
            <a:ahLst/>
            <a:cxnLst/>
            <a:rect l="l" t="t" r="r" b="b"/>
            <a:pathLst>
              <a:path h="301625">
                <a:moveTo>
                  <a:pt x="0" y="0"/>
                </a:moveTo>
                <a:lnTo>
                  <a:pt x="0" y="301282"/>
                </a:lnTo>
              </a:path>
            </a:pathLst>
          </a:custGeom>
          <a:ln w="31750">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8818644" y="3052787"/>
            <a:ext cx="114935" cy="284480"/>
          </a:xfrm>
          <a:custGeom>
            <a:avLst/>
            <a:gdLst/>
            <a:ahLst/>
            <a:cxnLst/>
            <a:rect l="l" t="t" r="r" b="b"/>
            <a:pathLst>
              <a:path w="114934" h="284479">
                <a:moveTo>
                  <a:pt x="57340" y="0"/>
                </a:moveTo>
                <a:lnTo>
                  <a:pt x="35018" y="4667"/>
                </a:lnTo>
                <a:lnTo>
                  <a:pt x="16792" y="17397"/>
                </a:lnTo>
                <a:lnTo>
                  <a:pt x="4505" y="36277"/>
                </a:lnTo>
                <a:lnTo>
                  <a:pt x="0" y="59397"/>
                </a:lnTo>
                <a:lnTo>
                  <a:pt x="1093" y="71005"/>
                </a:lnTo>
                <a:lnTo>
                  <a:pt x="4237" y="81851"/>
                </a:lnTo>
                <a:lnTo>
                  <a:pt x="9220" y="91716"/>
                </a:lnTo>
                <a:lnTo>
                  <a:pt x="15836" y="100380"/>
                </a:lnTo>
                <a:lnTo>
                  <a:pt x="0" y="267817"/>
                </a:lnTo>
                <a:lnTo>
                  <a:pt x="35722" y="282327"/>
                </a:lnTo>
                <a:lnTo>
                  <a:pt x="57391" y="284314"/>
                </a:lnTo>
                <a:lnTo>
                  <a:pt x="79057" y="282327"/>
                </a:lnTo>
                <a:lnTo>
                  <a:pt x="95383" y="277915"/>
                </a:lnTo>
                <a:lnTo>
                  <a:pt x="105822" y="273401"/>
                </a:lnTo>
                <a:lnTo>
                  <a:pt x="109829" y="271106"/>
                </a:lnTo>
                <a:lnTo>
                  <a:pt x="114769" y="267817"/>
                </a:lnTo>
                <a:lnTo>
                  <a:pt x="98882" y="100342"/>
                </a:lnTo>
                <a:lnTo>
                  <a:pt x="105481" y="91682"/>
                </a:lnTo>
                <a:lnTo>
                  <a:pt x="110453" y="81827"/>
                </a:lnTo>
                <a:lnTo>
                  <a:pt x="113589" y="70994"/>
                </a:lnTo>
                <a:lnTo>
                  <a:pt x="114680" y="59397"/>
                </a:lnTo>
                <a:lnTo>
                  <a:pt x="110173" y="36277"/>
                </a:lnTo>
                <a:lnTo>
                  <a:pt x="97883" y="17397"/>
                </a:lnTo>
                <a:lnTo>
                  <a:pt x="79656" y="4667"/>
                </a:lnTo>
                <a:lnTo>
                  <a:pt x="57340" y="0"/>
                </a:lnTo>
                <a:close/>
              </a:path>
            </a:pathLst>
          </a:custGeom>
          <a:solidFill>
            <a:srgbClr val="83D4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8818644" y="3052787"/>
            <a:ext cx="114935" cy="284480"/>
          </a:xfrm>
          <a:custGeom>
            <a:avLst/>
            <a:gdLst/>
            <a:ahLst/>
            <a:cxnLst/>
            <a:rect l="l" t="t" r="r" b="b"/>
            <a:pathLst>
              <a:path w="114934" h="284479">
                <a:moveTo>
                  <a:pt x="98882" y="100342"/>
                </a:moveTo>
                <a:lnTo>
                  <a:pt x="105481" y="91682"/>
                </a:lnTo>
                <a:lnTo>
                  <a:pt x="110453" y="81827"/>
                </a:lnTo>
                <a:lnTo>
                  <a:pt x="113589" y="70994"/>
                </a:lnTo>
                <a:lnTo>
                  <a:pt x="114680" y="59397"/>
                </a:lnTo>
                <a:lnTo>
                  <a:pt x="110173" y="36277"/>
                </a:lnTo>
                <a:lnTo>
                  <a:pt x="97883" y="17397"/>
                </a:lnTo>
                <a:lnTo>
                  <a:pt x="79656" y="4667"/>
                </a:lnTo>
                <a:lnTo>
                  <a:pt x="57340" y="0"/>
                </a:lnTo>
                <a:lnTo>
                  <a:pt x="35018" y="4667"/>
                </a:lnTo>
                <a:lnTo>
                  <a:pt x="16792" y="17397"/>
                </a:lnTo>
                <a:lnTo>
                  <a:pt x="4505" y="36277"/>
                </a:lnTo>
                <a:lnTo>
                  <a:pt x="0" y="59397"/>
                </a:lnTo>
                <a:lnTo>
                  <a:pt x="1093" y="71005"/>
                </a:lnTo>
                <a:lnTo>
                  <a:pt x="4237" y="81851"/>
                </a:lnTo>
                <a:lnTo>
                  <a:pt x="9220" y="91716"/>
                </a:lnTo>
                <a:lnTo>
                  <a:pt x="15836" y="100380"/>
                </a:lnTo>
                <a:lnTo>
                  <a:pt x="0" y="267817"/>
                </a:lnTo>
                <a:lnTo>
                  <a:pt x="4940" y="271106"/>
                </a:lnTo>
                <a:lnTo>
                  <a:pt x="8949" y="273401"/>
                </a:lnTo>
                <a:lnTo>
                  <a:pt x="19392" y="277915"/>
                </a:lnTo>
                <a:lnTo>
                  <a:pt x="35722" y="282327"/>
                </a:lnTo>
                <a:lnTo>
                  <a:pt x="57391" y="284314"/>
                </a:lnTo>
                <a:lnTo>
                  <a:pt x="79057" y="282327"/>
                </a:lnTo>
                <a:lnTo>
                  <a:pt x="95383" y="277915"/>
                </a:lnTo>
                <a:lnTo>
                  <a:pt x="105822" y="273401"/>
                </a:lnTo>
                <a:lnTo>
                  <a:pt x="109829" y="271106"/>
                </a:lnTo>
                <a:lnTo>
                  <a:pt x="114769" y="267817"/>
                </a:lnTo>
                <a:lnTo>
                  <a:pt x="98882" y="100342"/>
                </a:lnTo>
                <a:close/>
              </a:path>
            </a:pathLst>
          </a:custGeom>
          <a:ln w="12700">
            <a:solidFill>
              <a:srgbClr val="83D4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9016403" y="3087509"/>
            <a:ext cx="648970" cy="182245"/>
          </a:xfrm>
          <a:custGeom>
            <a:avLst/>
            <a:gdLst/>
            <a:ahLst/>
            <a:cxnLst/>
            <a:rect l="l" t="t" r="r" b="b"/>
            <a:pathLst>
              <a:path w="648970" h="182245">
                <a:moveTo>
                  <a:pt x="324446" y="181838"/>
                </a:moveTo>
                <a:lnTo>
                  <a:pt x="398838" y="179437"/>
                </a:lnTo>
                <a:lnTo>
                  <a:pt x="467129" y="172597"/>
                </a:lnTo>
                <a:lnTo>
                  <a:pt x="527370" y="161865"/>
                </a:lnTo>
                <a:lnTo>
                  <a:pt x="577615" y="147785"/>
                </a:lnTo>
                <a:lnTo>
                  <a:pt x="615916" y="130904"/>
                </a:lnTo>
                <a:lnTo>
                  <a:pt x="648893" y="90919"/>
                </a:lnTo>
                <a:lnTo>
                  <a:pt x="640324" y="70071"/>
                </a:lnTo>
                <a:lnTo>
                  <a:pt x="577615" y="34052"/>
                </a:lnTo>
                <a:lnTo>
                  <a:pt x="527370" y="19973"/>
                </a:lnTo>
                <a:lnTo>
                  <a:pt x="467129" y="9240"/>
                </a:lnTo>
                <a:lnTo>
                  <a:pt x="398838" y="2401"/>
                </a:lnTo>
                <a:lnTo>
                  <a:pt x="324446" y="0"/>
                </a:lnTo>
                <a:lnTo>
                  <a:pt x="250055" y="2401"/>
                </a:lnTo>
                <a:lnTo>
                  <a:pt x="181764" y="9240"/>
                </a:lnTo>
                <a:lnTo>
                  <a:pt x="121523" y="19973"/>
                </a:lnTo>
                <a:lnTo>
                  <a:pt x="71278" y="34052"/>
                </a:lnTo>
                <a:lnTo>
                  <a:pt x="32977" y="50934"/>
                </a:lnTo>
                <a:lnTo>
                  <a:pt x="0" y="90919"/>
                </a:lnTo>
                <a:lnTo>
                  <a:pt x="8569" y="111767"/>
                </a:lnTo>
                <a:lnTo>
                  <a:pt x="71278" y="147785"/>
                </a:lnTo>
                <a:lnTo>
                  <a:pt x="121523" y="161865"/>
                </a:lnTo>
                <a:lnTo>
                  <a:pt x="181764" y="172597"/>
                </a:lnTo>
                <a:lnTo>
                  <a:pt x="250055" y="179437"/>
                </a:lnTo>
                <a:lnTo>
                  <a:pt x="324446" y="181838"/>
                </a:lnTo>
                <a:close/>
              </a:path>
            </a:pathLst>
          </a:custGeom>
          <a:ln w="31750">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9016403" y="2795333"/>
            <a:ext cx="648970" cy="383540"/>
          </a:xfrm>
          <a:custGeom>
            <a:avLst/>
            <a:gdLst/>
            <a:ahLst/>
            <a:cxnLst/>
            <a:rect l="l" t="t" r="r" b="b"/>
            <a:pathLst>
              <a:path w="648970" h="383539">
                <a:moveTo>
                  <a:pt x="648893" y="383095"/>
                </a:moveTo>
                <a:lnTo>
                  <a:pt x="648893" y="90919"/>
                </a:lnTo>
                <a:lnTo>
                  <a:pt x="640324" y="70075"/>
                </a:lnTo>
                <a:lnTo>
                  <a:pt x="577615" y="34058"/>
                </a:lnTo>
                <a:lnTo>
                  <a:pt x="527370" y="19977"/>
                </a:lnTo>
                <a:lnTo>
                  <a:pt x="467129" y="9242"/>
                </a:lnTo>
                <a:lnTo>
                  <a:pt x="398838" y="2401"/>
                </a:lnTo>
                <a:lnTo>
                  <a:pt x="324446" y="0"/>
                </a:lnTo>
                <a:lnTo>
                  <a:pt x="250055" y="2401"/>
                </a:lnTo>
                <a:lnTo>
                  <a:pt x="181764" y="9242"/>
                </a:lnTo>
                <a:lnTo>
                  <a:pt x="121523" y="19977"/>
                </a:lnTo>
                <a:lnTo>
                  <a:pt x="71278" y="34058"/>
                </a:lnTo>
                <a:lnTo>
                  <a:pt x="32977" y="50939"/>
                </a:lnTo>
                <a:lnTo>
                  <a:pt x="0" y="90919"/>
                </a:lnTo>
                <a:lnTo>
                  <a:pt x="0" y="383095"/>
                </a:lnTo>
              </a:path>
            </a:pathLst>
          </a:custGeom>
          <a:ln w="31750">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txBox="1"/>
          <p:nvPr/>
        </p:nvSpPr>
        <p:spPr>
          <a:xfrm>
            <a:off x="12468203" y="9160432"/>
            <a:ext cx="181610" cy="187231"/>
          </a:xfrm>
          <a:prstGeom prst="rect">
            <a:avLst/>
          </a:prstGeom>
        </p:spPr>
        <p:txBody>
          <a:bodyPr vert="horz" wrap="square" lIns="0" tIns="17780" rIns="0" bIns="0" rtlCol="0">
            <a:spAutoFit/>
          </a:bodyPr>
          <a:lstStyle/>
          <a:p>
            <a:pPr marL="25400" marR="0" lvl="0" indent="0" algn="l" defTabSz="914400" rtl="0" eaLnBrk="1" fontAlgn="auto" latinLnBrk="0" hangingPunct="1">
              <a:lnSpc>
                <a:spcPct val="100000"/>
              </a:lnSpc>
              <a:spcBef>
                <a:spcPts val="140"/>
              </a:spcBef>
              <a:spcAft>
                <a:spcPts val="0"/>
              </a:spcAft>
              <a:buClrTx/>
              <a:buSzTx/>
              <a:buFontTx/>
              <a:buNone/>
              <a:tabLst/>
              <a:defRPr/>
            </a:pPr>
            <a:fld id="{81D60167-4931-47E6-BA6A-407CBD079E47}" type="slidenum">
              <a:rPr kumimoji="0" sz="1100" b="0" i="0" u="none" strike="noStrike" kern="1200" cap="none" spc="0" normalizeH="0" baseline="0" noProof="0" dirty="0">
                <a:ln>
                  <a:noFill/>
                </a:ln>
                <a:solidFill>
                  <a:srgbClr val="002B49"/>
                </a:solidFill>
                <a:effectLst/>
                <a:uLnTx/>
                <a:uFillTx/>
                <a:latin typeface="Calibri" panose="020F0502020204030204" pitchFamily="34" charset="0"/>
                <a:ea typeface="+mn-ea"/>
                <a:cs typeface="Calibri" panose="020F0502020204030204" pitchFamily="34" charset="0"/>
              </a:rPr>
              <a:pPr marL="25400" marR="0" lvl="0" indent="0" algn="l" defTabSz="914400" rtl="0" eaLnBrk="1" fontAlgn="auto" latinLnBrk="0" hangingPunct="1">
                <a:lnSpc>
                  <a:spcPct val="100000"/>
                </a:lnSpc>
                <a:spcBef>
                  <a:spcPts val="140"/>
                </a:spcBef>
                <a:spcAft>
                  <a:spcPts val="0"/>
                </a:spcAft>
                <a:buClrTx/>
                <a:buSzTx/>
                <a:buFontTx/>
                <a:buNone/>
                <a:tabLst/>
                <a:defRPr/>
              </a:pPr>
              <a:t>24</a:t>
            </a:fld>
            <a:endParaRPr kumimoji="0"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699" y="2181999"/>
            <a:ext cx="4927602" cy="3419526"/>
          </a:xfrm>
          <a:prstGeom prst="rect">
            <a:avLst/>
          </a:prstGeom>
        </p:spPr>
        <p:txBody>
          <a:bodyPr vert="horz" wrap="square" lIns="0" tIns="252095" rIns="0" bIns="0" rtlCol="0">
            <a:spAutoFit/>
          </a:bodyPr>
          <a:lstStyle/>
          <a:p>
            <a:pPr marL="12700" marR="0" lvl="0" indent="0" algn="l" defTabSz="914400" rtl="0" eaLnBrk="1" fontAlgn="auto" latinLnBrk="0" hangingPunct="1">
              <a:lnSpc>
                <a:spcPct val="100000"/>
              </a:lnSpc>
              <a:spcBef>
                <a:spcPts val="1985"/>
              </a:spcBef>
              <a:spcAft>
                <a:spcPts val="0"/>
              </a:spcAft>
              <a:buClrTx/>
              <a:buSzTx/>
              <a:buFontTx/>
              <a:buNone/>
              <a:tabLst/>
              <a:defRPr/>
            </a:pPr>
            <a:r>
              <a:rPr kumimoji="0" sz="3200" b="0" i="0" u="none" strike="noStrike" kern="1200" cap="none" spc="-10"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t>Refinancing</a:t>
            </a:r>
            <a:r>
              <a:rPr kumimoji="0" sz="3200" b="0" i="0" u="none" strike="noStrike" kern="1200" cap="none" spc="-5"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t> Mortgage:</a:t>
            </a:r>
            <a:endParaRPr kumimoji="0"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92100" marR="0" lvl="0" indent="-279400" algn="l" defTabSz="914400" rtl="0" eaLnBrk="1" fontAlgn="auto" latinLnBrk="0" hangingPunct="1">
              <a:lnSpc>
                <a:spcPct val="100000"/>
              </a:lnSpc>
              <a:spcBef>
                <a:spcPts val="1700"/>
              </a:spcBef>
              <a:spcAft>
                <a:spcPts val="0"/>
              </a:spcAft>
              <a:buClrTx/>
              <a:buSzPct val="75000"/>
              <a:buFontTx/>
              <a:buChar char="•"/>
              <a:tabLst/>
              <a:defRPr/>
            </a:pPr>
            <a:r>
              <a:rPr kumimoji="0" sz="2700" b="0" i="0" u="none" strike="noStrike" kern="1200" cap="none" spc="-2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Lower </a:t>
            </a:r>
            <a:r>
              <a:rPr kumimoji="0" sz="27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interest</a:t>
            </a:r>
            <a:r>
              <a:rPr kumimoji="0" sz="27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 </a:t>
            </a:r>
            <a:r>
              <a:rPr kumimoji="0" sz="2700" b="0" i="0" u="none" strike="noStrike" kern="1200" cap="none" spc="-1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rate</a:t>
            </a:r>
            <a:endParaRPr kumimoji="0" sz="27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endParaRPr>
          </a:p>
          <a:p>
            <a:pPr marL="292100" marR="0" lvl="0" indent="-279400" algn="l" defTabSz="914400" rtl="0" eaLnBrk="1" fontAlgn="auto" latinLnBrk="0" hangingPunct="1">
              <a:lnSpc>
                <a:spcPct val="100000"/>
              </a:lnSpc>
              <a:spcBef>
                <a:spcPts val="1765"/>
              </a:spcBef>
              <a:spcAft>
                <a:spcPts val="0"/>
              </a:spcAft>
              <a:buClrTx/>
              <a:buSzPct val="75000"/>
              <a:buFontTx/>
              <a:buChar char="•"/>
              <a:tabLst/>
              <a:defRPr/>
            </a:pPr>
            <a:r>
              <a:rPr kumimoji="0" sz="2700" b="0" i="0" u="none" strike="noStrike" kern="1200" cap="none" spc="-2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Lower</a:t>
            </a:r>
            <a:r>
              <a:rPr kumimoji="0" sz="27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 payments</a:t>
            </a:r>
            <a:endParaRPr kumimoji="0" sz="27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endParaRPr>
          </a:p>
          <a:p>
            <a:pPr marL="292100" marR="5080" lvl="0" indent="-279400" algn="l" defTabSz="914400" rtl="0" eaLnBrk="1" fontAlgn="auto" latinLnBrk="0" hangingPunct="1">
              <a:lnSpc>
                <a:spcPts val="3000"/>
              </a:lnSpc>
              <a:spcBef>
                <a:spcPts val="2060"/>
              </a:spcBef>
              <a:spcAft>
                <a:spcPts val="0"/>
              </a:spcAft>
              <a:buClrTx/>
              <a:buSzPct val="75000"/>
              <a:buFontTx/>
              <a:buChar char="•"/>
              <a:tabLst/>
              <a:defRPr/>
            </a:pPr>
            <a:r>
              <a:rPr kumimoji="0" sz="27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Shorten term </a:t>
            </a:r>
            <a:r>
              <a:rPr kumimoji="0" sz="27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of </a:t>
            </a:r>
            <a:r>
              <a:rPr kumimoji="0" sz="27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loan </a:t>
            </a:r>
            <a:r>
              <a:rPr kumimoji="0" sz="27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(you </a:t>
            </a:r>
            <a:r>
              <a:rPr kumimoji="0" sz="2700" b="0" i="0" u="none" strike="noStrike" kern="1200" cap="none" spc="-1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save </a:t>
            </a:r>
            <a:r>
              <a:rPr kumimoji="0" sz="27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on </a:t>
            </a:r>
            <a:r>
              <a:rPr kumimoji="0" sz="27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interest </a:t>
            </a:r>
            <a:r>
              <a:rPr kumimoji="0" sz="27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but will be </a:t>
            </a:r>
            <a:r>
              <a:rPr kumimoji="0" sz="27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paying </a:t>
            </a:r>
            <a:r>
              <a:rPr kumimoji="0" sz="27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a higher monthly</a:t>
            </a:r>
            <a:r>
              <a:rPr kumimoji="0" sz="2700" b="0" i="0" u="none" strike="noStrike" kern="1200" cap="none" spc="-1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 </a:t>
            </a:r>
            <a:r>
              <a:rPr kumimoji="0" sz="27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payment)</a:t>
            </a:r>
            <a:endParaRPr kumimoji="0" sz="27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endParaRPr>
          </a:p>
        </p:txBody>
      </p:sp>
      <p:sp>
        <p:nvSpPr>
          <p:cNvPr id="3" name="object 3"/>
          <p:cNvSpPr txBox="1"/>
          <p:nvPr/>
        </p:nvSpPr>
        <p:spPr>
          <a:xfrm>
            <a:off x="7213600" y="2204173"/>
            <a:ext cx="5138295" cy="2387192"/>
          </a:xfrm>
          <a:prstGeom prst="rect">
            <a:avLst/>
          </a:prstGeom>
        </p:spPr>
        <p:txBody>
          <a:bodyPr vert="horz" wrap="square" lIns="0" tIns="230505" rIns="0" bIns="0" rtlCol="0">
            <a:spAutoFit/>
          </a:bodyPr>
          <a:lstStyle/>
          <a:p>
            <a:pPr marL="12700" marR="0" lvl="0" indent="0" algn="l" defTabSz="914400" rtl="0" eaLnBrk="1" fontAlgn="auto" latinLnBrk="0" hangingPunct="1">
              <a:lnSpc>
                <a:spcPct val="100000"/>
              </a:lnSpc>
              <a:spcBef>
                <a:spcPts val="1815"/>
              </a:spcBef>
              <a:spcAft>
                <a:spcPts val="0"/>
              </a:spcAft>
              <a:buClrTx/>
              <a:buSzTx/>
              <a:buFontTx/>
              <a:buNone/>
              <a:tabLst/>
              <a:defRPr/>
            </a:pPr>
            <a:r>
              <a:rPr kumimoji="0" sz="3200" b="0" i="0" u="none" strike="noStrike" kern="1200" cap="none" spc="-10"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t>Paying </a:t>
            </a:r>
            <a:r>
              <a:rPr kumimoji="0" sz="3200" b="0" i="0" u="none" strike="noStrike" kern="1200" cap="none" spc="-15"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t>extra </a:t>
            </a:r>
            <a:r>
              <a:rPr kumimoji="0" sz="3200" b="0" i="0" u="none" strike="noStrike" kern="1200" cap="none" spc="0"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t>on the</a:t>
            </a:r>
            <a:r>
              <a:rPr kumimoji="0" sz="3200" b="0" i="0" u="none" strike="noStrike" kern="1200" cap="none" spc="-65"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t> </a:t>
            </a:r>
            <a:r>
              <a:rPr kumimoji="0" sz="3200" b="0" i="0" u="none" strike="noStrike" kern="1200" cap="none" spc="0"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t>principal:</a:t>
            </a:r>
            <a:endParaRPr kumimoji="0"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92100" marR="525145" lvl="0" indent="-279400" algn="l" defTabSz="914400" rtl="0" eaLnBrk="1" fontAlgn="auto" latinLnBrk="0" hangingPunct="1">
              <a:lnSpc>
                <a:spcPts val="3000"/>
              </a:lnSpc>
              <a:spcBef>
                <a:spcPts val="2000"/>
              </a:spcBef>
              <a:spcAft>
                <a:spcPts val="0"/>
              </a:spcAft>
              <a:buClrTx/>
              <a:buSzPct val="75000"/>
              <a:buFontTx/>
              <a:buChar char="•"/>
              <a:tabLst/>
              <a:defRPr/>
            </a:pPr>
            <a:r>
              <a:rPr kumimoji="0" sz="2800" b="0" i="0" u="none" strike="noStrike" kern="1200" cap="none" spc="-1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Make </a:t>
            </a:r>
            <a:r>
              <a:rPr kumimoji="0" sz="28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sure </a:t>
            </a:r>
            <a:r>
              <a:rPr kumimoji="0" sz="2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lender </a:t>
            </a:r>
            <a:r>
              <a:rPr kumimoji="0" sz="28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allows</a:t>
            </a:r>
            <a:r>
              <a:rPr kumimoji="0" sz="2800" b="0" i="0" u="none" strike="noStrike" kern="1200" cap="none" spc="-5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 </a:t>
            </a:r>
            <a:r>
              <a:rPr kumimoji="0" sz="2800" b="0" i="0" u="none" strike="noStrike" kern="1200" cap="none" spc="-1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for </a:t>
            </a:r>
            <a:r>
              <a:rPr kumimoji="0" sz="2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early</a:t>
            </a:r>
            <a:r>
              <a:rPr kumimoji="0" sz="28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 repayment</a:t>
            </a:r>
            <a:endParaRPr kumimoji="0" sz="2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endParaRPr>
          </a:p>
          <a:p>
            <a:pPr marL="292100" marR="0" lvl="0" indent="-279400" algn="l" defTabSz="914400" rtl="0" eaLnBrk="1" fontAlgn="auto" latinLnBrk="0" hangingPunct="1">
              <a:lnSpc>
                <a:spcPct val="100000"/>
              </a:lnSpc>
              <a:spcBef>
                <a:spcPts val="1595"/>
              </a:spcBef>
              <a:spcAft>
                <a:spcPts val="0"/>
              </a:spcAft>
              <a:buClrTx/>
              <a:buSzPct val="75000"/>
              <a:buFontTx/>
              <a:buChar char="•"/>
              <a:tabLst/>
              <a:defRPr/>
            </a:pPr>
            <a:r>
              <a:rPr kumimoji="0" sz="2800" b="0" i="0" u="none" strike="noStrike" kern="1200" cap="none" spc="-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May </a:t>
            </a:r>
            <a:r>
              <a:rPr kumimoji="0" sz="2800" b="0" i="0" u="none" strike="noStrike" kern="1200" cap="none" spc="-2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affect </a:t>
            </a:r>
            <a:r>
              <a:rPr kumimoji="0" sz="2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tax</a:t>
            </a:r>
            <a:r>
              <a:rPr kumimoji="0" sz="2800" b="0" i="0" u="none" strike="noStrike" kern="1200" cap="none" spc="15"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 </a:t>
            </a:r>
            <a:r>
              <a:rPr kumimoji="0" sz="2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deductions</a:t>
            </a:r>
          </a:p>
        </p:txBody>
      </p:sp>
      <p:sp>
        <p:nvSpPr>
          <p:cNvPr id="4" name="object 4"/>
          <p:cNvSpPr txBox="1"/>
          <p:nvPr/>
        </p:nvSpPr>
        <p:spPr>
          <a:xfrm>
            <a:off x="8567301" y="6337588"/>
            <a:ext cx="1247131" cy="708912"/>
          </a:xfrm>
          <a:prstGeom prst="rect">
            <a:avLst/>
          </a:prstGeom>
        </p:spPr>
        <p:txBody>
          <a:bodyPr vert="horz" wrap="square" lIns="0" tIns="41275" rIns="0" bIns="0" rtlCol="0">
            <a:spAutoFit/>
          </a:bodyPr>
          <a:lstStyle/>
          <a:p>
            <a:pPr marL="12065" marR="5080" lvl="0" indent="0" algn="ctr" defTabSz="914400" rtl="0" eaLnBrk="1" fontAlgn="auto" latinLnBrk="0" hangingPunct="1">
              <a:lnSpc>
                <a:spcPts val="1700"/>
              </a:lnSpc>
              <a:spcBef>
                <a:spcPts val="325"/>
              </a:spcBef>
              <a:spcAft>
                <a:spcPts val="0"/>
              </a:spcAft>
              <a:buClrTx/>
              <a:buSzTx/>
              <a:buFontTx/>
              <a:buNone/>
              <a:tabLst/>
              <a:defRPr/>
            </a:pPr>
            <a:r>
              <a:rPr kumimoji="0" sz="2000" b="1" i="0" u="none" strike="noStrike" kern="1200" cap="none" spc="20"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Pay $240  </a:t>
            </a:r>
            <a:r>
              <a:rPr kumimoji="0" sz="2000" b="1" i="0" u="none" strike="noStrike" kern="1200" cap="none" spc="15"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Extra</a:t>
            </a:r>
            <a:r>
              <a:rPr kumimoji="0" sz="2000" b="1" i="0" u="none" strike="noStrike" kern="1200" cap="none" spc="-65"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 </a:t>
            </a:r>
            <a:r>
              <a:rPr kumimoji="0" sz="2000" b="1" i="0" u="none" strike="noStrike" kern="1200" cap="none" spc="15"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Each </a:t>
            </a:r>
            <a:r>
              <a:rPr kumimoji="0" sz="2000" b="1" i="0" u="none" strike="noStrike" kern="1200" cap="none" spc="5"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 </a:t>
            </a:r>
            <a:r>
              <a:rPr kumimoji="0" sz="2000" b="1" i="0" u="none" strike="noStrike" kern="1200" cap="none" spc="20"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Month</a:t>
            </a:r>
            <a:endParaRPr kumimoji="0"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object 5"/>
          <p:cNvSpPr txBox="1"/>
          <p:nvPr/>
        </p:nvSpPr>
        <p:spPr>
          <a:xfrm>
            <a:off x="10471729" y="6236910"/>
            <a:ext cx="1880165" cy="537327"/>
          </a:xfrm>
          <a:prstGeom prst="rect">
            <a:avLst/>
          </a:prstGeom>
        </p:spPr>
        <p:txBody>
          <a:bodyPr vert="horz" wrap="square" lIns="0" tIns="17780" rIns="0" bIns="0" rtlCol="0">
            <a:spAutoFit/>
          </a:bodyPr>
          <a:lstStyle/>
          <a:p>
            <a:pPr marL="12700" marR="0" lvl="0" indent="0" algn="l" defTabSz="914400" rtl="0" eaLnBrk="1" fontAlgn="auto" latinLnBrk="0" hangingPunct="1">
              <a:lnSpc>
                <a:spcPts val="2275"/>
              </a:lnSpc>
              <a:spcBef>
                <a:spcPts val="140"/>
              </a:spcBef>
              <a:spcAft>
                <a:spcPts val="0"/>
              </a:spcAft>
              <a:buClrTx/>
              <a:buSzTx/>
              <a:buFontTx/>
              <a:buNone/>
              <a:tabLst/>
              <a:defRPr/>
            </a:pPr>
            <a:r>
              <a:rPr kumimoji="0" sz="2800" b="1" i="0" u="none" strike="noStrike" kern="1200" cap="none" spc="20"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$57,000</a:t>
            </a:r>
            <a:endParaRPr kumimoji="0"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2700" marR="0" lvl="0" indent="0" algn="l" defTabSz="914400" rtl="0" eaLnBrk="1" fontAlgn="auto" latinLnBrk="0" hangingPunct="1">
              <a:lnSpc>
                <a:spcPts val="1735"/>
              </a:lnSpc>
              <a:spcBef>
                <a:spcPts val="0"/>
              </a:spcBef>
              <a:spcAft>
                <a:spcPts val="0"/>
              </a:spcAft>
              <a:buClrTx/>
              <a:buSzTx/>
              <a:buFontTx/>
              <a:buNone/>
              <a:tabLst/>
              <a:defRPr/>
            </a:pPr>
            <a:r>
              <a:rPr kumimoji="0" b="0" i="0" u="none" strike="noStrike" kern="1200" cap="none" spc="15"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saved </a:t>
            </a:r>
            <a:r>
              <a:rPr kumimoji="0" b="0" i="0" u="none" strike="noStrike" kern="1200" cap="none" spc="10"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in interest</a:t>
            </a:r>
            <a:r>
              <a:rPr kumimoji="0" b="0" i="0" u="none" strike="noStrike" kern="1200" cap="none" spc="-50"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 </a:t>
            </a:r>
            <a:r>
              <a:rPr kumimoji="0" b="0" i="0" u="none" strike="noStrike" kern="1200" cap="none" spc="20"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&amp;</a:t>
            </a:r>
            <a:endParaRPr kumimoji="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object 6"/>
          <p:cNvSpPr txBox="1"/>
          <p:nvPr/>
        </p:nvSpPr>
        <p:spPr>
          <a:xfrm>
            <a:off x="10471730" y="6726035"/>
            <a:ext cx="2088830" cy="325089"/>
          </a:xfrm>
          <a:prstGeom prst="rect">
            <a:avLst/>
          </a:prstGeom>
        </p:spPr>
        <p:txBody>
          <a:bodyPr vert="horz" wrap="square" lIns="0" tIns="17145" rIns="0" bIns="0" rtlCol="0">
            <a:spAutoFit/>
          </a:body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2000" b="0" i="0" u="none" strike="noStrike" kern="1200" cap="none" spc="15"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loan reduced</a:t>
            </a:r>
            <a:r>
              <a:rPr kumimoji="0" sz="2000" b="0" i="0" u="none" strike="noStrike" kern="1200" cap="none" spc="-70"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 </a:t>
            </a:r>
            <a:r>
              <a:rPr kumimoji="0" sz="2000" b="0" i="0" u="none" strike="noStrike" kern="1200" cap="none" spc="15"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by</a:t>
            </a:r>
            <a:endParaRPr kumimoji="0"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object 7"/>
          <p:cNvSpPr txBox="1"/>
          <p:nvPr/>
        </p:nvSpPr>
        <p:spPr>
          <a:xfrm>
            <a:off x="10471730" y="6967237"/>
            <a:ext cx="1247128" cy="321883"/>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2000" b="1" i="0" u="none" strike="noStrike" kern="1200" cap="none" spc="5"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7</a:t>
            </a:r>
            <a:r>
              <a:rPr kumimoji="0" sz="2000" b="1" i="0" u="none" strike="noStrike" kern="1200" cap="none" spc="-60"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 </a:t>
            </a:r>
            <a:r>
              <a:rPr kumimoji="0" sz="2000" b="1" i="0" u="none" strike="noStrike" kern="1200" cap="none" spc="10"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years!</a:t>
            </a:r>
            <a:r>
              <a:rPr kumimoji="0" sz="2000" b="0" i="0" u="none" strike="noStrike" kern="1200" cap="none" spc="15" normalizeH="0" baseline="31746" noProof="0" dirty="0">
                <a:ln>
                  <a:noFill/>
                </a:ln>
                <a:solidFill>
                  <a:srgbClr val="0C497B"/>
                </a:solidFill>
                <a:effectLst/>
                <a:uLnTx/>
                <a:uFillTx/>
                <a:latin typeface="Calibri" panose="020F0502020204030204" pitchFamily="34" charset="0"/>
                <a:ea typeface="+mn-ea"/>
                <a:cs typeface="Calibri" panose="020F0502020204030204" pitchFamily="34" charset="0"/>
              </a:rPr>
              <a:t>1</a:t>
            </a:r>
            <a:endParaRPr kumimoji="0" sz="2000" b="0" i="0" u="none" strike="noStrike" kern="1200" cap="none" spc="0" normalizeH="0" baseline="31746"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object 9"/>
          <p:cNvSpPr txBox="1"/>
          <p:nvPr/>
        </p:nvSpPr>
        <p:spPr>
          <a:xfrm>
            <a:off x="9971598" y="6306788"/>
            <a:ext cx="291465" cy="629920"/>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3950" b="0" i="0" u="none" strike="noStrike" kern="1200" cap="none" spc="5" normalizeH="0" baseline="0" noProof="0" dirty="0">
                <a:ln>
                  <a:noFill/>
                </a:ln>
                <a:solidFill>
                  <a:srgbClr val="84D3F1"/>
                </a:solidFill>
                <a:effectLst/>
                <a:uLnTx/>
                <a:uFillTx/>
                <a:latin typeface="Calibri" panose="020F0502020204030204" pitchFamily="34" charset="0"/>
                <a:ea typeface="+mn-ea"/>
                <a:cs typeface="Calibri" panose="020F0502020204030204" pitchFamily="34" charset="0"/>
              </a:rPr>
              <a:t>=</a:t>
            </a:r>
            <a:endParaRPr kumimoji="0" sz="39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object 8"/>
          <p:cNvSpPr txBox="1"/>
          <p:nvPr/>
        </p:nvSpPr>
        <p:spPr>
          <a:xfrm>
            <a:off x="7222743" y="6598718"/>
            <a:ext cx="1041659" cy="294311"/>
          </a:xfrm>
          <a:prstGeom prst="rect">
            <a:avLst/>
          </a:prstGeom>
        </p:spPr>
        <p:txBody>
          <a:bodyPr vert="horz" wrap="square" lIns="0" tIns="17145" rIns="0" bIns="0" rtlCol="0">
            <a:spAutoFit/>
          </a:body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b="0" i="0" u="none" strike="noStrike" kern="1200" cap="none" spc="15"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Mortgage</a:t>
            </a:r>
            <a:endParaRPr kumimoji="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object 10"/>
          <p:cNvSpPr txBox="1"/>
          <p:nvPr/>
        </p:nvSpPr>
        <p:spPr>
          <a:xfrm>
            <a:off x="7232455" y="6337588"/>
            <a:ext cx="913321" cy="322523"/>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tab pos="973455" algn="l"/>
              </a:tabLst>
              <a:defRPr/>
            </a:pPr>
            <a:r>
              <a:rPr kumimoji="0" lang="en-US" sz="2000" b="1" i="0" u="none" strike="noStrike" kern="1200" cap="none" spc="20" normalizeH="0" baseline="0" noProof="0" dirty="0">
                <a:ln>
                  <a:noFill/>
                </a:ln>
                <a:solidFill>
                  <a:srgbClr val="0C497B"/>
                </a:solidFill>
                <a:effectLst/>
                <a:uLnTx/>
                <a:uFillTx/>
                <a:latin typeface="Calibri" panose="020F0502020204030204" pitchFamily="34" charset="0"/>
                <a:ea typeface="+mn-ea"/>
                <a:cs typeface="Calibri" panose="020F0502020204030204" pitchFamily="34" charset="0"/>
              </a:rPr>
              <a:t>$300k</a:t>
            </a:r>
            <a:endParaRPr kumimoji="0" sz="5925" b="0" i="0" u="none" strike="noStrike" kern="1200" cap="none" spc="0" normalizeH="0" baseline="-23206"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1" name="Group 20">
            <a:extLst>
              <a:ext uri="{FF2B5EF4-FFF2-40B4-BE49-F238E27FC236}">
                <a16:creationId xmlns:a16="http://schemas.microsoft.com/office/drawing/2014/main" id="{7350F33C-8AF4-F9CF-C108-C0EB6317AF2A}"/>
              </a:ext>
            </a:extLst>
          </p:cNvPr>
          <p:cNvGrpSpPr/>
          <p:nvPr/>
        </p:nvGrpSpPr>
        <p:grpSpPr>
          <a:xfrm>
            <a:off x="8633397" y="5053394"/>
            <a:ext cx="1149350" cy="943872"/>
            <a:chOff x="8762132" y="5053394"/>
            <a:chExt cx="1149350" cy="943872"/>
          </a:xfrm>
        </p:grpSpPr>
        <p:sp>
          <p:nvSpPr>
            <p:cNvPr id="11" name="object 11"/>
            <p:cNvSpPr/>
            <p:nvPr/>
          </p:nvSpPr>
          <p:spPr>
            <a:xfrm>
              <a:off x="9230907" y="5250253"/>
              <a:ext cx="211607" cy="21160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9328356" y="5770744"/>
              <a:ext cx="79184" cy="7917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8920890" y="5089851"/>
              <a:ext cx="832485" cy="907415"/>
            </a:xfrm>
            <a:custGeom>
              <a:avLst/>
              <a:gdLst/>
              <a:ahLst/>
              <a:cxnLst/>
              <a:rect l="l" t="t" r="r" b="b"/>
              <a:pathLst>
                <a:path w="832484" h="907414">
                  <a:moveTo>
                    <a:pt x="0" y="253771"/>
                  </a:moveTo>
                  <a:lnTo>
                    <a:pt x="0" y="907414"/>
                  </a:lnTo>
                  <a:lnTo>
                    <a:pt x="831888" y="907414"/>
                  </a:lnTo>
                  <a:lnTo>
                    <a:pt x="831888" y="0"/>
                  </a:lnTo>
                  <a:lnTo>
                    <a:pt x="672553" y="0"/>
                  </a:lnTo>
                  <a:lnTo>
                    <a:pt x="672553" y="136677"/>
                  </a:lnTo>
                </a:path>
              </a:pathLst>
            </a:custGeom>
            <a:ln w="35966">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8762132" y="5053394"/>
              <a:ext cx="1149350" cy="393700"/>
            </a:xfrm>
            <a:custGeom>
              <a:avLst/>
              <a:gdLst/>
              <a:ahLst/>
              <a:cxnLst/>
              <a:rect l="l" t="t" r="r" b="b"/>
              <a:pathLst>
                <a:path w="1149350" h="393700">
                  <a:moveTo>
                    <a:pt x="1149108" y="393420"/>
                  </a:moveTo>
                  <a:lnTo>
                    <a:pt x="574547" y="0"/>
                  </a:lnTo>
                  <a:lnTo>
                    <a:pt x="0" y="393420"/>
                  </a:lnTo>
                </a:path>
              </a:pathLst>
            </a:custGeom>
            <a:ln w="35966">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9200312" y="5625014"/>
              <a:ext cx="272415" cy="371475"/>
            </a:xfrm>
            <a:custGeom>
              <a:avLst/>
              <a:gdLst/>
              <a:ahLst/>
              <a:cxnLst/>
              <a:rect l="l" t="t" r="r" b="b"/>
              <a:pathLst>
                <a:path w="272415" h="371475">
                  <a:moveTo>
                    <a:pt x="0" y="371327"/>
                  </a:moveTo>
                  <a:lnTo>
                    <a:pt x="0" y="142626"/>
                  </a:lnTo>
                  <a:lnTo>
                    <a:pt x="4578" y="101875"/>
                  </a:lnTo>
                  <a:lnTo>
                    <a:pt x="36748" y="40750"/>
                  </a:lnTo>
                  <a:lnTo>
                    <a:pt x="89707" y="6791"/>
                  </a:lnTo>
                  <a:lnTo>
                    <a:pt x="120269" y="0"/>
                  </a:lnTo>
                  <a:lnTo>
                    <a:pt x="151574" y="0"/>
                  </a:lnTo>
                  <a:lnTo>
                    <a:pt x="210471" y="20375"/>
                  </a:lnTo>
                  <a:lnTo>
                    <a:pt x="254520" y="67917"/>
                  </a:lnTo>
                  <a:lnTo>
                    <a:pt x="271843" y="142626"/>
                  </a:lnTo>
                  <a:lnTo>
                    <a:pt x="271843" y="371327"/>
                  </a:lnTo>
                </a:path>
              </a:pathLst>
            </a:custGeom>
            <a:ln w="35966">
              <a:solidFill>
                <a:srgbClr val="0E49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object 16"/>
          <p:cNvSpPr txBox="1">
            <a:spLocks noGrp="1"/>
          </p:cNvSpPr>
          <p:nvPr>
            <p:ph type="title"/>
          </p:nvPr>
        </p:nvSpPr>
        <p:spPr>
          <a:xfrm>
            <a:off x="901699" y="604515"/>
            <a:ext cx="6623605" cy="628377"/>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4A4A4A"/>
                </a:solidFill>
                <a:latin typeface="+mj-lt"/>
                <a:cs typeface="Guardian Sans Regular"/>
              </a:rPr>
              <a:t>Managing Mortgage Debt</a:t>
            </a:r>
            <a:endParaRPr sz="4000" dirty="0">
              <a:latin typeface="+mj-lt"/>
              <a:cs typeface="Guardian Sans Regular"/>
            </a:endParaRPr>
          </a:p>
        </p:txBody>
      </p:sp>
      <p:sp>
        <p:nvSpPr>
          <p:cNvPr id="17" name="object 17"/>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6521450" y="2290508"/>
            <a:ext cx="0" cy="4978400"/>
          </a:xfrm>
          <a:custGeom>
            <a:avLst/>
            <a:gdLst/>
            <a:ahLst/>
            <a:cxnLst/>
            <a:rect l="l" t="t" r="r" b="b"/>
            <a:pathLst>
              <a:path h="4978400">
                <a:moveTo>
                  <a:pt x="0" y="0"/>
                </a:moveTo>
                <a:lnTo>
                  <a:pt x="0" y="4978400"/>
                </a:lnTo>
              </a:path>
            </a:pathLst>
          </a:custGeom>
          <a:ln w="12700">
            <a:solidFill>
              <a:srgbClr val="4A4A4A"/>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txBox="1">
            <a:spLocks noGrp="1"/>
          </p:cNvSpPr>
          <p:nvPr>
            <p:ph type="sldNum" sz="quarter" idx="7"/>
          </p:nvPr>
        </p:nvSpPr>
        <p:spPr>
          <a:xfrm>
            <a:off x="12486782" y="9160432"/>
            <a:ext cx="264018" cy="187231"/>
          </a:xfrm>
          <a:prstGeom prst="rect">
            <a:avLst/>
          </a:prstGeom>
        </p:spPr>
        <p:txBody>
          <a:bodyPr vert="horz" wrap="square" lIns="0" tIns="17780" rIns="0" bIns="0" rtlCol="0">
            <a:spAutoFit/>
          </a:bodyPr>
          <a:lstStyle/>
          <a:p>
            <a:pPr marL="25400" marR="0" lvl="0" indent="0" algn="l" defTabSz="914400" rtl="0" eaLnBrk="1" fontAlgn="auto" latinLnBrk="0" hangingPunct="1">
              <a:lnSpc>
                <a:spcPct val="100000"/>
              </a:lnSpc>
              <a:spcBef>
                <a:spcPts val="140"/>
              </a:spcBef>
              <a:spcAft>
                <a:spcPts val="0"/>
              </a:spcAft>
              <a:buClrTx/>
              <a:buSzTx/>
              <a:buFontTx/>
              <a:buNone/>
              <a:tabLst/>
              <a:defRPr/>
            </a:pPr>
            <a:fld id="{81D60167-4931-47E6-BA6A-407CBD079E47}" type="slidenum">
              <a:rPr kumimoji="0" sz="1100" b="0" i="0" u="none" strike="noStrike" kern="1200" cap="none" spc="0"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rPr>
              <a:pPr marL="25400" marR="0" lvl="0" indent="0" algn="l" defTabSz="914400" rtl="0" eaLnBrk="1" fontAlgn="auto" latinLnBrk="0" hangingPunct="1">
                <a:lnSpc>
                  <a:spcPct val="100000"/>
                </a:lnSpc>
                <a:spcBef>
                  <a:spcPts val="140"/>
                </a:spcBef>
                <a:spcAft>
                  <a:spcPts val="0"/>
                </a:spcAft>
                <a:buClrTx/>
                <a:buSzTx/>
                <a:buFontTx/>
                <a:buNone/>
                <a:tabLst/>
                <a:defRPr/>
              </a:pPr>
              <a:t>25</a:t>
            </a:fld>
            <a:endParaRPr kumimoji="0" sz="1100" b="0" i="0" u="none" strike="noStrike" kern="1200" cap="none" spc="0" normalizeH="0" baseline="0" noProof="0" dirty="0">
              <a:ln>
                <a:noFill/>
              </a:ln>
              <a:solidFill>
                <a:srgbClr val="0E497B"/>
              </a:solidFill>
              <a:effectLst/>
              <a:uLnTx/>
              <a:uFillTx/>
              <a:latin typeface="Calibri" panose="020F0502020204030204" pitchFamily="34" charset="0"/>
              <a:ea typeface="+mn-ea"/>
              <a:cs typeface="Calibri" panose="020F0502020204030204" pitchFamily="34" charset="0"/>
            </a:endParaRPr>
          </a:p>
        </p:txBody>
      </p:sp>
      <p:sp>
        <p:nvSpPr>
          <p:cNvPr id="23" name="object 9">
            <a:extLst>
              <a:ext uri="{FF2B5EF4-FFF2-40B4-BE49-F238E27FC236}">
                <a16:creationId xmlns:a16="http://schemas.microsoft.com/office/drawing/2014/main" id="{5E9CD045-E592-67DC-D4CD-8321E2034FB8}"/>
              </a:ext>
            </a:extLst>
          </p:cNvPr>
          <p:cNvSpPr txBox="1"/>
          <p:nvPr/>
        </p:nvSpPr>
        <p:spPr>
          <a:xfrm>
            <a:off x="8234238" y="6306788"/>
            <a:ext cx="291465" cy="629920"/>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lang="en-US" sz="3950" b="0" i="0" u="none" strike="noStrike" kern="1200" cap="none" spc="5" normalizeH="0" baseline="0" noProof="0" dirty="0">
                <a:ln>
                  <a:noFill/>
                </a:ln>
                <a:solidFill>
                  <a:srgbClr val="84D3F1"/>
                </a:solidFill>
                <a:effectLst/>
                <a:uLnTx/>
                <a:uFillTx/>
                <a:latin typeface="Calibri" panose="020F0502020204030204" pitchFamily="34" charset="0"/>
                <a:ea typeface="+mn-ea"/>
                <a:cs typeface="Calibri" panose="020F0502020204030204" pitchFamily="34" charset="0"/>
              </a:rPr>
              <a:t>+</a:t>
            </a:r>
            <a:endParaRPr kumimoji="0" sz="39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 name="object 4">
            <a:extLst>
              <a:ext uri="{FF2B5EF4-FFF2-40B4-BE49-F238E27FC236}">
                <a16:creationId xmlns:a16="http://schemas.microsoft.com/office/drawing/2014/main" id="{1388AC52-F72C-C101-23CB-4EECD9397328}"/>
              </a:ext>
            </a:extLst>
          </p:cNvPr>
          <p:cNvSpPr txBox="1"/>
          <p:nvPr/>
        </p:nvSpPr>
        <p:spPr>
          <a:xfrm>
            <a:off x="901699" y="9163061"/>
            <a:ext cx="9186938" cy="184602"/>
          </a:xfrm>
          <a:prstGeom prst="rect">
            <a:avLst/>
          </a:prstGeom>
        </p:spPr>
        <p:txBody>
          <a:bodyPr vert="horz" wrap="square" lIns="0" tIns="12700" rIns="0" bIns="0" rtlCol="0">
            <a:noAutofit/>
          </a:bodyPr>
          <a:lstStyle/>
          <a:p>
            <a:pPr marL="12700" marR="5080">
              <a:lnSpc>
                <a:spcPct val="106100"/>
              </a:lnSpc>
              <a:spcBef>
                <a:spcPts val="100"/>
              </a:spcBef>
            </a:pPr>
            <a:r>
              <a:rPr lang="en-US" sz="1100" dirty="0">
                <a:solidFill>
                  <a:srgbClr val="4A4A4A"/>
                </a:solidFill>
                <a:latin typeface="Calibri" panose="020F0502020204030204" pitchFamily="34" charset="0"/>
                <a:cs typeface="Calibri" panose="020F0502020204030204" pitchFamily="34" charset="0"/>
              </a:rPr>
              <a:t>1 Source: Bankrate – http://</a:t>
            </a:r>
            <a:r>
              <a:rPr lang="en-US" sz="1100" dirty="0" err="1">
                <a:solidFill>
                  <a:srgbClr val="4A4A4A"/>
                </a:solidFill>
                <a:latin typeface="Calibri" panose="020F0502020204030204" pitchFamily="34" charset="0"/>
                <a:cs typeface="Calibri" panose="020F0502020204030204" pitchFamily="34" charset="0"/>
              </a:rPr>
              <a:t>www.bankrate.com</a:t>
            </a:r>
            <a:r>
              <a:rPr lang="en-US" sz="1100" dirty="0">
                <a:solidFill>
                  <a:srgbClr val="4A4A4A"/>
                </a:solidFill>
                <a:latin typeface="Calibri" panose="020F0502020204030204" pitchFamily="34" charset="0"/>
                <a:cs typeface="Calibri" panose="020F0502020204030204" pitchFamily="34" charset="0"/>
              </a:rPr>
              <a:t>/calculators/home-equity/additional-mortgage-payment-</a:t>
            </a:r>
            <a:r>
              <a:rPr lang="en-US" sz="1100" dirty="0" err="1">
                <a:solidFill>
                  <a:srgbClr val="4A4A4A"/>
                </a:solidFill>
                <a:latin typeface="Calibri" panose="020F0502020204030204" pitchFamily="34" charset="0"/>
                <a:cs typeface="Calibri" panose="020F0502020204030204" pitchFamily="34" charset="0"/>
              </a:rPr>
              <a:t>calculator.aspx</a:t>
            </a:r>
            <a:endParaRPr lang="en-US" sz="1100" dirty="0">
              <a:latin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912475" y="7338586"/>
            <a:ext cx="116586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4.</a:t>
            </a:r>
            <a:r>
              <a:rPr sz="2250" spc="-105"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Protect</a:t>
            </a:r>
            <a:endParaRPr sz="2250">
              <a:latin typeface="Calibri" panose="020F0502020204030204" pitchFamily="34" charset="0"/>
              <a:cs typeface="Calibri" panose="020F0502020204030204" pitchFamily="34" charset="0"/>
            </a:endParaRPr>
          </a:p>
        </p:txBody>
      </p:sp>
      <p:sp>
        <p:nvSpPr>
          <p:cNvPr id="4" name="object 4"/>
          <p:cNvSpPr txBox="1"/>
          <p:nvPr/>
        </p:nvSpPr>
        <p:spPr>
          <a:xfrm>
            <a:off x="7340657" y="3457573"/>
            <a:ext cx="103124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2.</a:t>
            </a:r>
            <a:r>
              <a:rPr sz="2250" spc="-105"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Spend</a:t>
            </a:r>
            <a:endParaRPr sz="2250">
              <a:latin typeface="Calibri" panose="020F0502020204030204" pitchFamily="34" charset="0"/>
              <a:cs typeface="Calibri" panose="020F0502020204030204" pitchFamily="34" charset="0"/>
            </a:endParaRPr>
          </a:p>
        </p:txBody>
      </p:sp>
      <p:sp>
        <p:nvSpPr>
          <p:cNvPr id="5" name="object 5"/>
          <p:cNvSpPr txBox="1"/>
          <p:nvPr/>
        </p:nvSpPr>
        <p:spPr>
          <a:xfrm>
            <a:off x="4016961" y="5778491"/>
            <a:ext cx="80899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5.</a:t>
            </a:r>
            <a:r>
              <a:rPr sz="2250" spc="-110"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Give</a:t>
            </a:r>
            <a:endParaRPr sz="2250">
              <a:latin typeface="Calibri" panose="020F0502020204030204" pitchFamily="34" charset="0"/>
              <a:cs typeface="Calibri" panose="020F0502020204030204" pitchFamily="34" charset="0"/>
            </a:endParaRPr>
          </a:p>
        </p:txBody>
      </p:sp>
      <p:sp>
        <p:nvSpPr>
          <p:cNvPr id="7" name="object 7"/>
          <p:cNvSpPr txBox="1"/>
          <p:nvPr/>
        </p:nvSpPr>
        <p:spPr>
          <a:xfrm>
            <a:off x="8093132" y="5778505"/>
            <a:ext cx="92329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3.</a:t>
            </a:r>
            <a:r>
              <a:rPr sz="2250" spc="-105"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Grow</a:t>
            </a:r>
            <a:endParaRPr sz="2250">
              <a:latin typeface="Calibri" panose="020F0502020204030204" pitchFamily="34" charset="0"/>
              <a:cs typeface="Calibri" panose="020F0502020204030204" pitchFamily="34" charset="0"/>
            </a:endParaRPr>
          </a:p>
        </p:txBody>
      </p:sp>
      <p:sp>
        <p:nvSpPr>
          <p:cNvPr id="10" name="object 10"/>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 name="object 11"/>
          <p:cNvSpPr txBox="1"/>
          <p:nvPr/>
        </p:nvSpPr>
        <p:spPr>
          <a:xfrm>
            <a:off x="12192000" y="9168751"/>
            <a:ext cx="279816"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rgbClr val="002B49"/>
                </a:solidFill>
                <a:latin typeface="Calibri" panose="020F0502020204030204" pitchFamily="34" charset="0"/>
                <a:cs typeface="Calibri" panose="020F0502020204030204" pitchFamily="34" charset="0"/>
              </a:rPr>
              <a:t>26</a:t>
            </a:fld>
            <a:endParaRPr sz="1100" dirty="0">
              <a:latin typeface="Calibri" panose="020F0502020204030204" pitchFamily="34" charset="0"/>
              <a:cs typeface="Calibri" panose="020F0502020204030204" pitchFamily="34" charset="0"/>
            </a:endParaRPr>
          </a:p>
        </p:txBody>
      </p:sp>
      <p:sp>
        <p:nvSpPr>
          <p:cNvPr id="2" name="object 9">
            <a:extLst>
              <a:ext uri="{FF2B5EF4-FFF2-40B4-BE49-F238E27FC236}">
                <a16:creationId xmlns:a16="http://schemas.microsoft.com/office/drawing/2014/main" id="{924EB04C-B4EA-6977-B1B5-7FC7F68C13DD}"/>
              </a:ext>
            </a:extLst>
          </p:cNvPr>
          <p:cNvSpPr txBox="1">
            <a:spLocks/>
          </p:cNvSpPr>
          <p:nvPr/>
        </p:nvSpPr>
        <p:spPr>
          <a:xfrm>
            <a:off x="901700" y="514275"/>
            <a:ext cx="12103100" cy="628377"/>
          </a:xfrm>
          <a:prstGeom prst="rect">
            <a:avLst/>
          </a:prstGeom>
        </p:spPr>
        <p:txBody>
          <a:bodyPr vert="horz" wrap="square" lIns="0" tIns="12700" rIns="0" bIns="0" rtlCol="0">
            <a:spAutoFit/>
          </a:bodyPr>
          <a:lstStyle>
            <a:lvl1pPr>
              <a:defRPr sz="6000" b="0" i="0">
                <a:solidFill>
                  <a:schemeClr val="bg1"/>
                </a:solidFill>
                <a:latin typeface="GuardianSans-Light"/>
                <a:ea typeface="+mj-ea"/>
                <a:cs typeface="GuardianSans-Light"/>
              </a:defRPr>
            </a:lvl1pPr>
          </a:lstStyle>
          <a:p>
            <a:pPr marL="12700">
              <a:spcBef>
                <a:spcPts val="100"/>
              </a:spcBef>
            </a:pPr>
            <a:r>
              <a:rPr lang="en-US" sz="4000" kern="0" spc="-70" dirty="0">
                <a:solidFill>
                  <a:schemeClr val="tx1">
                    <a:lumMod val="75000"/>
                    <a:lumOff val="25000"/>
                  </a:schemeClr>
                </a:solidFill>
                <a:latin typeface="Calibri" panose="020F0502020204030204" pitchFamily="34" charset="0"/>
                <a:cs typeface="Calibri" panose="020F0502020204030204" pitchFamily="34" charset="0"/>
              </a:rPr>
              <a:t>RECAP: Four steps to building a strong financial foundation</a:t>
            </a:r>
            <a:endParaRPr lang="en-US" sz="4000" kern="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768EF0A9-82E7-BCD7-B911-8504DF0C196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36118" y="1798637"/>
            <a:ext cx="6557963" cy="6557963"/>
          </a:xfrm>
          <a:prstGeom prst="rect">
            <a:avLst/>
          </a:prstGeom>
        </p:spPr>
      </p:pic>
    </p:spTree>
    <p:extLst>
      <p:ext uri="{BB962C8B-B14F-4D97-AF65-F5344CB8AC3E}">
        <p14:creationId xmlns:p14="http://schemas.microsoft.com/office/powerpoint/2010/main" val="2395205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 name="object 4"/>
          <p:cNvSpPr txBox="1"/>
          <p:nvPr/>
        </p:nvSpPr>
        <p:spPr>
          <a:xfrm>
            <a:off x="5912475" y="7338586"/>
            <a:ext cx="116586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4.</a:t>
            </a:r>
            <a:r>
              <a:rPr sz="2250" spc="-105"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Protect</a:t>
            </a:r>
            <a:endParaRPr sz="2250">
              <a:latin typeface="Calibri" panose="020F0502020204030204" pitchFamily="34" charset="0"/>
              <a:cs typeface="Calibri" panose="020F0502020204030204" pitchFamily="34" charset="0"/>
            </a:endParaRPr>
          </a:p>
        </p:txBody>
      </p:sp>
      <p:sp>
        <p:nvSpPr>
          <p:cNvPr id="11" name="object 11"/>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dirty="0">
                <a:latin typeface="Calibri" panose="020F0502020204030204" pitchFamily="34" charset="0"/>
                <a:cs typeface="Calibri" panose="020F0502020204030204" pitchFamily="34" charset="0"/>
              </a:rPr>
              <a:t>27</a:t>
            </a:fld>
            <a:endParaRPr dirty="0">
              <a:latin typeface="Calibri" panose="020F0502020204030204" pitchFamily="34" charset="0"/>
              <a:cs typeface="Calibri" panose="020F0502020204030204" pitchFamily="34" charset="0"/>
            </a:endParaRPr>
          </a:p>
        </p:txBody>
      </p:sp>
      <p:sp>
        <p:nvSpPr>
          <p:cNvPr id="5" name="object 5"/>
          <p:cNvSpPr txBox="1"/>
          <p:nvPr/>
        </p:nvSpPr>
        <p:spPr>
          <a:xfrm>
            <a:off x="7340657" y="3457573"/>
            <a:ext cx="103124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2.</a:t>
            </a:r>
            <a:r>
              <a:rPr sz="2250" spc="-105"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Spend</a:t>
            </a:r>
            <a:endParaRPr sz="2250">
              <a:latin typeface="Calibri" panose="020F0502020204030204" pitchFamily="34" charset="0"/>
              <a:cs typeface="Calibri" panose="020F0502020204030204" pitchFamily="34" charset="0"/>
            </a:endParaRPr>
          </a:p>
        </p:txBody>
      </p:sp>
      <p:sp>
        <p:nvSpPr>
          <p:cNvPr id="6" name="object 6"/>
          <p:cNvSpPr txBox="1"/>
          <p:nvPr/>
        </p:nvSpPr>
        <p:spPr>
          <a:xfrm>
            <a:off x="4016961" y="5778491"/>
            <a:ext cx="80899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5.</a:t>
            </a:r>
            <a:r>
              <a:rPr sz="2250" spc="-110"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Give</a:t>
            </a:r>
            <a:endParaRPr sz="2250">
              <a:latin typeface="Calibri" panose="020F0502020204030204" pitchFamily="34" charset="0"/>
              <a:cs typeface="Calibri" panose="020F0502020204030204" pitchFamily="34" charset="0"/>
            </a:endParaRPr>
          </a:p>
        </p:txBody>
      </p:sp>
      <p:sp>
        <p:nvSpPr>
          <p:cNvPr id="7" name="object 7"/>
          <p:cNvSpPr txBox="1"/>
          <p:nvPr/>
        </p:nvSpPr>
        <p:spPr>
          <a:xfrm>
            <a:off x="4715040" y="3457581"/>
            <a:ext cx="949159" cy="360995"/>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1.</a:t>
            </a:r>
            <a:r>
              <a:rPr sz="2250" spc="-110"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Save</a:t>
            </a:r>
            <a:endParaRPr sz="2250" dirty="0">
              <a:latin typeface="Calibri" panose="020F0502020204030204" pitchFamily="34" charset="0"/>
              <a:cs typeface="Calibri" panose="020F0502020204030204" pitchFamily="34" charset="0"/>
            </a:endParaRPr>
          </a:p>
        </p:txBody>
      </p:sp>
      <p:sp>
        <p:nvSpPr>
          <p:cNvPr id="8" name="object 8"/>
          <p:cNvSpPr txBox="1"/>
          <p:nvPr/>
        </p:nvSpPr>
        <p:spPr>
          <a:xfrm>
            <a:off x="8093132" y="5778505"/>
            <a:ext cx="92329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3.</a:t>
            </a:r>
            <a:r>
              <a:rPr sz="2250" spc="-105"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Grow</a:t>
            </a:r>
            <a:endParaRPr sz="2250">
              <a:latin typeface="Calibri" panose="020F0502020204030204" pitchFamily="34" charset="0"/>
              <a:cs typeface="Calibri" panose="020F0502020204030204" pitchFamily="34" charset="0"/>
            </a:endParaRPr>
          </a:p>
        </p:txBody>
      </p:sp>
      <p:sp>
        <p:nvSpPr>
          <p:cNvPr id="10" name="object 10"/>
          <p:cNvSpPr txBox="1">
            <a:spLocks noGrp="1"/>
          </p:cNvSpPr>
          <p:nvPr>
            <p:ph type="title"/>
          </p:nvPr>
        </p:nvSpPr>
        <p:spPr>
          <a:xfrm>
            <a:off x="906219" y="210181"/>
            <a:ext cx="11587942" cy="1120820"/>
          </a:xfrm>
          <a:prstGeom prst="rect">
            <a:avLst/>
          </a:prstGeom>
        </p:spPr>
        <p:txBody>
          <a:bodyPr vert="horz" wrap="square" lIns="0" tIns="12700" rIns="0" bIns="0" rtlCol="0">
            <a:spAutoFit/>
          </a:bodyPr>
          <a:lstStyle/>
          <a:p>
            <a:pPr marL="12700">
              <a:lnSpc>
                <a:spcPct val="100000"/>
              </a:lnSpc>
              <a:spcBef>
                <a:spcPts val="100"/>
              </a:spcBef>
            </a:pPr>
            <a:r>
              <a:rPr lang="en-US" sz="3600" spc="-70" dirty="0">
                <a:solidFill>
                  <a:schemeClr val="tx1">
                    <a:lumMod val="75000"/>
                    <a:lumOff val="25000"/>
                  </a:schemeClr>
                </a:solidFill>
                <a:latin typeface="Calibri" panose="020F0502020204030204" pitchFamily="34" charset="0"/>
                <a:cs typeface="Calibri" panose="020F0502020204030204" pitchFamily="34" charset="0"/>
              </a:rPr>
              <a:t>Now that you have a foundation, let’s strive </a:t>
            </a:r>
            <a:br>
              <a:rPr lang="en-US" sz="3600" spc="-70" dirty="0">
                <a:solidFill>
                  <a:schemeClr val="tx1">
                    <a:lumMod val="75000"/>
                    <a:lumOff val="25000"/>
                  </a:schemeClr>
                </a:solidFill>
                <a:latin typeface="Calibri" panose="020F0502020204030204" pitchFamily="34" charset="0"/>
                <a:cs typeface="Calibri" panose="020F0502020204030204" pitchFamily="34" charset="0"/>
              </a:rPr>
            </a:br>
            <a:r>
              <a:rPr lang="en-US" sz="3600" spc="-70" dirty="0">
                <a:solidFill>
                  <a:schemeClr val="tx1">
                    <a:lumMod val="75000"/>
                    <a:lumOff val="25000"/>
                  </a:schemeClr>
                </a:solidFill>
                <a:latin typeface="Calibri" panose="020F0502020204030204" pitchFamily="34" charset="0"/>
                <a:cs typeface="Calibri" panose="020F0502020204030204" pitchFamily="34" charset="0"/>
              </a:rPr>
              <a:t>to achieve all your financial goals with confidence.</a:t>
            </a:r>
            <a:endParaRPr sz="36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9" name="Picture 8" descr="A picture containing graphical user interface&#10;&#10;Description automatically generated">
            <a:extLst>
              <a:ext uri="{FF2B5EF4-FFF2-40B4-BE49-F238E27FC236}">
                <a16:creationId xmlns:a16="http://schemas.microsoft.com/office/drawing/2014/main" id="{94DA5937-592B-43CD-8593-DEBA161A96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54910"/>
            <a:ext cx="13004799" cy="7441335"/>
          </a:xfrm>
          <a:prstGeom prst="rect">
            <a:avLst/>
          </a:prstGeom>
        </p:spPr>
      </p:pic>
    </p:spTree>
    <p:extLst>
      <p:ext uri="{BB962C8B-B14F-4D97-AF65-F5344CB8AC3E}">
        <p14:creationId xmlns:p14="http://schemas.microsoft.com/office/powerpoint/2010/main" val="2524523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7000" y="9012959"/>
            <a:ext cx="498475" cy="423545"/>
          </a:xfrm>
          <a:custGeom>
            <a:avLst/>
            <a:gdLst/>
            <a:ahLst/>
            <a:cxnLst/>
            <a:rect l="l" t="t" r="r" b="b"/>
            <a:pathLst>
              <a:path w="498475" h="423545">
                <a:moveTo>
                  <a:pt x="262128" y="355599"/>
                </a:moveTo>
                <a:lnTo>
                  <a:pt x="236989" y="358139"/>
                </a:lnTo>
                <a:lnTo>
                  <a:pt x="209589" y="363219"/>
                </a:lnTo>
                <a:lnTo>
                  <a:pt x="182059" y="372109"/>
                </a:lnTo>
                <a:lnTo>
                  <a:pt x="156527" y="384809"/>
                </a:lnTo>
                <a:lnTo>
                  <a:pt x="156921" y="384809"/>
                </a:lnTo>
                <a:lnTo>
                  <a:pt x="171253" y="383539"/>
                </a:lnTo>
                <a:lnTo>
                  <a:pt x="193894" y="380999"/>
                </a:lnTo>
                <a:lnTo>
                  <a:pt x="255689" y="378459"/>
                </a:lnTo>
                <a:lnTo>
                  <a:pt x="338493" y="378459"/>
                </a:lnTo>
                <a:lnTo>
                  <a:pt x="338493" y="377189"/>
                </a:lnTo>
                <a:lnTo>
                  <a:pt x="332188" y="368299"/>
                </a:lnTo>
                <a:lnTo>
                  <a:pt x="315317" y="360679"/>
                </a:lnTo>
                <a:lnTo>
                  <a:pt x="290942" y="356869"/>
                </a:lnTo>
                <a:lnTo>
                  <a:pt x="262128" y="355599"/>
                </a:lnTo>
                <a:close/>
              </a:path>
              <a:path w="498475" h="423545">
                <a:moveTo>
                  <a:pt x="338493" y="378459"/>
                </a:moveTo>
                <a:lnTo>
                  <a:pt x="255689" y="378459"/>
                </a:lnTo>
                <a:lnTo>
                  <a:pt x="284667" y="379729"/>
                </a:lnTo>
                <a:lnTo>
                  <a:pt x="306752" y="382269"/>
                </a:lnTo>
                <a:lnTo>
                  <a:pt x="321965" y="384809"/>
                </a:lnTo>
                <a:lnTo>
                  <a:pt x="335915" y="384809"/>
                </a:lnTo>
                <a:lnTo>
                  <a:pt x="338493" y="382269"/>
                </a:lnTo>
                <a:lnTo>
                  <a:pt x="338493" y="378459"/>
                </a:lnTo>
                <a:close/>
              </a:path>
              <a:path w="498475" h="423545">
                <a:moveTo>
                  <a:pt x="138588" y="250189"/>
                </a:moveTo>
                <a:lnTo>
                  <a:pt x="87807" y="250189"/>
                </a:lnTo>
                <a:lnTo>
                  <a:pt x="115097" y="260349"/>
                </a:lnTo>
                <a:lnTo>
                  <a:pt x="137447" y="287019"/>
                </a:lnTo>
                <a:lnTo>
                  <a:pt x="153589" y="322579"/>
                </a:lnTo>
                <a:lnTo>
                  <a:pt x="162255" y="360679"/>
                </a:lnTo>
                <a:lnTo>
                  <a:pt x="163182" y="360679"/>
                </a:lnTo>
                <a:lnTo>
                  <a:pt x="164542" y="354329"/>
                </a:lnTo>
                <a:lnTo>
                  <a:pt x="165579" y="347979"/>
                </a:lnTo>
                <a:lnTo>
                  <a:pt x="166239" y="340359"/>
                </a:lnTo>
                <a:lnTo>
                  <a:pt x="166471" y="332739"/>
                </a:lnTo>
                <a:lnTo>
                  <a:pt x="161731" y="298449"/>
                </a:lnTo>
                <a:lnTo>
                  <a:pt x="147659" y="261619"/>
                </a:lnTo>
                <a:lnTo>
                  <a:pt x="138588" y="250189"/>
                </a:lnTo>
                <a:close/>
              </a:path>
              <a:path w="498475" h="423545">
                <a:moveTo>
                  <a:pt x="409016" y="222249"/>
                </a:moveTo>
                <a:lnTo>
                  <a:pt x="370387" y="238759"/>
                </a:lnTo>
                <a:lnTo>
                  <a:pt x="345906" y="278129"/>
                </a:lnTo>
                <a:lnTo>
                  <a:pt x="335203" y="323849"/>
                </a:lnTo>
                <a:lnTo>
                  <a:pt x="337908" y="360679"/>
                </a:lnTo>
                <a:lnTo>
                  <a:pt x="338670" y="360679"/>
                </a:lnTo>
                <a:lnTo>
                  <a:pt x="347793" y="321309"/>
                </a:lnTo>
                <a:lnTo>
                  <a:pt x="363732" y="285749"/>
                </a:lnTo>
                <a:lnTo>
                  <a:pt x="385460" y="260349"/>
                </a:lnTo>
                <a:lnTo>
                  <a:pt x="411949" y="250189"/>
                </a:lnTo>
                <a:lnTo>
                  <a:pt x="443653" y="250189"/>
                </a:lnTo>
                <a:lnTo>
                  <a:pt x="441894" y="240029"/>
                </a:lnTo>
                <a:lnTo>
                  <a:pt x="430253" y="227329"/>
                </a:lnTo>
                <a:lnTo>
                  <a:pt x="409016" y="222249"/>
                </a:lnTo>
                <a:close/>
              </a:path>
              <a:path w="498475" h="423545">
                <a:moveTo>
                  <a:pt x="179355" y="191769"/>
                </a:moveTo>
                <a:lnTo>
                  <a:pt x="122148" y="191769"/>
                </a:lnTo>
                <a:lnTo>
                  <a:pt x="148716" y="201929"/>
                </a:lnTo>
                <a:lnTo>
                  <a:pt x="171445" y="232409"/>
                </a:lnTo>
                <a:lnTo>
                  <a:pt x="188251" y="280669"/>
                </a:lnTo>
                <a:lnTo>
                  <a:pt x="197053" y="344169"/>
                </a:lnTo>
                <a:lnTo>
                  <a:pt x="198145" y="344169"/>
                </a:lnTo>
                <a:lnTo>
                  <a:pt x="201452" y="330199"/>
                </a:lnTo>
                <a:lnTo>
                  <a:pt x="203687" y="314959"/>
                </a:lnTo>
                <a:lnTo>
                  <a:pt x="204862" y="300989"/>
                </a:lnTo>
                <a:lnTo>
                  <a:pt x="204990" y="285749"/>
                </a:lnTo>
                <a:lnTo>
                  <a:pt x="199333" y="237489"/>
                </a:lnTo>
                <a:lnTo>
                  <a:pt x="183667" y="196849"/>
                </a:lnTo>
                <a:lnTo>
                  <a:pt x="179355" y="191769"/>
                </a:lnTo>
                <a:close/>
              </a:path>
              <a:path w="498475" h="423545">
                <a:moveTo>
                  <a:pt x="374624" y="157479"/>
                </a:moveTo>
                <a:lnTo>
                  <a:pt x="340755" y="170179"/>
                </a:lnTo>
                <a:lnTo>
                  <a:pt x="316722" y="201929"/>
                </a:lnTo>
                <a:lnTo>
                  <a:pt x="302620" y="246379"/>
                </a:lnTo>
                <a:lnTo>
                  <a:pt x="298542" y="295909"/>
                </a:lnTo>
                <a:lnTo>
                  <a:pt x="304584" y="342899"/>
                </a:lnTo>
                <a:lnTo>
                  <a:pt x="305422" y="342899"/>
                </a:lnTo>
                <a:lnTo>
                  <a:pt x="314644" y="276859"/>
                </a:lnTo>
                <a:lnTo>
                  <a:pt x="331387" y="229869"/>
                </a:lnTo>
                <a:lnTo>
                  <a:pt x="353721" y="200659"/>
                </a:lnTo>
                <a:lnTo>
                  <a:pt x="379717" y="190499"/>
                </a:lnTo>
                <a:lnTo>
                  <a:pt x="411949" y="190499"/>
                </a:lnTo>
                <a:lnTo>
                  <a:pt x="411949" y="189229"/>
                </a:lnTo>
                <a:lnTo>
                  <a:pt x="409248" y="177799"/>
                </a:lnTo>
                <a:lnTo>
                  <a:pt x="401635" y="167639"/>
                </a:lnTo>
                <a:lnTo>
                  <a:pt x="389848" y="160019"/>
                </a:lnTo>
                <a:lnTo>
                  <a:pt x="374624" y="157479"/>
                </a:lnTo>
                <a:close/>
              </a:path>
              <a:path w="498475" h="423545">
                <a:moveTo>
                  <a:pt x="164553" y="73659"/>
                </a:moveTo>
                <a:lnTo>
                  <a:pt x="79692" y="73659"/>
                </a:lnTo>
                <a:lnTo>
                  <a:pt x="114656" y="81279"/>
                </a:lnTo>
                <a:lnTo>
                  <a:pt x="149066" y="104139"/>
                </a:lnTo>
                <a:lnTo>
                  <a:pt x="180376" y="139699"/>
                </a:lnTo>
                <a:lnTo>
                  <a:pt x="206037" y="184149"/>
                </a:lnTo>
                <a:lnTo>
                  <a:pt x="223503" y="238759"/>
                </a:lnTo>
                <a:lnTo>
                  <a:pt x="230225" y="298449"/>
                </a:lnTo>
                <a:lnTo>
                  <a:pt x="230149" y="306069"/>
                </a:lnTo>
                <a:lnTo>
                  <a:pt x="229819" y="313689"/>
                </a:lnTo>
                <a:lnTo>
                  <a:pt x="229221" y="323849"/>
                </a:lnTo>
                <a:lnTo>
                  <a:pt x="228346" y="332739"/>
                </a:lnTo>
                <a:lnTo>
                  <a:pt x="229501" y="332739"/>
                </a:lnTo>
                <a:lnTo>
                  <a:pt x="234667" y="314959"/>
                </a:lnTo>
                <a:lnTo>
                  <a:pt x="238848" y="293369"/>
                </a:lnTo>
                <a:lnTo>
                  <a:pt x="241649" y="273049"/>
                </a:lnTo>
                <a:lnTo>
                  <a:pt x="242671" y="253999"/>
                </a:lnTo>
                <a:lnTo>
                  <a:pt x="236703" y="199389"/>
                </a:lnTo>
                <a:lnTo>
                  <a:pt x="219940" y="148589"/>
                </a:lnTo>
                <a:lnTo>
                  <a:pt x="194089" y="104139"/>
                </a:lnTo>
                <a:lnTo>
                  <a:pt x="164553" y="73659"/>
                </a:lnTo>
                <a:close/>
              </a:path>
              <a:path w="498475" h="423545">
                <a:moveTo>
                  <a:pt x="415594" y="35559"/>
                </a:moveTo>
                <a:lnTo>
                  <a:pt x="345820" y="55879"/>
                </a:lnTo>
                <a:lnTo>
                  <a:pt x="313470" y="83819"/>
                </a:lnTo>
                <a:lnTo>
                  <a:pt x="286728" y="123189"/>
                </a:lnTo>
                <a:lnTo>
                  <a:pt x="268529" y="175259"/>
                </a:lnTo>
                <a:lnTo>
                  <a:pt x="261810" y="241299"/>
                </a:lnTo>
                <a:lnTo>
                  <a:pt x="262463" y="262889"/>
                </a:lnTo>
                <a:lnTo>
                  <a:pt x="264369" y="284479"/>
                </a:lnTo>
                <a:lnTo>
                  <a:pt x="267532" y="308609"/>
                </a:lnTo>
                <a:lnTo>
                  <a:pt x="271957" y="332739"/>
                </a:lnTo>
                <a:lnTo>
                  <a:pt x="273113" y="332739"/>
                </a:lnTo>
                <a:lnTo>
                  <a:pt x="277054" y="261619"/>
                </a:lnTo>
                <a:lnTo>
                  <a:pt x="288153" y="201929"/>
                </a:lnTo>
                <a:lnTo>
                  <a:pt x="305330" y="152399"/>
                </a:lnTo>
                <a:lnTo>
                  <a:pt x="327500" y="115569"/>
                </a:lnTo>
                <a:lnTo>
                  <a:pt x="382489" y="73659"/>
                </a:lnTo>
                <a:lnTo>
                  <a:pt x="413143" y="68579"/>
                </a:lnTo>
                <a:lnTo>
                  <a:pt x="486782" y="68579"/>
                </a:lnTo>
                <a:lnTo>
                  <a:pt x="477939" y="55879"/>
                </a:lnTo>
                <a:lnTo>
                  <a:pt x="452304" y="40639"/>
                </a:lnTo>
                <a:lnTo>
                  <a:pt x="415594" y="35559"/>
                </a:lnTo>
                <a:close/>
              </a:path>
              <a:path w="498475" h="423545">
                <a:moveTo>
                  <a:pt x="92405" y="220979"/>
                </a:moveTo>
                <a:lnTo>
                  <a:pt x="70380" y="227329"/>
                </a:lnTo>
                <a:lnTo>
                  <a:pt x="58918" y="240029"/>
                </a:lnTo>
                <a:lnTo>
                  <a:pt x="56615" y="256539"/>
                </a:lnTo>
                <a:lnTo>
                  <a:pt x="62064" y="267969"/>
                </a:lnTo>
                <a:lnTo>
                  <a:pt x="64978" y="261619"/>
                </a:lnTo>
                <a:lnTo>
                  <a:pt x="70178" y="256539"/>
                </a:lnTo>
                <a:lnTo>
                  <a:pt x="77757" y="251459"/>
                </a:lnTo>
                <a:lnTo>
                  <a:pt x="87807" y="250189"/>
                </a:lnTo>
                <a:lnTo>
                  <a:pt x="138588" y="250189"/>
                </a:lnTo>
                <a:lnTo>
                  <a:pt x="124477" y="232409"/>
                </a:lnTo>
                <a:lnTo>
                  <a:pt x="92405" y="220979"/>
                </a:lnTo>
                <a:close/>
              </a:path>
              <a:path w="498475" h="423545">
                <a:moveTo>
                  <a:pt x="443653" y="250189"/>
                </a:moveTo>
                <a:lnTo>
                  <a:pt x="411949" y="250189"/>
                </a:lnTo>
                <a:lnTo>
                  <a:pt x="424666" y="252729"/>
                </a:lnTo>
                <a:lnTo>
                  <a:pt x="432741" y="256539"/>
                </a:lnTo>
                <a:lnTo>
                  <a:pt x="437122" y="262889"/>
                </a:lnTo>
                <a:lnTo>
                  <a:pt x="438759" y="267969"/>
                </a:lnTo>
                <a:lnTo>
                  <a:pt x="444533" y="255269"/>
                </a:lnTo>
                <a:lnTo>
                  <a:pt x="443653" y="250189"/>
                </a:lnTo>
                <a:close/>
              </a:path>
              <a:path w="498475" h="423545">
                <a:moveTo>
                  <a:pt x="130149" y="158749"/>
                </a:moveTo>
                <a:lnTo>
                  <a:pt x="106476" y="163829"/>
                </a:lnTo>
                <a:lnTo>
                  <a:pt x="94376" y="176529"/>
                </a:lnTo>
                <a:lnTo>
                  <a:pt x="91644" y="193039"/>
                </a:lnTo>
                <a:lnTo>
                  <a:pt x="96075" y="207009"/>
                </a:lnTo>
                <a:lnTo>
                  <a:pt x="99597" y="201929"/>
                </a:lnTo>
                <a:lnTo>
                  <a:pt x="104830" y="196849"/>
                </a:lnTo>
                <a:lnTo>
                  <a:pt x="112204" y="193039"/>
                </a:lnTo>
                <a:lnTo>
                  <a:pt x="122148" y="191769"/>
                </a:lnTo>
                <a:lnTo>
                  <a:pt x="179355" y="191769"/>
                </a:lnTo>
                <a:lnTo>
                  <a:pt x="159952" y="168909"/>
                </a:lnTo>
                <a:lnTo>
                  <a:pt x="130149" y="158749"/>
                </a:lnTo>
                <a:close/>
              </a:path>
              <a:path w="498475" h="423545">
                <a:moveTo>
                  <a:pt x="411949" y="190499"/>
                </a:moveTo>
                <a:lnTo>
                  <a:pt x="379717" y="190499"/>
                </a:lnTo>
                <a:lnTo>
                  <a:pt x="391609" y="193039"/>
                </a:lnTo>
                <a:lnTo>
                  <a:pt x="399591" y="196849"/>
                </a:lnTo>
                <a:lnTo>
                  <a:pt x="404350" y="201929"/>
                </a:lnTo>
                <a:lnTo>
                  <a:pt x="406577" y="207009"/>
                </a:lnTo>
                <a:lnTo>
                  <a:pt x="410438" y="200659"/>
                </a:lnTo>
                <a:lnTo>
                  <a:pt x="411949" y="194309"/>
                </a:lnTo>
                <a:lnTo>
                  <a:pt x="411949" y="190499"/>
                </a:lnTo>
                <a:close/>
              </a:path>
              <a:path w="498475" h="423545">
                <a:moveTo>
                  <a:pt x="169274" y="49529"/>
                </a:moveTo>
                <a:lnTo>
                  <a:pt x="156286" y="49529"/>
                </a:lnTo>
                <a:lnTo>
                  <a:pt x="156146" y="50799"/>
                </a:lnTo>
                <a:lnTo>
                  <a:pt x="170915" y="57149"/>
                </a:lnTo>
                <a:lnTo>
                  <a:pt x="194346" y="76199"/>
                </a:lnTo>
                <a:lnTo>
                  <a:pt x="219956" y="109219"/>
                </a:lnTo>
                <a:lnTo>
                  <a:pt x="241261" y="161289"/>
                </a:lnTo>
                <a:lnTo>
                  <a:pt x="242544" y="166369"/>
                </a:lnTo>
                <a:lnTo>
                  <a:pt x="245059" y="168909"/>
                </a:lnTo>
                <a:lnTo>
                  <a:pt x="253898" y="168909"/>
                </a:lnTo>
                <a:lnTo>
                  <a:pt x="256222" y="165099"/>
                </a:lnTo>
                <a:lnTo>
                  <a:pt x="256222" y="157479"/>
                </a:lnTo>
                <a:lnTo>
                  <a:pt x="252580" y="128269"/>
                </a:lnTo>
                <a:lnTo>
                  <a:pt x="230124" y="82549"/>
                </a:lnTo>
                <a:lnTo>
                  <a:pt x="200564" y="58419"/>
                </a:lnTo>
                <a:lnTo>
                  <a:pt x="184551" y="52069"/>
                </a:lnTo>
                <a:lnTo>
                  <a:pt x="169274" y="49529"/>
                </a:lnTo>
                <a:close/>
              </a:path>
              <a:path w="498475" h="423545">
                <a:moveTo>
                  <a:pt x="79108" y="38099"/>
                </a:moveTo>
                <a:lnTo>
                  <a:pt x="44614" y="44449"/>
                </a:lnTo>
                <a:lnTo>
                  <a:pt x="19880" y="59689"/>
                </a:lnTo>
                <a:lnTo>
                  <a:pt x="4982" y="80009"/>
                </a:lnTo>
                <a:lnTo>
                  <a:pt x="0" y="102869"/>
                </a:lnTo>
                <a:lnTo>
                  <a:pt x="3692" y="126999"/>
                </a:lnTo>
                <a:lnTo>
                  <a:pt x="14204" y="147319"/>
                </a:lnTo>
                <a:lnTo>
                  <a:pt x="30689" y="160019"/>
                </a:lnTo>
                <a:lnTo>
                  <a:pt x="52298" y="165099"/>
                </a:lnTo>
                <a:lnTo>
                  <a:pt x="68917" y="161289"/>
                </a:lnTo>
                <a:lnTo>
                  <a:pt x="81086" y="153669"/>
                </a:lnTo>
                <a:lnTo>
                  <a:pt x="88563" y="143509"/>
                </a:lnTo>
                <a:lnTo>
                  <a:pt x="67144" y="143509"/>
                </a:lnTo>
                <a:lnTo>
                  <a:pt x="55173" y="140969"/>
                </a:lnTo>
                <a:lnTo>
                  <a:pt x="45354" y="134619"/>
                </a:lnTo>
                <a:lnTo>
                  <a:pt x="38712" y="123189"/>
                </a:lnTo>
                <a:lnTo>
                  <a:pt x="36271" y="110489"/>
                </a:lnTo>
                <a:lnTo>
                  <a:pt x="39144" y="96519"/>
                </a:lnTo>
                <a:lnTo>
                  <a:pt x="47551" y="85089"/>
                </a:lnTo>
                <a:lnTo>
                  <a:pt x="61174" y="77469"/>
                </a:lnTo>
                <a:lnTo>
                  <a:pt x="79692" y="73659"/>
                </a:lnTo>
                <a:lnTo>
                  <a:pt x="164553" y="73659"/>
                </a:lnTo>
                <a:lnTo>
                  <a:pt x="160861" y="69849"/>
                </a:lnTo>
                <a:lnTo>
                  <a:pt x="121964" y="46989"/>
                </a:lnTo>
                <a:lnTo>
                  <a:pt x="79108" y="38099"/>
                </a:lnTo>
                <a:close/>
              </a:path>
              <a:path w="498475" h="423545">
                <a:moveTo>
                  <a:pt x="406692" y="110489"/>
                </a:moveTo>
                <a:lnTo>
                  <a:pt x="402043" y="111759"/>
                </a:lnTo>
                <a:lnTo>
                  <a:pt x="395528" y="118109"/>
                </a:lnTo>
                <a:lnTo>
                  <a:pt x="395528" y="129539"/>
                </a:lnTo>
                <a:lnTo>
                  <a:pt x="397445" y="139699"/>
                </a:lnTo>
                <a:lnTo>
                  <a:pt x="404231" y="151129"/>
                </a:lnTo>
                <a:lnTo>
                  <a:pt x="417442" y="161289"/>
                </a:lnTo>
                <a:lnTo>
                  <a:pt x="438632" y="165099"/>
                </a:lnTo>
                <a:lnTo>
                  <a:pt x="462784" y="160019"/>
                </a:lnTo>
                <a:lnTo>
                  <a:pt x="481495" y="147319"/>
                </a:lnTo>
                <a:lnTo>
                  <a:pt x="485525" y="140969"/>
                </a:lnTo>
                <a:lnTo>
                  <a:pt x="432244" y="140969"/>
                </a:lnTo>
                <a:lnTo>
                  <a:pt x="418441" y="138429"/>
                </a:lnTo>
                <a:lnTo>
                  <a:pt x="409909" y="129539"/>
                </a:lnTo>
                <a:lnTo>
                  <a:pt x="406157" y="120649"/>
                </a:lnTo>
                <a:lnTo>
                  <a:pt x="406692" y="110489"/>
                </a:lnTo>
                <a:close/>
              </a:path>
              <a:path w="498475" h="423545">
                <a:moveTo>
                  <a:pt x="91109" y="132079"/>
                </a:moveTo>
                <a:lnTo>
                  <a:pt x="88240" y="135889"/>
                </a:lnTo>
                <a:lnTo>
                  <a:pt x="83356" y="139699"/>
                </a:lnTo>
                <a:lnTo>
                  <a:pt x="76357" y="142239"/>
                </a:lnTo>
                <a:lnTo>
                  <a:pt x="67144" y="143509"/>
                </a:lnTo>
                <a:lnTo>
                  <a:pt x="88563" y="143509"/>
                </a:lnTo>
                <a:lnTo>
                  <a:pt x="91109" y="132079"/>
                </a:lnTo>
                <a:close/>
              </a:path>
              <a:path w="498475" h="423545">
                <a:moveTo>
                  <a:pt x="486782" y="68579"/>
                </a:moveTo>
                <a:lnTo>
                  <a:pt x="413143" y="68579"/>
                </a:lnTo>
                <a:lnTo>
                  <a:pt x="433822" y="71119"/>
                </a:lnTo>
                <a:lnTo>
                  <a:pt x="448929" y="81279"/>
                </a:lnTo>
                <a:lnTo>
                  <a:pt x="458192" y="93979"/>
                </a:lnTo>
                <a:lnTo>
                  <a:pt x="461340" y="109219"/>
                </a:lnTo>
                <a:lnTo>
                  <a:pt x="459296" y="121919"/>
                </a:lnTo>
                <a:lnTo>
                  <a:pt x="453464" y="132079"/>
                </a:lnTo>
                <a:lnTo>
                  <a:pt x="444296" y="138429"/>
                </a:lnTo>
                <a:lnTo>
                  <a:pt x="432244" y="140969"/>
                </a:lnTo>
                <a:lnTo>
                  <a:pt x="485525" y="140969"/>
                </a:lnTo>
                <a:lnTo>
                  <a:pt x="493585" y="128269"/>
                </a:lnTo>
                <a:lnTo>
                  <a:pt x="497878" y="102869"/>
                </a:lnTo>
                <a:lnTo>
                  <a:pt x="492972" y="77469"/>
                </a:lnTo>
                <a:lnTo>
                  <a:pt x="486782" y="68579"/>
                </a:lnTo>
                <a:close/>
              </a:path>
              <a:path w="498475" h="423545">
                <a:moveTo>
                  <a:pt x="348157" y="40639"/>
                </a:moveTo>
                <a:lnTo>
                  <a:pt x="329711" y="40639"/>
                </a:lnTo>
                <a:lnTo>
                  <a:pt x="312315" y="44449"/>
                </a:lnTo>
                <a:lnTo>
                  <a:pt x="275258" y="72389"/>
                </a:lnTo>
                <a:lnTo>
                  <a:pt x="265565" y="105409"/>
                </a:lnTo>
                <a:lnTo>
                  <a:pt x="267258" y="129539"/>
                </a:lnTo>
                <a:lnTo>
                  <a:pt x="272537" y="114299"/>
                </a:lnTo>
                <a:lnTo>
                  <a:pt x="279901" y="100329"/>
                </a:lnTo>
                <a:lnTo>
                  <a:pt x="315137" y="58419"/>
                </a:lnTo>
                <a:lnTo>
                  <a:pt x="348234" y="41909"/>
                </a:lnTo>
                <a:lnTo>
                  <a:pt x="348157" y="40639"/>
                </a:lnTo>
                <a:close/>
              </a:path>
              <a:path w="498475" h="423545">
                <a:moveTo>
                  <a:pt x="81737" y="0"/>
                </a:moveTo>
                <a:lnTo>
                  <a:pt x="74917" y="0"/>
                </a:lnTo>
                <a:lnTo>
                  <a:pt x="71158" y="3809"/>
                </a:lnTo>
                <a:lnTo>
                  <a:pt x="71158" y="15239"/>
                </a:lnTo>
                <a:lnTo>
                  <a:pt x="75171" y="17779"/>
                </a:lnTo>
                <a:lnTo>
                  <a:pt x="134750" y="33019"/>
                </a:lnTo>
                <a:lnTo>
                  <a:pt x="207518" y="38099"/>
                </a:lnTo>
                <a:lnTo>
                  <a:pt x="263532" y="36829"/>
                </a:lnTo>
                <a:lnTo>
                  <a:pt x="317363" y="31749"/>
                </a:lnTo>
                <a:lnTo>
                  <a:pt x="366358" y="25399"/>
                </a:lnTo>
                <a:lnTo>
                  <a:pt x="407861" y="16509"/>
                </a:lnTo>
                <a:lnTo>
                  <a:pt x="421299" y="12699"/>
                </a:lnTo>
                <a:lnTo>
                  <a:pt x="250215" y="12699"/>
                </a:lnTo>
                <a:lnTo>
                  <a:pt x="171043" y="10159"/>
                </a:lnTo>
                <a:lnTo>
                  <a:pt x="122023" y="6349"/>
                </a:lnTo>
                <a:lnTo>
                  <a:pt x="94979" y="2539"/>
                </a:lnTo>
                <a:lnTo>
                  <a:pt x="81737" y="0"/>
                </a:lnTo>
                <a:close/>
              </a:path>
              <a:path w="498475" h="423545">
                <a:moveTo>
                  <a:pt x="438950" y="6349"/>
                </a:moveTo>
                <a:lnTo>
                  <a:pt x="408269" y="7619"/>
                </a:lnTo>
                <a:lnTo>
                  <a:pt x="367247" y="10159"/>
                </a:lnTo>
                <a:lnTo>
                  <a:pt x="250215" y="12699"/>
                </a:lnTo>
                <a:lnTo>
                  <a:pt x="421299" y="12699"/>
                </a:lnTo>
                <a:lnTo>
                  <a:pt x="439216" y="7619"/>
                </a:lnTo>
                <a:lnTo>
                  <a:pt x="438950" y="6349"/>
                </a:lnTo>
                <a:close/>
              </a:path>
              <a:path w="498475" h="423545">
                <a:moveTo>
                  <a:pt x="262128" y="393877"/>
                </a:moveTo>
                <a:lnTo>
                  <a:pt x="234610" y="395533"/>
                </a:lnTo>
                <a:lnTo>
                  <a:pt x="207313" y="400643"/>
                </a:lnTo>
                <a:lnTo>
                  <a:pt x="181023" y="409426"/>
                </a:lnTo>
                <a:lnTo>
                  <a:pt x="156527" y="422097"/>
                </a:lnTo>
                <a:lnTo>
                  <a:pt x="156921" y="423138"/>
                </a:lnTo>
                <a:lnTo>
                  <a:pt x="172103" y="421134"/>
                </a:lnTo>
                <a:lnTo>
                  <a:pt x="194198" y="418990"/>
                </a:lnTo>
                <a:lnTo>
                  <a:pt x="221947" y="417282"/>
                </a:lnTo>
                <a:lnTo>
                  <a:pt x="254088" y="416585"/>
                </a:lnTo>
                <a:lnTo>
                  <a:pt x="338493" y="416585"/>
                </a:lnTo>
                <a:lnTo>
                  <a:pt x="338493" y="414807"/>
                </a:lnTo>
                <a:lnTo>
                  <a:pt x="332188" y="405423"/>
                </a:lnTo>
                <a:lnTo>
                  <a:pt x="315317" y="398908"/>
                </a:lnTo>
                <a:lnTo>
                  <a:pt x="290942" y="395110"/>
                </a:lnTo>
                <a:lnTo>
                  <a:pt x="262128" y="393877"/>
                </a:lnTo>
                <a:close/>
              </a:path>
              <a:path w="498475" h="423545">
                <a:moveTo>
                  <a:pt x="338493" y="416585"/>
                </a:moveTo>
                <a:lnTo>
                  <a:pt x="254088" y="416585"/>
                </a:lnTo>
                <a:lnTo>
                  <a:pt x="285871" y="417609"/>
                </a:lnTo>
                <a:lnTo>
                  <a:pt x="307781" y="419861"/>
                </a:lnTo>
                <a:lnTo>
                  <a:pt x="321904" y="422114"/>
                </a:lnTo>
                <a:lnTo>
                  <a:pt x="330327" y="423138"/>
                </a:lnTo>
                <a:lnTo>
                  <a:pt x="335915" y="423138"/>
                </a:lnTo>
                <a:lnTo>
                  <a:pt x="338493" y="419938"/>
                </a:lnTo>
                <a:lnTo>
                  <a:pt x="338493" y="416585"/>
                </a:lnTo>
                <a:close/>
              </a:path>
            </a:pathLst>
          </a:custGeom>
          <a:solidFill>
            <a:srgbClr val="FFFFFF"/>
          </a:solidFill>
        </p:spPr>
        <p:txBody>
          <a:bodyPr wrap="square" lIns="0" tIns="0" rIns="0" bIns="0" rtlCol="0"/>
          <a:lstStyle/>
          <a:p>
            <a:endParaRPr/>
          </a:p>
        </p:txBody>
      </p:sp>
      <p:sp>
        <p:nvSpPr>
          <p:cNvPr id="3" name="object 3"/>
          <p:cNvSpPr/>
          <p:nvPr/>
        </p:nvSpPr>
        <p:spPr>
          <a:xfrm>
            <a:off x="9587841" y="9198575"/>
            <a:ext cx="224154" cy="197485"/>
          </a:xfrm>
          <a:custGeom>
            <a:avLst/>
            <a:gdLst/>
            <a:ahLst/>
            <a:cxnLst/>
            <a:rect l="l" t="t" r="r" b="b"/>
            <a:pathLst>
              <a:path w="224154" h="197484">
                <a:moveTo>
                  <a:pt x="75615" y="178485"/>
                </a:moveTo>
                <a:lnTo>
                  <a:pt x="0" y="178485"/>
                </a:lnTo>
                <a:lnTo>
                  <a:pt x="0" y="196938"/>
                </a:lnTo>
                <a:lnTo>
                  <a:pt x="75615" y="196938"/>
                </a:lnTo>
                <a:lnTo>
                  <a:pt x="75615" y="178485"/>
                </a:lnTo>
                <a:close/>
              </a:path>
              <a:path w="224154" h="197484">
                <a:moveTo>
                  <a:pt x="100566" y="59448"/>
                </a:moveTo>
                <a:lnTo>
                  <a:pt x="48463" y="59448"/>
                </a:lnTo>
                <a:lnTo>
                  <a:pt x="176110" y="196938"/>
                </a:lnTo>
                <a:lnTo>
                  <a:pt x="196595" y="196938"/>
                </a:lnTo>
                <a:lnTo>
                  <a:pt x="196595" y="140081"/>
                </a:lnTo>
                <a:lnTo>
                  <a:pt x="174180" y="140081"/>
                </a:lnTo>
                <a:lnTo>
                  <a:pt x="100566" y="59448"/>
                </a:lnTo>
                <a:close/>
              </a:path>
              <a:path w="224154" h="197484">
                <a:moveTo>
                  <a:pt x="63080" y="0"/>
                </a:moveTo>
                <a:lnTo>
                  <a:pt x="0" y="0"/>
                </a:lnTo>
                <a:lnTo>
                  <a:pt x="0" y="18389"/>
                </a:lnTo>
                <a:lnTo>
                  <a:pt x="26403" y="18389"/>
                </a:lnTo>
                <a:lnTo>
                  <a:pt x="26403" y="178485"/>
                </a:lnTo>
                <a:lnTo>
                  <a:pt x="48463" y="178485"/>
                </a:lnTo>
                <a:lnTo>
                  <a:pt x="48463" y="59448"/>
                </a:lnTo>
                <a:lnTo>
                  <a:pt x="100566" y="59448"/>
                </a:lnTo>
                <a:lnTo>
                  <a:pt x="63080" y="18389"/>
                </a:lnTo>
                <a:lnTo>
                  <a:pt x="63080" y="0"/>
                </a:lnTo>
                <a:close/>
              </a:path>
              <a:path w="224154" h="197484">
                <a:moveTo>
                  <a:pt x="196595" y="18389"/>
                </a:moveTo>
                <a:lnTo>
                  <a:pt x="174180" y="18389"/>
                </a:lnTo>
                <a:lnTo>
                  <a:pt x="174180" y="140081"/>
                </a:lnTo>
                <a:lnTo>
                  <a:pt x="196595" y="140081"/>
                </a:lnTo>
                <a:lnTo>
                  <a:pt x="196595" y="18389"/>
                </a:lnTo>
                <a:close/>
              </a:path>
              <a:path w="224154" h="197484">
                <a:moveTo>
                  <a:pt x="223824" y="0"/>
                </a:moveTo>
                <a:lnTo>
                  <a:pt x="146329" y="0"/>
                </a:lnTo>
                <a:lnTo>
                  <a:pt x="146329" y="18389"/>
                </a:lnTo>
                <a:lnTo>
                  <a:pt x="223824" y="18389"/>
                </a:lnTo>
                <a:lnTo>
                  <a:pt x="223824" y="0"/>
                </a:lnTo>
                <a:close/>
              </a:path>
            </a:pathLst>
          </a:custGeom>
          <a:solidFill>
            <a:srgbClr val="FFFFFF"/>
          </a:solidFill>
        </p:spPr>
        <p:txBody>
          <a:bodyPr wrap="square" lIns="0" tIns="0" rIns="0" bIns="0" rtlCol="0"/>
          <a:lstStyle/>
          <a:p>
            <a:endParaRPr/>
          </a:p>
        </p:txBody>
      </p:sp>
      <p:sp>
        <p:nvSpPr>
          <p:cNvPr id="4" name="object 4"/>
          <p:cNvSpPr/>
          <p:nvPr/>
        </p:nvSpPr>
        <p:spPr>
          <a:xfrm>
            <a:off x="9816406" y="9251063"/>
            <a:ext cx="158115" cy="148590"/>
          </a:xfrm>
          <a:custGeom>
            <a:avLst/>
            <a:gdLst/>
            <a:ahLst/>
            <a:cxnLst/>
            <a:rect l="l" t="t" r="r" b="b"/>
            <a:pathLst>
              <a:path w="158115" h="148590">
                <a:moveTo>
                  <a:pt x="79400" y="0"/>
                </a:moveTo>
                <a:lnTo>
                  <a:pt x="42819" y="6998"/>
                </a:lnTo>
                <a:lnTo>
                  <a:pt x="18211" y="24863"/>
                </a:lnTo>
                <a:lnTo>
                  <a:pt x="4348" y="48895"/>
                </a:lnTo>
                <a:lnTo>
                  <a:pt x="0" y="74396"/>
                </a:lnTo>
                <a:lnTo>
                  <a:pt x="4094" y="98879"/>
                </a:lnTo>
                <a:lnTo>
                  <a:pt x="17510" y="122886"/>
                </a:lnTo>
                <a:lnTo>
                  <a:pt x="41940" y="141153"/>
                </a:lnTo>
                <a:lnTo>
                  <a:pt x="79082" y="148412"/>
                </a:lnTo>
                <a:lnTo>
                  <a:pt x="114481" y="141747"/>
                </a:lnTo>
                <a:lnTo>
                  <a:pt x="126587" y="133184"/>
                </a:lnTo>
                <a:lnTo>
                  <a:pt x="79082" y="133184"/>
                </a:lnTo>
                <a:lnTo>
                  <a:pt x="63546" y="129168"/>
                </a:lnTo>
                <a:lnTo>
                  <a:pt x="51963" y="117511"/>
                </a:lnTo>
                <a:lnTo>
                  <a:pt x="44726" y="98803"/>
                </a:lnTo>
                <a:lnTo>
                  <a:pt x="42227" y="73634"/>
                </a:lnTo>
                <a:lnTo>
                  <a:pt x="44364" y="50562"/>
                </a:lnTo>
                <a:lnTo>
                  <a:pt x="50996" y="32048"/>
                </a:lnTo>
                <a:lnTo>
                  <a:pt x="62458" y="19735"/>
                </a:lnTo>
                <a:lnTo>
                  <a:pt x="79082" y="15265"/>
                </a:lnTo>
                <a:lnTo>
                  <a:pt x="126253" y="15265"/>
                </a:lnTo>
                <a:lnTo>
                  <a:pt x="113651" y="6489"/>
                </a:lnTo>
                <a:lnTo>
                  <a:pt x="79400" y="0"/>
                </a:lnTo>
                <a:close/>
              </a:path>
              <a:path w="158115" h="148590">
                <a:moveTo>
                  <a:pt x="126253" y="15265"/>
                </a:moveTo>
                <a:lnTo>
                  <a:pt x="79082" y="15265"/>
                </a:lnTo>
                <a:lnTo>
                  <a:pt x="94864" y="19339"/>
                </a:lnTo>
                <a:lnTo>
                  <a:pt x="106268" y="31170"/>
                </a:lnTo>
                <a:lnTo>
                  <a:pt x="113188" y="50171"/>
                </a:lnTo>
                <a:lnTo>
                  <a:pt x="115519" y="75755"/>
                </a:lnTo>
                <a:lnTo>
                  <a:pt x="112951" y="99955"/>
                </a:lnTo>
                <a:lnTo>
                  <a:pt x="105635" y="118005"/>
                </a:lnTo>
                <a:lnTo>
                  <a:pt x="94152" y="129287"/>
                </a:lnTo>
                <a:lnTo>
                  <a:pt x="79082" y="133184"/>
                </a:lnTo>
                <a:lnTo>
                  <a:pt x="126587" y="133184"/>
                </a:lnTo>
                <a:lnTo>
                  <a:pt x="138904" y="124472"/>
                </a:lnTo>
                <a:lnTo>
                  <a:pt x="153047" y="100663"/>
                </a:lnTo>
                <a:lnTo>
                  <a:pt x="157607" y="74396"/>
                </a:lnTo>
                <a:lnTo>
                  <a:pt x="152730" y="47368"/>
                </a:lnTo>
                <a:lnTo>
                  <a:pt x="138087" y="23506"/>
                </a:lnTo>
                <a:lnTo>
                  <a:pt x="126253" y="15265"/>
                </a:lnTo>
                <a:close/>
              </a:path>
            </a:pathLst>
          </a:custGeom>
          <a:solidFill>
            <a:srgbClr val="FFFFFF"/>
          </a:solidFill>
        </p:spPr>
        <p:txBody>
          <a:bodyPr wrap="square" lIns="0" tIns="0" rIns="0" bIns="0" rtlCol="0"/>
          <a:lstStyle/>
          <a:p>
            <a:endParaRPr/>
          </a:p>
        </p:txBody>
      </p:sp>
      <p:sp>
        <p:nvSpPr>
          <p:cNvPr id="5" name="object 5"/>
          <p:cNvSpPr/>
          <p:nvPr/>
        </p:nvSpPr>
        <p:spPr>
          <a:xfrm>
            <a:off x="9985164" y="9251057"/>
            <a:ext cx="120650" cy="144780"/>
          </a:xfrm>
          <a:custGeom>
            <a:avLst/>
            <a:gdLst/>
            <a:ahLst/>
            <a:cxnLst/>
            <a:rect l="l" t="t" r="r" b="b"/>
            <a:pathLst>
              <a:path w="120650" h="144779">
                <a:moveTo>
                  <a:pt x="86766" y="129349"/>
                </a:moveTo>
                <a:lnTo>
                  <a:pt x="0" y="129349"/>
                </a:lnTo>
                <a:lnTo>
                  <a:pt x="0" y="144449"/>
                </a:lnTo>
                <a:lnTo>
                  <a:pt x="86766" y="144449"/>
                </a:lnTo>
                <a:lnTo>
                  <a:pt x="86766" y="129349"/>
                </a:lnTo>
                <a:close/>
              </a:path>
              <a:path w="120650" h="144779">
                <a:moveTo>
                  <a:pt x="62496" y="3987"/>
                </a:moveTo>
                <a:lnTo>
                  <a:pt x="0" y="3987"/>
                </a:lnTo>
                <a:lnTo>
                  <a:pt x="0" y="19138"/>
                </a:lnTo>
                <a:lnTo>
                  <a:pt x="24650" y="19138"/>
                </a:lnTo>
                <a:lnTo>
                  <a:pt x="24650" y="129349"/>
                </a:lnTo>
                <a:lnTo>
                  <a:pt x="62496" y="129349"/>
                </a:lnTo>
                <a:lnTo>
                  <a:pt x="62496" y="47459"/>
                </a:lnTo>
                <a:lnTo>
                  <a:pt x="70980" y="37896"/>
                </a:lnTo>
                <a:lnTo>
                  <a:pt x="74968" y="33604"/>
                </a:lnTo>
                <a:lnTo>
                  <a:pt x="115659" y="33604"/>
                </a:lnTo>
                <a:lnTo>
                  <a:pt x="117392" y="27698"/>
                </a:lnTo>
                <a:lnTo>
                  <a:pt x="62496" y="27698"/>
                </a:lnTo>
                <a:lnTo>
                  <a:pt x="62496" y="3987"/>
                </a:lnTo>
                <a:close/>
              </a:path>
              <a:path w="120650" h="144779">
                <a:moveTo>
                  <a:pt x="115659" y="33604"/>
                </a:moveTo>
                <a:lnTo>
                  <a:pt x="82842" y="33604"/>
                </a:lnTo>
                <a:lnTo>
                  <a:pt x="89359" y="34703"/>
                </a:lnTo>
                <a:lnTo>
                  <a:pt x="95221" y="38207"/>
                </a:lnTo>
                <a:lnTo>
                  <a:pt x="100812" y="44426"/>
                </a:lnTo>
                <a:lnTo>
                  <a:pt x="106514" y="53670"/>
                </a:lnTo>
                <a:lnTo>
                  <a:pt x="111369" y="44541"/>
                </a:lnTo>
                <a:lnTo>
                  <a:pt x="115423" y="34405"/>
                </a:lnTo>
                <a:lnTo>
                  <a:pt x="115659" y="33604"/>
                </a:lnTo>
                <a:close/>
              </a:path>
              <a:path w="120650" h="144779">
                <a:moveTo>
                  <a:pt x="97688" y="0"/>
                </a:moveTo>
                <a:lnTo>
                  <a:pt x="91821" y="0"/>
                </a:lnTo>
                <a:lnTo>
                  <a:pt x="85763" y="2476"/>
                </a:lnTo>
                <a:lnTo>
                  <a:pt x="63106" y="27698"/>
                </a:lnTo>
                <a:lnTo>
                  <a:pt x="117392" y="27698"/>
                </a:lnTo>
                <a:lnTo>
                  <a:pt x="118487" y="23968"/>
                </a:lnTo>
                <a:lnTo>
                  <a:pt x="120370" y="13931"/>
                </a:lnTo>
                <a:lnTo>
                  <a:pt x="115137" y="8427"/>
                </a:lnTo>
                <a:lnTo>
                  <a:pt x="109196" y="3987"/>
                </a:lnTo>
                <a:lnTo>
                  <a:pt x="103236" y="1067"/>
                </a:lnTo>
                <a:lnTo>
                  <a:pt x="97688" y="0"/>
                </a:lnTo>
                <a:close/>
              </a:path>
            </a:pathLst>
          </a:custGeom>
          <a:solidFill>
            <a:srgbClr val="FFFFFF"/>
          </a:solidFill>
        </p:spPr>
        <p:txBody>
          <a:bodyPr wrap="square" lIns="0" tIns="0" rIns="0" bIns="0" rtlCol="0"/>
          <a:lstStyle/>
          <a:p>
            <a:endParaRPr/>
          </a:p>
        </p:txBody>
      </p:sp>
      <p:sp>
        <p:nvSpPr>
          <p:cNvPr id="6" name="object 6"/>
          <p:cNvSpPr/>
          <p:nvPr/>
        </p:nvSpPr>
        <p:spPr>
          <a:xfrm>
            <a:off x="10114466" y="9216966"/>
            <a:ext cx="105410" cy="182880"/>
          </a:xfrm>
          <a:custGeom>
            <a:avLst/>
            <a:gdLst/>
            <a:ahLst/>
            <a:cxnLst/>
            <a:rect l="l" t="t" r="r" b="b"/>
            <a:pathLst>
              <a:path w="105409" h="182879">
                <a:moveTo>
                  <a:pt x="58851" y="56591"/>
                </a:moveTo>
                <a:lnTo>
                  <a:pt x="21043" y="56591"/>
                </a:lnTo>
                <a:lnTo>
                  <a:pt x="21043" y="135127"/>
                </a:lnTo>
                <a:lnTo>
                  <a:pt x="23557" y="156258"/>
                </a:lnTo>
                <a:lnTo>
                  <a:pt x="31284" y="171021"/>
                </a:lnTo>
                <a:lnTo>
                  <a:pt x="44505" y="179683"/>
                </a:lnTo>
                <a:lnTo>
                  <a:pt x="63500" y="182511"/>
                </a:lnTo>
                <a:lnTo>
                  <a:pt x="82237" y="180086"/>
                </a:lnTo>
                <a:lnTo>
                  <a:pt x="95216" y="174247"/>
                </a:lnTo>
                <a:lnTo>
                  <a:pt x="102616" y="167284"/>
                </a:lnTo>
                <a:lnTo>
                  <a:pt x="77558" y="167284"/>
                </a:lnTo>
                <a:lnTo>
                  <a:pt x="69385" y="165060"/>
                </a:lnTo>
                <a:lnTo>
                  <a:pt x="63538" y="158818"/>
                </a:lnTo>
                <a:lnTo>
                  <a:pt x="60024" y="149201"/>
                </a:lnTo>
                <a:lnTo>
                  <a:pt x="58851" y="136855"/>
                </a:lnTo>
                <a:lnTo>
                  <a:pt x="58851" y="56591"/>
                </a:lnTo>
                <a:close/>
              </a:path>
              <a:path w="105409" h="182879">
                <a:moveTo>
                  <a:pt x="103555" y="156806"/>
                </a:moveTo>
                <a:lnTo>
                  <a:pt x="100952" y="156806"/>
                </a:lnTo>
                <a:lnTo>
                  <a:pt x="96616" y="158444"/>
                </a:lnTo>
                <a:lnTo>
                  <a:pt x="91441" y="162045"/>
                </a:lnTo>
                <a:lnTo>
                  <a:pt x="85173" y="165647"/>
                </a:lnTo>
                <a:lnTo>
                  <a:pt x="77558" y="167284"/>
                </a:lnTo>
                <a:lnTo>
                  <a:pt x="102616" y="167284"/>
                </a:lnTo>
                <a:lnTo>
                  <a:pt x="102763" y="167145"/>
                </a:lnTo>
                <a:lnTo>
                  <a:pt x="105206" y="160934"/>
                </a:lnTo>
                <a:lnTo>
                  <a:pt x="105206" y="158114"/>
                </a:lnTo>
                <a:lnTo>
                  <a:pt x="103555" y="156806"/>
                </a:lnTo>
                <a:close/>
              </a:path>
              <a:path w="105409" h="182879">
                <a:moveTo>
                  <a:pt x="58851" y="0"/>
                </a:moveTo>
                <a:lnTo>
                  <a:pt x="0" y="56591"/>
                </a:lnTo>
                <a:lnTo>
                  <a:pt x="98310" y="56591"/>
                </a:lnTo>
                <a:lnTo>
                  <a:pt x="98310" y="38074"/>
                </a:lnTo>
                <a:lnTo>
                  <a:pt x="58851" y="38074"/>
                </a:lnTo>
                <a:lnTo>
                  <a:pt x="58851" y="0"/>
                </a:lnTo>
                <a:close/>
              </a:path>
            </a:pathLst>
          </a:custGeom>
          <a:solidFill>
            <a:srgbClr val="FFFFFF"/>
          </a:solidFill>
        </p:spPr>
        <p:txBody>
          <a:bodyPr wrap="square" lIns="0" tIns="0" rIns="0" bIns="0" rtlCol="0"/>
          <a:lstStyle/>
          <a:p>
            <a:endParaRPr/>
          </a:p>
        </p:txBody>
      </p:sp>
      <p:sp>
        <p:nvSpPr>
          <p:cNvPr id="7" name="object 7"/>
          <p:cNvSpPr/>
          <p:nvPr/>
        </p:nvSpPr>
        <p:spPr>
          <a:xfrm>
            <a:off x="10231583" y="9179084"/>
            <a:ext cx="176530" cy="216535"/>
          </a:xfrm>
          <a:custGeom>
            <a:avLst/>
            <a:gdLst/>
            <a:ahLst/>
            <a:cxnLst/>
            <a:rect l="l" t="t" r="r" b="b"/>
            <a:pathLst>
              <a:path w="176529" h="216534">
                <a:moveTo>
                  <a:pt x="82918" y="201320"/>
                </a:moveTo>
                <a:lnTo>
                  <a:pt x="0" y="201320"/>
                </a:lnTo>
                <a:lnTo>
                  <a:pt x="0" y="216420"/>
                </a:lnTo>
                <a:lnTo>
                  <a:pt x="82918" y="216420"/>
                </a:lnTo>
                <a:lnTo>
                  <a:pt x="82918" y="201320"/>
                </a:lnTo>
                <a:close/>
              </a:path>
              <a:path w="176529" h="216534">
                <a:moveTo>
                  <a:pt x="176212" y="201320"/>
                </a:moveTo>
                <a:lnTo>
                  <a:pt x="93433" y="201320"/>
                </a:lnTo>
                <a:lnTo>
                  <a:pt x="93433" y="216420"/>
                </a:lnTo>
                <a:lnTo>
                  <a:pt x="176212" y="216420"/>
                </a:lnTo>
                <a:lnTo>
                  <a:pt x="176212" y="201320"/>
                </a:lnTo>
                <a:close/>
              </a:path>
              <a:path w="176529" h="216534">
                <a:moveTo>
                  <a:pt x="62814" y="0"/>
                </a:moveTo>
                <a:lnTo>
                  <a:pt x="0" y="0"/>
                </a:lnTo>
                <a:lnTo>
                  <a:pt x="0" y="15163"/>
                </a:lnTo>
                <a:lnTo>
                  <a:pt x="24968" y="15163"/>
                </a:lnTo>
                <a:lnTo>
                  <a:pt x="24968" y="201320"/>
                </a:lnTo>
                <a:lnTo>
                  <a:pt x="62814" y="201320"/>
                </a:lnTo>
                <a:lnTo>
                  <a:pt x="62814" y="107175"/>
                </a:lnTo>
                <a:lnTo>
                  <a:pt x="71054" y="102369"/>
                </a:lnTo>
                <a:lnTo>
                  <a:pt x="78860" y="98780"/>
                </a:lnTo>
                <a:lnTo>
                  <a:pt x="86038" y="96534"/>
                </a:lnTo>
                <a:lnTo>
                  <a:pt x="92392" y="95757"/>
                </a:lnTo>
                <a:lnTo>
                  <a:pt x="147953" y="95757"/>
                </a:lnTo>
                <a:lnTo>
                  <a:pt x="146103" y="92748"/>
                </a:lnTo>
                <a:lnTo>
                  <a:pt x="62814" y="92748"/>
                </a:lnTo>
                <a:lnTo>
                  <a:pt x="62814" y="0"/>
                </a:lnTo>
                <a:close/>
              </a:path>
              <a:path w="176529" h="216534">
                <a:moveTo>
                  <a:pt x="147953" y="95757"/>
                </a:moveTo>
                <a:lnTo>
                  <a:pt x="92392" y="95757"/>
                </a:lnTo>
                <a:lnTo>
                  <a:pt x="101527" y="97398"/>
                </a:lnTo>
                <a:lnTo>
                  <a:pt x="108226" y="102239"/>
                </a:lnTo>
                <a:lnTo>
                  <a:pt x="112348" y="110165"/>
                </a:lnTo>
                <a:lnTo>
                  <a:pt x="113753" y="121056"/>
                </a:lnTo>
                <a:lnTo>
                  <a:pt x="113753" y="201320"/>
                </a:lnTo>
                <a:lnTo>
                  <a:pt x="151549" y="201320"/>
                </a:lnTo>
                <a:lnTo>
                  <a:pt x="151549" y="113487"/>
                </a:lnTo>
                <a:lnTo>
                  <a:pt x="148639" y="96874"/>
                </a:lnTo>
                <a:lnTo>
                  <a:pt x="147953" y="95757"/>
                </a:lnTo>
                <a:close/>
              </a:path>
              <a:path w="176529" h="216534">
                <a:moveTo>
                  <a:pt x="112788" y="71970"/>
                </a:moveTo>
                <a:lnTo>
                  <a:pt x="101188" y="73467"/>
                </a:lnTo>
                <a:lnTo>
                  <a:pt x="88777" y="77692"/>
                </a:lnTo>
                <a:lnTo>
                  <a:pt x="75878" y="84251"/>
                </a:lnTo>
                <a:lnTo>
                  <a:pt x="62814" y="92748"/>
                </a:lnTo>
                <a:lnTo>
                  <a:pt x="146103" y="92748"/>
                </a:lnTo>
                <a:lnTo>
                  <a:pt x="140560" y="83727"/>
                </a:lnTo>
                <a:lnTo>
                  <a:pt x="128285" y="75082"/>
                </a:lnTo>
                <a:lnTo>
                  <a:pt x="112788" y="71970"/>
                </a:lnTo>
                <a:close/>
              </a:path>
            </a:pathLst>
          </a:custGeom>
          <a:solidFill>
            <a:srgbClr val="FFFFFF"/>
          </a:solidFill>
        </p:spPr>
        <p:txBody>
          <a:bodyPr wrap="square" lIns="0" tIns="0" rIns="0" bIns="0" rtlCol="0"/>
          <a:lstStyle/>
          <a:p>
            <a:endParaRPr/>
          </a:p>
        </p:txBody>
      </p:sp>
      <p:sp>
        <p:nvSpPr>
          <p:cNvPr id="8" name="object 8"/>
          <p:cNvSpPr/>
          <p:nvPr/>
        </p:nvSpPr>
        <p:spPr>
          <a:xfrm>
            <a:off x="10397516" y="9255045"/>
            <a:ext cx="244475" cy="143510"/>
          </a:xfrm>
          <a:custGeom>
            <a:avLst/>
            <a:gdLst/>
            <a:ahLst/>
            <a:cxnLst/>
            <a:rect l="l" t="t" r="r" b="b"/>
            <a:pathLst>
              <a:path w="244475" h="143509">
                <a:moveTo>
                  <a:pt x="58572" y="15151"/>
                </a:moveTo>
                <a:lnTo>
                  <a:pt x="18097" y="15151"/>
                </a:lnTo>
                <a:lnTo>
                  <a:pt x="77673" y="143421"/>
                </a:lnTo>
                <a:lnTo>
                  <a:pt x="84150" y="143421"/>
                </a:lnTo>
                <a:lnTo>
                  <a:pt x="105942" y="85534"/>
                </a:lnTo>
                <a:lnTo>
                  <a:pt x="90119" y="85534"/>
                </a:lnTo>
                <a:lnTo>
                  <a:pt x="58572" y="15151"/>
                </a:lnTo>
                <a:close/>
              </a:path>
              <a:path w="244475" h="143509">
                <a:moveTo>
                  <a:pt x="162991" y="43802"/>
                </a:moveTo>
                <a:lnTo>
                  <a:pt x="121653" y="43802"/>
                </a:lnTo>
                <a:lnTo>
                  <a:pt x="168109" y="143421"/>
                </a:lnTo>
                <a:lnTo>
                  <a:pt x="175945" y="143421"/>
                </a:lnTo>
                <a:lnTo>
                  <a:pt x="197873" y="85534"/>
                </a:lnTo>
                <a:lnTo>
                  <a:pt x="181876" y="85534"/>
                </a:lnTo>
                <a:lnTo>
                  <a:pt x="162991" y="43802"/>
                </a:lnTo>
                <a:close/>
              </a:path>
              <a:path w="244475" h="143509">
                <a:moveTo>
                  <a:pt x="150025" y="15151"/>
                </a:moveTo>
                <a:lnTo>
                  <a:pt x="116065" y="15151"/>
                </a:lnTo>
                <a:lnTo>
                  <a:pt x="90119" y="85534"/>
                </a:lnTo>
                <a:lnTo>
                  <a:pt x="105942" y="85534"/>
                </a:lnTo>
                <a:lnTo>
                  <a:pt x="121653" y="43802"/>
                </a:lnTo>
                <a:lnTo>
                  <a:pt x="162991" y="43802"/>
                </a:lnTo>
                <a:lnTo>
                  <a:pt x="150025" y="15151"/>
                </a:lnTo>
                <a:close/>
              </a:path>
              <a:path w="244475" h="143509">
                <a:moveTo>
                  <a:pt x="224536" y="15151"/>
                </a:moveTo>
                <a:lnTo>
                  <a:pt x="207835" y="15151"/>
                </a:lnTo>
                <a:lnTo>
                  <a:pt x="181876" y="85534"/>
                </a:lnTo>
                <a:lnTo>
                  <a:pt x="197873" y="85534"/>
                </a:lnTo>
                <a:lnTo>
                  <a:pt x="224536" y="15151"/>
                </a:lnTo>
                <a:close/>
              </a:path>
              <a:path w="244475" h="143509">
                <a:moveTo>
                  <a:pt x="77673" y="0"/>
                </a:moveTo>
                <a:lnTo>
                  <a:pt x="0" y="0"/>
                </a:lnTo>
                <a:lnTo>
                  <a:pt x="0" y="15151"/>
                </a:lnTo>
                <a:lnTo>
                  <a:pt x="77673" y="15151"/>
                </a:lnTo>
                <a:lnTo>
                  <a:pt x="77673" y="0"/>
                </a:lnTo>
                <a:close/>
              </a:path>
              <a:path w="244475" h="143509">
                <a:moveTo>
                  <a:pt x="168109" y="0"/>
                </a:moveTo>
                <a:lnTo>
                  <a:pt x="96342" y="0"/>
                </a:lnTo>
                <a:lnTo>
                  <a:pt x="96342" y="15151"/>
                </a:lnTo>
                <a:lnTo>
                  <a:pt x="168109" y="15151"/>
                </a:lnTo>
                <a:lnTo>
                  <a:pt x="168109" y="0"/>
                </a:lnTo>
                <a:close/>
              </a:path>
              <a:path w="244475" h="143509">
                <a:moveTo>
                  <a:pt x="244322" y="0"/>
                </a:moveTo>
                <a:lnTo>
                  <a:pt x="186448" y="0"/>
                </a:lnTo>
                <a:lnTo>
                  <a:pt x="186448" y="15151"/>
                </a:lnTo>
                <a:lnTo>
                  <a:pt x="244322" y="15151"/>
                </a:lnTo>
                <a:lnTo>
                  <a:pt x="244322" y="0"/>
                </a:lnTo>
                <a:close/>
              </a:path>
            </a:pathLst>
          </a:custGeom>
          <a:solidFill>
            <a:srgbClr val="FFFFFF"/>
          </a:solidFill>
        </p:spPr>
        <p:txBody>
          <a:bodyPr wrap="square" lIns="0" tIns="0" rIns="0" bIns="0" rtlCol="0"/>
          <a:lstStyle/>
          <a:p>
            <a:endParaRPr/>
          </a:p>
        </p:txBody>
      </p:sp>
      <p:sp>
        <p:nvSpPr>
          <p:cNvPr id="9" name="object 9"/>
          <p:cNvSpPr/>
          <p:nvPr/>
        </p:nvSpPr>
        <p:spPr>
          <a:xfrm>
            <a:off x="10646187" y="9251056"/>
            <a:ext cx="131445" cy="148590"/>
          </a:xfrm>
          <a:custGeom>
            <a:avLst/>
            <a:gdLst/>
            <a:ahLst/>
            <a:cxnLst/>
            <a:rect l="l" t="t" r="r" b="b"/>
            <a:pathLst>
              <a:path w="131445" h="148590">
                <a:moveTo>
                  <a:pt x="64414" y="0"/>
                </a:moveTo>
                <a:lnTo>
                  <a:pt x="38286" y="5237"/>
                </a:lnTo>
                <a:lnTo>
                  <a:pt x="17929" y="19915"/>
                </a:lnTo>
                <a:lnTo>
                  <a:pt x="4710" y="42482"/>
                </a:lnTo>
                <a:lnTo>
                  <a:pt x="0" y="71386"/>
                </a:lnTo>
                <a:lnTo>
                  <a:pt x="3633" y="97456"/>
                </a:lnTo>
                <a:lnTo>
                  <a:pt x="15994" y="122378"/>
                </a:lnTo>
                <a:lnTo>
                  <a:pt x="39267" y="141065"/>
                </a:lnTo>
                <a:lnTo>
                  <a:pt x="75641" y="148424"/>
                </a:lnTo>
                <a:lnTo>
                  <a:pt x="89797" y="147639"/>
                </a:lnTo>
                <a:lnTo>
                  <a:pt x="102736" y="145124"/>
                </a:lnTo>
                <a:lnTo>
                  <a:pt x="115371" y="140639"/>
                </a:lnTo>
                <a:lnTo>
                  <a:pt x="128612" y="133946"/>
                </a:lnTo>
                <a:lnTo>
                  <a:pt x="129161" y="130035"/>
                </a:lnTo>
                <a:lnTo>
                  <a:pt x="86537" y="130035"/>
                </a:lnTo>
                <a:lnTo>
                  <a:pt x="67481" y="125309"/>
                </a:lnTo>
                <a:lnTo>
                  <a:pt x="52836" y="112033"/>
                </a:lnTo>
                <a:lnTo>
                  <a:pt x="43437" y="91555"/>
                </a:lnTo>
                <a:lnTo>
                  <a:pt x="40119" y="65227"/>
                </a:lnTo>
                <a:lnTo>
                  <a:pt x="128612" y="65227"/>
                </a:lnTo>
                <a:lnTo>
                  <a:pt x="124701" y="50037"/>
                </a:lnTo>
                <a:lnTo>
                  <a:pt x="40119" y="50037"/>
                </a:lnTo>
                <a:lnTo>
                  <a:pt x="41730" y="37264"/>
                </a:lnTo>
                <a:lnTo>
                  <a:pt x="46102" y="26127"/>
                </a:lnTo>
                <a:lnTo>
                  <a:pt x="53315" y="18251"/>
                </a:lnTo>
                <a:lnTo>
                  <a:pt x="63449" y="15265"/>
                </a:lnTo>
                <a:lnTo>
                  <a:pt x="104390" y="15265"/>
                </a:lnTo>
                <a:lnTo>
                  <a:pt x="88559" y="4592"/>
                </a:lnTo>
                <a:lnTo>
                  <a:pt x="64414" y="0"/>
                </a:lnTo>
                <a:close/>
              </a:path>
              <a:path w="131445" h="148590">
                <a:moveTo>
                  <a:pt x="131203" y="115481"/>
                </a:moveTo>
                <a:lnTo>
                  <a:pt x="121717" y="121361"/>
                </a:lnTo>
                <a:lnTo>
                  <a:pt x="110318" y="125963"/>
                </a:lnTo>
                <a:lnTo>
                  <a:pt x="98196" y="128963"/>
                </a:lnTo>
                <a:lnTo>
                  <a:pt x="86537" y="130035"/>
                </a:lnTo>
                <a:lnTo>
                  <a:pt x="129161" y="130035"/>
                </a:lnTo>
                <a:lnTo>
                  <a:pt x="131203" y="115481"/>
                </a:lnTo>
                <a:close/>
              </a:path>
              <a:path w="131445" h="148590">
                <a:moveTo>
                  <a:pt x="104390" y="15265"/>
                </a:moveTo>
                <a:lnTo>
                  <a:pt x="63449" y="15265"/>
                </a:lnTo>
                <a:lnTo>
                  <a:pt x="72840" y="17557"/>
                </a:lnTo>
                <a:lnTo>
                  <a:pt x="80460" y="24274"/>
                </a:lnTo>
                <a:lnTo>
                  <a:pt x="86080" y="35180"/>
                </a:lnTo>
                <a:lnTo>
                  <a:pt x="89471" y="50037"/>
                </a:lnTo>
                <a:lnTo>
                  <a:pt x="124701" y="50037"/>
                </a:lnTo>
                <a:lnTo>
                  <a:pt x="121662" y="38238"/>
                </a:lnTo>
                <a:lnTo>
                  <a:pt x="107976" y="17683"/>
                </a:lnTo>
                <a:lnTo>
                  <a:pt x="104390" y="15265"/>
                </a:lnTo>
                <a:close/>
              </a:path>
            </a:pathLst>
          </a:custGeom>
          <a:solidFill>
            <a:srgbClr val="FFFFFF"/>
          </a:solidFill>
        </p:spPr>
        <p:txBody>
          <a:bodyPr wrap="square" lIns="0" tIns="0" rIns="0" bIns="0" rtlCol="0"/>
          <a:lstStyle/>
          <a:p>
            <a:endParaRPr/>
          </a:p>
        </p:txBody>
      </p:sp>
      <p:sp>
        <p:nvSpPr>
          <p:cNvPr id="10" name="object 10"/>
          <p:cNvSpPr/>
          <p:nvPr/>
        </p:nvSpPr>
        <p:spPr>
          <a:xfrm>
            <a:off x="10798290" y="9251062"/>
            <a:ext cx="99060" cy="148590"/>
          </a:xfrm>
          <a:custGeom>
            <a:avLst/>
            <a:gdLst/>
            <a:ahLst/>
            <a:cxnLst/>
            <a:rect l="l" t="t" r="r" b="b"/>
            <a:pathLst>
              <a:path w="99059" h="148590">
                <a:moveTo>
                  <a:pt x="78117" y="140169"/>
                </a:moveTo>
                <a:lnTo>
                  <a:pt x="14477" y="140169"/>
                </a:lnTo>
                <a:lnTo>
                  <a:pt x="22747" y="143793"/>
                </a:lnTo>
                <a:lnTo>
                  <a:pt x="31254" y="146367"/>
                </a:lnTo>
                <a:lnTo>
                  <a:pt x="40009" y="147903"/>
                </a:lnTo>
                <a:lnTo>
                  <a:pt x="49021" y="148412"/>
                </a:lnTo>
                <a:lnTo>
                  <a:pt x="69176" y="145233"/>
                </a:lnTo>
                <a:lnTo>
                  <a:pt x="78117" y="140169"/>
                </a:lnTo>
                <a:close/>
              </a:path>
              <a:path w="99059" h="148590">
                <a:moveTo>
                  <a:pt x="10883" y="103047"/>
                </a:moveTo>
                <a:lnTo>
                  <a:pt x="1358" y="103047"/>
                </a:lnTo>
                <a:lnTo>
                  <a:pt x="1358" y="146761"/>
                </a:lnTo>
                <a:lnTo>
                  <a:pt x="12826" y="146761"/>
                </a:lnTo>
                <a:lnTo>
                  <a:pt x="14477" y="140169"/>
                </a:lnTo>
                <a:lnTo>
                  <a:pt x="78117" y="140169"/>
                </a:lnTo>
                <a:lnTo>
                  <a:pt x="84974" y="136286"/>
                </a:lnTo>
                <a:lnTo>
                  <a:pt x="87286" y="133184"/>
                </a:lnTo>
                <a:lnTo>
                  <a:pt x="45745" y="133184"/>
                </a:lnTo>
                <a:lnTo>
                  <a:pt x="34326" y="131160"/>
                </a:lnTo>
                <a:lnTo>
                  <a:pt x="24495" y="125274"/>
                </a:lnTo>
                <a:lnTo>
                  <a:pt x="16573" y="115809"/>
                </a:lnTo>
                <a:lnTo>
                  <a:pt x="10883" y="103047"/>
                </a:lnTo>
                <a:close/>
              </a:path>
              <a:path w="99059" h="148590">
                <a:moveTo>
                  <a:pt x="47675" y="0"/>
                </a:moveTo>
                <a:lnTo>
                  <a:pt x="28846" y="3313"/>
                </a:lnTo>
                <a:lnTo>
                  <a:pt x="13722" y="12433"/>
                </a:lnTo>
                <a:lnTo>
                  <a:pt x="3656" y="26124"/>
                </a:lnTo>
                <a:lnTo>
                  <a:pt x="0" y="43154"/>
                </a:lnTo>
                <a:lnTo>
                  <a:pt x="10181" y="70168"/>
                </a:lnTo>
                <a:lnTo>
                  <a:pt x="32581" y="87976"/>
                </a:lnTo>
                <a:lnTo>
                  <a:pt x="54981" y="101711"/>
                </a:lnTo>
                <a:lnTo>
                  <a:pt x="65163" y="116509"/>
                </a:lnTo>
                <a:lnTo>
                  <a:pt x="63652" y="123846"/>
                </a:lnTo>
                <a:lnTo>
                  <a:pt x="59516" y="129052"/>
                </a:lnTo>
                <a:lnTo>
                  <a:pt x="53349" y="132156"/>
                </a:lnTo>
                <a:lnTo>
                  <a:pt x="45745" y="133184"/>
                </a:lnTo>
                <a:lnTo>
                  <a:pt x="87286" y="133184"/>
                </a:lnTo>
                <a:lnTo>
                  <a:pt x="95283" y="122458"/>
                </a:lnTo>
                <a:lnTo>
                  <a:pt x="98971" y="104635"/>
                </a:lnTo>
                <a:lnTo>
                  <a:pt x="88549" y="76667"/>
                </a:lnTo>
                <a:lnTo>
                  <a:pt x="65620" y="59512"/>
                </a:lnTo>
                <a:lnTo>
                  <a:pt x="42692" y="45938"/>
                </a:lnTo>
                <a:lnTo>
                  <a:pt x="32270" y="28714"/>
                </a:lnTo>
                <a:lnTo>
                  <a:pt x="32270" y="20497"/>
                </a:lnTo>
                <a:lnTo>
                  <a:pt x="39801" y="15265"/>
                </a:lnTo>
                <a:lnTo>
                  <a:pt x="87845" y="15265"/>
                </a:lnTo>
                <a:lnTo>
                  <a:pt x="87845" y="8318"/>
                </a:lnTo>
                <a:lnTo>
                  <a:pt x="74650" y="8318"/>
                </a:lnTo>
                <a:lnTo>
                  <a:pt x="67946" y="4548"/>
                </a:lnTo>
                <a:lnTo>
                  <a:pt x="61429" y="1963"/>
                </a:lnTo>
                <a:lnTo>
                  <a:pt x="54780" y="476"/>
                </a:lnTo>
                <a:lnTo>
                  <a:pt x="47675" y="0"/>
                </a:lnTo>
                <a:close/>
              </a:path>
              <a:path w="99059" h="148590">
                <a:moveTo>
                  <a:pt x="87845" y="15265"/>
                </a:moveTo>
                <a:lnTo>
                  <a:pt x="51676" y="15265"/>
                </a:lnTo>
                <a:lnTo>
                  <a:pt x="60265" y="16541"/>
                </a:lnTo>
                <a:lnTo>
                  <a:pt x="67084" y="20610"/>
                </a:lnTo>
                <a:lnTo>
                  <a:pt x="72603" y="27829"/>
                </a:lnTo>
                <a:lnTo>
                  <a:pt x="77292" y="38557"/>
                </a:lnTo>
                <a:lnTo>
                  <a:pt x="87845" y="38557"/>
                </a:lnTo>
                <a:lnTo>
                  <a:pt x="87845" y="15265"/>
                </a:lnTo>
                <a:close/>
              </a:path>
              <a:path w="99059" h="148590">
                <a:moveTo>
                  <a:pt x="87845" y="1079"/>
                </a:moveTo>
                <a:lnTo>
                  <a:pt x="77292" y="1079"/>
                </a:lnTo>
                <a:lnTo>
                  <a:pt x="74650" y="8318"/>
                </a:lnTo>
                <a:lnTo>
                  <a:pt x="87845" y="8318"/>
                </a:lnTo>
                <a:lnTo>
                  <a:pt x="87845" y="1079"/>
                </a:lnTo>
                <a:close/>
              </a:path>
            </a:pathLst>
          </a:custGeom>
          <a:solidFill>
            <a:srgbClr val="FFFFFF"/>
          </a:solidFill>
        </p:spPr>
        <p:txBody>
          <a:bodyPr wrap="square" lIns="0" tIns="0" rIns="0" bIns="0" rtlCol="0"/>
          <a:lstStyle/>
          <a:p>
            <a:endParaRPr/>
          </a:p>
        </p:txBody>
      </p:sp>
      <p:sp>
        <p:nvSpPr>
          <p:cNvPr id="11" name="object 11"/>
          <p:cNvSpPr/>
          <p:nvPr/>
        </p:nvSpPr>
        <p:spPr>
          <a:xfrm>
            <a:off x="10907135" y="9216966"/>
            <a:ext cx="105410" cy="182880"/>
          </a:xfrm>
          <a:custGeom>
            <a:avLst/>
            <a:gdLst/>
            <a:ahLst/>
            <a:cxnLst/>
            <a:rect l="l" t="t" r="r" b="b"/>
            <a:pathLst>
              <a:path w="105409" h="182879">
                <a:moveTo>
                  <a:pt x="58915" y="56591"/>
                </a:moveTo>
                <a:lnTo>
                  <a:pt x="21031" y="56591"/>
                </a:lnTo>
                <a:lnTo>
                  <a:pt x="21031" y="135127"/>
                </a:lnTo>
                <a:lnTo>
                  <a:pt x="23545" y="156258"/>
                </a:lnTo>
                <a:lnTo>
                  <a:pt x="31280" y="171021"/>
                </a:lnTo>
                <a:lnTo>
                  <a:pt x="44519" y="179683"/>
                </a:lnTo>
                <a:lnTo>
                  <a:pt x="63550" y="182511"/>
                </a:lnTo>
                <a:lnTo>
                  <a:pt x="82264" y="180086"/>
                </a:lnTo>
                <a:lnTo>
                  <a:pt x="95264" y="174247"/>
                </a:lnTo>
                <a:lnTo>
                  <a:pt x="102698" y="167284"/>
                </a:lnTo>
                <a:lnTo>
                  <a:pt x="77622" y="167284"/>
                </a:lnTo>
                <a:lnTo>
                  <a:pt x="69448" y="165060"/>
                </a:lnTo>
                <a:lnTo>
                  <a:pt x="63601" y="158818"/>
                </a:lnTo>
                <a:lnTo>
                  <a:pt x="60088" y="149201"/>
                </a:lnTo>
                <a:lnTo>
                  <a:pt x="58915" y="136855"/>
                </a:lnTo>
                <a:lnTo>
                  <a:pt x="58915" y="56591"/>
                </a:lnTo>
                <a:close/>
              </a:path>
              <a:path w="105409" h="182879">
                <a:moveTo>
                  <a:pt x="103606" y="156806"/>
                </a:moveTo>
                <a:lnTo>
                  <a:pt x="100977" y="156806"/>
                </a:lnTo>
                <a:lnTo>
                  <a:pt x="96683" y="158444"/>
                </a:lnTo>
                <a:lnTo>
                  <a:pt x="91524" y="162045"/>
                </a:lnTo>
                <a:lnTo>
                  <a:pt x="85252" y="165647"/>
                </a:lnTo>
                <a:lnTo>
                  <a:pt x="77622" y="167284"/>
                </a:lnTo>
                <a:lnTo>
                  <a:pt x="102698" y="167284"/>
                </a:lnTo>
                <a:lnTo>
                  <a:pt x="102846" y="167145"/>
                </a:lnTo>
                <a:lnTo>
                  <a:pt x="105308" y="160934"/>
                </a:lnTo>
                <a:lnTo>
                  <a:pt x="105308" y="158114"/>
                </a:lnTo>
                <a:lnTo>
                  <a:pt x="103606" y="156806"/>
                </a:lnTo>
                <a:close/>
              </a:path>
              <a:path w="105409" h="182879">
                <a:moveTo>
                  <a:pt x="58915" y="0"/>
                </a:moveTo>
                <a:lnTo>
                  <a:pt x="0" y="56591"/>
                </a:lnTo>
                <a:lnTo>
                  <a:pt x="98336" y="56591"/>
                </a:lnTo>
                <a:lnTo>
                  <a:pt x="98336" y="38074"/>
                </a:lnTo>
                <a:lnTo>
                  <a:pt x="58915" y="38074"/>
                </a:lnTo>
                <a:lnTo>
                  <a:pt x="58915" y="0"/>
                </a:lnTo>
                <a:close/>
              </a:path>
            </a:pathLst>
          </a:custGeom>
          <a:solidFill>
            <a:srgbClr val="FFFFFF"/>
          </a:solidFill>
        </p:spPr>
        <p:txBody>
          <a:bodyPr wrap="square" lIns="0" tIns="0" rIns="0" bIns="0" rtlCol="0"/>
          <a:lstStyle/>
          <a:p>
            <a:endParaRPr/>
          </a:p>
        </p:txBody>
      </p:sp>
      <p:sp>
        <p:nvSpPr>
          <p:cNvPr id="12" name="object 12"/>
          <p:cNvSpPr/>
          <p:nvPr/>
        </p:nvSpPr>
        <p:spPr>
          <a:xfrm>
            <a:off x="11018160" y="9251056"/>
            <a:ext cx="131445" cy="148590"/>
          </a:xfrm>
          <a:custGeom>
            <a:avLst/>
            <a:gdLst/>
            <a:ahLst/>
            <a:cxnLst/>
            <a:rect l="l" t="t" r="r" b="b"/>
            <a:pathLst>
              <a:path w="131445" h="148590">
                <a:moveTo>
                  <a:pt x="64541" y="0"/>
                </a:moveTo>
                <a:lnTo>
                  <a:pt x="38340" y="5237"/>
                </a:lnTo>
                <a:lnTo>
                  <a:pt x="17945" y="19915"/>
                </a:lnTo>
                <a:lnTo>
                  <a:pt x="4712" y="42482"/>
                </a:lnTo>
                <a:lnTo>
                  <a:pt x="0" y="71386"/>
                </a:lnTo>
                <a:lnTo>
                  <a:pt x="3637" y="97456"/>
                </a:lnTo>
                <a:lnTo>
                  <a:pt x="16003" y="122378"/>
                </a:lnTo>
                <a:lnTo>
                  <a:pt x="39278" y="141065"/>
                </a:lnTo>
                <a:lnTo>
                  <a:pt x="75641" y="148424"/>
                </a:lnTo>
                <a:lnTo>
                  <a:pt x="89819" y="147639"/>
                </a:lnTo>
                <a:lnTo>
                  <a:pt x="102781" y="145124"/>
                </a:lnTo>
                <a:lnTo>
                  <a:pt x="115399" y="140639"/>
                </a:lnTo>
                <a:lnTo>
                  <a:pt x="128549" y="133946"/>
                </a:lnTo>
                <a:lnTo>
                  <a:pt x="129138" y="130035"/>
                </a:lnTo>
                <a:lnTo>
                  <a:pt x="86537" y="130035"/>
                </a:lnTo>
                <a:lnTo>
                  <a:pt x="67498" y="125309"/>
                </a:lnTo>
                <a:lnTo>
                  <a:pt x="52879" y="112033"/>
                </a:lnTo>
                <a:lnTo>
                  <a:pt x="43503" y="91555"/>
                </a:lnTo>
                <a:lnTo>
                  <a:pt x="40195" y="65227"/>
                </a:lnTo>
                <a:lnTo>
                  <a:pt x="128549" y="65227"/>
                </a:lnTo>
                <a:lnTo>
                  <a:pt x="124673" y="50037"/>
                </a:lnTo>
                <a:lnTo>
                  <a:pt x="40195" y="50037"/>
                </a:lnTo>
                <a:lnTo>
                  <a:pt x="41831" y="37264"/>
                </a:lnTo>
                <a:lnTo>
                  <a:pt x="46196" y="26127"/>
                </a:lnTo>
                <a:lnTo>
                  <a:pt x="53390" y="18251"/>
                </a:lnTo>
                <a:lnTo>
                  <a:pt x="63512" y="15265"/>
                </a:lnTo>
                <a:lnTo>
                  <a:pt x="104443" y="15265"/>
                </a:lnTo>
                <a:lnTo>
                  <a:pt x="88644" y="4592"/>
                </a:lnTo>
                <a:lnTo>
                  <a:pt x="64541" y="0"/>
                </a:lnTo>
                <a:close/>
              </a:path>
              <a:path w="131445" h="148590">
                <a:moveTo>
                  <a:pt x="131330" y="115481"/>
                </a:moveTo>
                <a:lnTo>
                  <a:pt x="121802" y="121361"/>
                </a:lnTo>
                <a:lnTo>
                  <a:pt x="110382" y="125963"/>
                </a:lnTo>
                <a:lnTo>
                  <a:pt x="98237" y="128963"/>
                </a:lnTo>
                <a:lnTo>
                  <a:pt x="86537" y="130035"/>
                </a:lnTo>
                <a:lnTo>
                  <a:pt x="129138" y="130035"/>
                </a:lnTo>
                <a:lnTo>
                  <a:pt x="131330" y="115481"/>
                </a:lnTo>
                <a:close/>
              </a:path>
              <a:path w="131445" h="148590">
                <a:moveTo>
                  <a:pt x="104443" y="15265"/>
                </a:moveTo>
                <a:lnTo>
                  <a:pt x="63512" y="15265"/>
                </a:lnTo>
                <a:lnTo>
                  <a:pt x="72841" y="17557"/>
                </a:lnTo>
                <a:lnTo>
                  <a:pt x="80446" y="24274"/>
                </a:lnTo>
                <a:lnTo>
                  <a:pt x="86078" y="35180"/>
                </a:lnTo>
                <a:lnTo>
                  <a:pt x="89484" y="50037"/>
                </a:lnTo>
                <a:lnTo>
                  <a:pt x="124673" y="50037"/>
                </a:lnTo>
                <a:lnTo>
                  <a:pt x="121662" y="38238"/>
                </a:lnTo>
                <a:lnTo>
                  <a:pt x="108023" y="17683"/>
                </a:lnTo>
                <a:lnTo>
                  <a:pt x="104443" y="15265"/>
                </a:lnTo>
                <a:close/>
              </a:path>
            </a:pathLst>
          </a:custGeom>
          <a:solidFill>
            <a:srgbClr val="FFFFFF"/>
          </a:solidFill>
        </p:spPr>
        <p:txBody>
          <a:bodyPr wrap="square" lIns="0" tIns="0" rIns="0" bIns="0" rtlCol="0"/>
          <a:lstStyle/>
          <a:p>
            <a:endParaRPr/>
          </a:p>
        </p:txBody>
      </p:sp>
      <p:sp>
        <p:nvSpPr>
          <p:cNvPr id="13" name="object 13"/>
          <p:cNvSpPr/>
          <p:nvPr/>
        </p:nvSpPr>
        <p:spPr>
          <a:xfrm>
            <a:off x="11163679" y="9251057"/>
            <a:ext cx="120650" cy="144780"/>
          </a:xfrm>
          <a:custGeom>
            <a:avLst/>
            <a:gdLst/>
            <a:ahLst/>
            <a:cxnLst/>
            <a:rect l="l" t="t" r="r" b="b"/>
            <a:pathLst>
              <a:path w="120650" h="144779">
                <a:moveTo>
                  <a:pt x="86842" y="129349"/>
                </a:moveTo>
                <a:lnTo>
                  <a:pt x="0" y="129349"/>
                </a:lnTo>
                <a:lnTo>
                  <a:pt x="0" y="144449"/>
                </a:lnTo>
                <a:lnTo>
                  <a:pt x="86842" y="144449"/>
                </a:lnTo>
                <a:lnTo>
                  <a:pt x="86842" y="129349"/>
                </a:lnTo>
                <a:close/>
              </a:path>
              <a:path w="120650" h="144779">
                <a:moveTo>
                  <a:pt x="62509" y="3987"/>
                </a:moveTo>
                <a:lnTo>
                  <a:pt x="0" y="3987"/>
                </a:lnTo>
                <a:lnTo>
                  <a:pt x="0" y="19138"/>
                </a:lnTo>
                <a:lnTo>
                  <a:pt x="24663" y="19138"/>
                </a:lnTo>
                <a:lnTo>
                  <a:pt x="24663" y="129349"/>
                </a:lnTo>
                <a:lnTo>
                  <a:pt x="62509" y="129349"/>
                </a:lnTo>
                <a:lnTo>
                  <a:pt x="62509" y="47459"/>
                </a:lnTo>
                <a:lnTo>
                  <a:pt x="71031" y="37896"/>
                </a:lnTo>
                <a:lnTo>
                  <a:pt x="74968" y="33604"/>
                </a:lnTo>
                <a:lnTo>
                  <a:pt x="115659" y="33604"/>
                </a:lnTo>
                <a:lnTo>
                  <a:pt x="117367" y="27698"/>
                </a:lnTo>
                <a:lnTo>
                  <a:pt x="62509" y="27698"/>
                </a:lnTo>
                <a:lnTo>
                  <a:pt x="62509" y="3987"/>
                </a:lnTo>
                <a:close/>
              </a:path>
              <a:path w="120650" h="144779">
                <a:moveTo>
                  <a:pt x="115659" y="33604"/>
                </a:moveTo>
                <a:lnTo>
                  <a:pt x="82842" y="33604"/>
                </a:lnTo>
                <a:lnTo>
                  <a:pt x="89330" y="34703"/>
                </a:lnTo>
                <a:lnTo>
                  <a:pt x="95194" y="38207"/>
                </a:lnTo>
                <a:lnTo>
                  <a:pt x="100803" y="44426"/>
                </a:lnTo>
                <a:lnTo>
                  <a:pt x="106527" y="53670"/>
                </a:lnTo>
                <a:lnTo>
                  <a:pt x="111392" y="44541"/>
                </a:lnTo>
                <a:lnTo>
                  <a:pt x="115427" y="34405"/>
                </a:lnTo>
                <a:lnTo>
                  <a:pt x="115659" y="33604"/>
                </a:lnTo>
                <a:close/>
              </a:path>
              <a:path w="120650" h="144779">
                <a:moveTo>
                  <a:pt x="97751" y="0"/>
                </a:moveTo>
                <a:lnTo>
                  <a:pt x="91744" y="0"/>
                </a:lnTo>
                <a:lnTo>
                  <a:pt x="85877" y="2476"/>
                </a:lnTo>
                <a:lnTo>
                  <a:pt x="63093" y="27698"/>
                </a:lnTo>
                <a:lnTo>
                  <a:pt x="117367" y="27698"/>
                </a:lnTo>
                <a:lnTo>
                  <a:pt x="118446" y="23968"/>
                </a:lnTo>
                <a:lnTo>
                  <a:pt x="120269" y="13931"/>
                </a:lnTo>
                <a:lnTo>
                  <a:pt x="115107" y="8427"/>
                </a:lnTo>
                <a:lnTo>
                  <a:pt x="109216" y="3987"/>
                </a:lnTo>
                <a:lnTo>
                  <a:pt x="103284" y="1067"/>
                </a:lnTo>
                <a:lnTo>
                  <a:pt x="97751" y="0"/>
                </a:lnTo>
                <a:close/>
              </a:path>
            </a:pathLst>
          </a:custGeom>
          <a:solidFill>
            <a:srgbClr val="FFFFFF"/>
          </a:solidFill>
        </p:spPr>
        <p:txBody>
          <a:bodyPr wrap="square" lIns="0" tIns="0" rIns="0" bIns="0" rtlCol="0"/>
          <a:lstStyle/>
          <a:p>
            <a:endParaRPr/>
          </a:p>
        </p:txBody>
      </p:sp>
      <p:sp>
        <p:nvSpPr>
          <p:cNvPr id="14" name="object 14"/>
          <p:cNvSpPr/>
          <p:nvPr/>
        </p:nvSpPr>
        <p:spPr>
          <a:xfrm>
            <a:off x="11298828" y="9251057"/>
            <a:ext cx="175895" cy="144780"/>
          </a:xfrm>
          <a:custGeom>
            <a:avLst/>
            <a:gdLst/>
            <a:ahLst/>
            <a:cxnLst/>
            <a:rect l="l" t="t" r="r" b="b"/>
            <a:pathLst>
              <a:path w="175895" h="144779">
                <a:moveTo>
                  <a:pt x="82118" y="129349"/>
                </a:moveTo>
                <a:lnTo>
                  <a:pt x="0" y="129349"/>
                </a:lnTo>
                <a:lnTo>
                  <a:pt x="0" y="144449"/>
                </a:lnTo>
                <a:lnTo>
                  <a:pt x="82118" y="144449"/>
                </a:lnTo>
                <a:lnTo>
                  <a:pt x="82118" y="129349"/>
                </a:lnTo>
                <a:close/>
              </a:path>
              <a:path w="175895" h="144779">
                <a:moveTo>
                  <a:pt x="175844" y="129349"/>
                </a:moveTo>
                <a:lnTo>
                  <a:pt x="93065" y="129349"/>
                </a:lnTo>
                <a:lnTo>
                  <a:pt x="93065" y="144449"/>
                </a:lnTo>
                <a:lnTo>
                  <a:pt x="175844" y="144449"/>
                </a:lnTo>
                <a:lnTo>
                  <a:pt x="175844" y="129349"/>
                </a:lnTo>
                <a:close/>
              </a:path>
              <a:path w="175895" h="144779">
                <a:moveTo>
                  <a:pt x="62471" y="3987"/>
                </a:moveTo>
                <a:lnTo>
                  <a:pt x="0" y="3987"/>
                </a:lnTo>
                <a:lnTo>
                  <a:pt x="0" y="19138"/>
                </a:lnTo>
                <a:lnTo>
                  <a:pt x="24612" y="19138"/>
                </a:lnTo>
                <a:lnTo>
                  <a:pt x="24612" y="129349"/>
                </a:lnTo>
                <a:lnTo>
                  <a:pt x="62471" y="129349"/>
                </a:lnTo>
                <a:lnTo>
                  <a:pt x="62471" y="34924"/>
                </a:lnTo>
                <a:lnTo>
                  <a:pt x="71430" y="29873"/>
                </a:lnTo>
                <a:lnTo>
                  <a:pt x="79298" y="26412"/>
                </a:lnTo>
                <a:lnTo>
                  <a:pt x="86481" y="24423"/>
                </a:lnTo>
                <a:lnTo>
                  <a:pt x="93383" y="23787"/>
                </a:lnTo>
                <a:lnTo>
                  <a:pt x="147876" y="23787"/>
                </a:lnTo>
                <a:lnTo>
                  <a:pt x="146350" y="21081"/>
                </a:lnTo>
                <a:lnTo>
                  <a:pt x="62471" y="21081"/>
                </a:lnTo>
                <a:lnTo>
                  <a:pt x="62471" y="3987"/>
                </a:lnTo>
                <a:close/>
              </a:path>
              <a:path w="175895" h="144779">
                <a:moveTo>
                  <a:pt x="147876" y="23787"/>
                </a:moveTo>
                <a:lnTo>
                  <a:pt x="93383" y="23787"/>
                </a:lnTo>
                <a:lnTo>
                  <a:pt x="100960" y="25183"/>
                </a:lnTo>
                <a:lnTo>
                  <a:pt x="107378" y="29316"/>
                </a:lnTo>
                <a:lnTo>
                  <a:pt x="111824" y="36104"/>
                </a:lnTo>
                <a:lnTo>
                  <a:pt x="113487" y="45465"/>
                </a:lnTo>
                <a:lnTo>
                  <a:pt x="113487" y="129349"/>
                </a:lnTo>
                <a:lnTo>
                  <a:pt x="151231" y="129349"/>
                </a:lnTo>
                <a:lnTo>
                  <a:pt x="151231" y="43167"/>
                </a:lnTo>
                <a:lnTo>
                  <a:pt x="148593" y="25058"/>
                </a:lnTo>
                <a:lnTo>
                  <a:pt x="147876" y="23787"/>
                </a:lnTo>
                <a:close/>
              </a:path>
              <a:path w="175895" h="144779">
                <a:moveTo>
                  <a:pt x="112102" y="0"/>
                </a:moveTo>
                <a:lnTo>
                  <a:pt x="99620" y="1499"/>
                </a:lnTo>
                <a:lnTo>
                  <a:pt x="87749" y="5754"/>
                </a:lnTo>
                <a:lnTo>
                  <a:pt x="75646" y="12403"/>
                </a:lnTo>
                <a:lnTo>
                  <a:pt x="62471" y="21081"/>
                </a:lnTo>
                <a:lnTo>
                  <a:pt x="146350" y="21081"/>
                </a:lnTo>
                <a:lnTo>
                  <a:pt x="140935" y="11482"/>
                </a:lnTo>
                <a:lnTo>
                  <a:pt x="128643" y="2956"/>
                </a:lnTo>
                <a:lnTo>
                  <a:pt x="112102" y="0"/>
                </a:lnTo>
                <a:close/>
              </a:path>
            </a:pathLst>
          </a:custGeom>
          <a:solidFill>
            <a:srgbClr val="FFFFFF"/>
          </a:solidFill>
        </p:spPr>
        <p:txBody>
          <a:bodyPr wrap="square" lIns="0" tIns="0" rIns="0" bIns="0" rtlCol="0"/>
          <a:lstStyle/>
          <a:p>
            <a:endParaRPr/>
          </a:p>
        </p:txBody>
      </p:sp>
      <p:sp>
        <p:nvSpPr>
          <p:cNvPr id="15" name="object 15"/>
          <p:cNvSpPr/>
          <p:nvPr/>
        </p:nvSpPr>
        <p:spPr>
          <a:xfrm>
            <a:off x="11558909" y="9198575"/>
            <a:ext cx="257810" cy="197485"/>
          </a:xfrm>
          <a:custGeom>
            <a:avLst/>
            <a:gdLst/>
            <a:ahLst/>
            <a:cxnLst/>
            <a:rect l="l" t="t" r="r" b="b"/>
            <a:pathLst>
              <a:path w="257809" h="197484">
                <a:moveTo>
                  <a:pt x="75717" y="178485"/>
                </a:moveTo>
                <a:lnTo>
                  <a:pt x="0" y="178485"/>
                </a:lnTo>
                <a:lnTo>
                  <a:pt x="0" y="196938"/>
                </a:lnTo>
                <a:lnTo>
                  <a:pt x="75717" y="196938"/>
                </a:lnTo>
                <a:lnTo>
                  <a:pt x="75717" y="178485"/>
                </a:lnTo>
                <a:close/>
              </a:path>
              <a:path w="257809" h="197484">
                <a:moveTo>
                  <a:pt x="91777" y="59753"/>
                </a:moveTo>
                <a:lnTo>
                  <a:pt x="49618" y="59753"/>
                </a:lnTo>
                <a:lnTo>
                  <a:pt x="115430" y="196938"/>
                </a:lnTo>
                <a:lnTo>
                  <a:pt x="123012" y="196938"/>
                </a:lnTo>
                <a:lnTo>
                  <a:pt x="152537" y="134416"/>
                </a:lnTo>
                <a:lnTo>
                  <a:pt x="127965" y="134416"/>
                </a:lnTo>
                <a:lnTo>
                  <a:pt x="91777" y="59753"/>
                </a:lnTo>
                <a:close/>
              </a:path>
              <a:path w="257809" h="197484">
                <a:moveTo>
                  <a:pt x="257225" y="178485"/>
                </a:moveTo>
                <a:lnTo>
                  <a:pt x="163474" y="178485"/>
                </a:lnTo>
                <a:lnTo>
                  <a:pt x="163474" y="196938"/>
                </a:lnTo>
                <a:lnTo>
                  <a:pt x="257225" y="196938"/>
                </a:lnTo>
                <a:lnTo>
                  <a:pt x="257225" y="178485"/>
                </a:lnTo>
                <a:close/>
              </a:path>
              <a:path w="257809" h="197484">
                <a:moveTo>
                  <a:pt x="71729" y="0"/>
                </a:moveTo>
                <a:lnTo>
                  <a:pt x="0" y="0"/>
                </a:lnTo>
                <a:lnTo>
                  <a:pt x="0" y="18389"/>
                </a:lnTo>
                <a:lnTo>
                  <a:pt x="26568" y="18389"/>
                </a:lnTo>
                <a:lnTo>
                  <a:pt x="26568" y="178485"/>
                </a:lnTo>
                <a:lnTo>
                  <a:pt x="49060" y="178485"/>
                </a:lnTo>
                <a:lnTo>
                  <a:pt x="49060" y="59753"/>
                </a:lnTo>
                <a:lnTo>
                  <a:pt x="91777" y="59753"/>
                </a:lnTo>
                <a:lnTo>
                  <a:pt x="71729" y="18389"/>
                </a:lnTo>
                <a:lnTo>
                  <a:pt x="71729" y="0"/>
                </a:lnTo>
                <a:close/>
              </a:path>
              <a:path w="257809" h="197484">
                <a:moveTo>
                  <a:pt x="230835" y="54216"/>
                </a:moveTo>
                <a:lnTo>
                  <a:pt x="191084" y="54216"/>
                </a:lnTo>
                <a:lnTo>
                  <a:pt x="191084" y="178485"/>
                </a:lnTo>
                <a:lnTo>
                  <a:pt x="230835" y="178485"/>
                </a:lnTo>
                <a:lnTo>
                  <a:pt x="230835" y="54216"/>
                </a:lnTo>
                <a:close/>
              </a:path>
              <a:path w="257809" h="197484">
                <a:moveTo>
                  <a:pt x="257225" y="0"/>
                </a:moveTo>
                <a:lnTo>
                  <a:pt x="183210" y="0"/>
                </a:lnTo>
                <a:lnTo>
                  <a:pt x="183210" y="18389"/>
                </a:lnTo>
                <a:lnTo>
                  <a:pt x="127965" y="134416"/>
                </a:lnTo>
                <a:lnTo>
                  <a:pt x="152537" y="134416"/>
                </a:lnTo>
                <a:lnTo>
                  <a:pt x="190411" y="54216"/>
                </a:lnTo>
                <a:lnTo>
                  <a:pt x="230835" y="54216"/>
                </a:lnTo>
                <a:lnTo>
                  <a:pt x="230835" y="18389"/>
                </a:lnTo>
                <a:lnTo>
                  <a:pt x="257225" y="18389"/>
                </a:lnTo>
                <a:lnTo>
                  <a:pt x="257225" y="0"/>
                </a:lnTo>
                <a:close/>
              </a:path>
            </a:pathLst>
          </a:custGeom>
          <a:solidFill>
            <a:srgbClr val="FFFFFF"/>
          </a:solidFill>
        </p:spPr>
        <p:txBody>
          <a:bodyPr wrap="square" lIns="0" tIns="0" rIns="0" bIns="0" rtlCol="0"/>
          <a:lstStyle/>
          <a:p>
            <a:endParaRPr/>
          </a:p>
        </p:txBody>
      </p:sp>
      <p:sp>
        <p:nvSpPr>
          <p:cNvPr id="16" name="object 16"/>
          <p:cNvSpPr/>
          <p:nvPr/>
        </p:nvSpPr>
        <p:spPr>
          <a:xfrm>
            <a:off x="11818977" y="9255041"/>
            <a:ext cx="175895" cy="144780"/>
          </a:xfrm>
          <a:custGeom>
            <a:avLst/>
            <a:gdLst/>
            <a:ahLst/>
            <a:cxnLst/>
            <a:rect l="l" t="t" r="r" b="b"/>
            <a:pathLst>
              <a:path w="175895" h="144779">
                <a:moveTo>
                  <a:pt x="62534" y="0"/>
                </a:moveTo>
                <a:lnTo>
                  <a:pt x="0" y="0"/>
                </a:lnTo>
                <a:lnTo>
                  <a:pt x="0" y="15151"/>
                </a:lnTo>
                <a:lnTo>
                  <a:pt x="24638" y="15151"/>
                </a:lnTo>
                <a:lnTo>
                  <a:pt x="24638" y="104902"/>
                </a:lnTo>
                <a:lnTo>
                  <a:pt x="26567" y="119812"/>
                </a:lnTo>
                <a:lnTo>
                  <a:pt x="33129" y="132432"/>
                </a:lnTo>
                <a:lnTo>
                  <a:pt x="45485" y="141170"/>
                </a:lnTo>
                <a:lnTo>
                  <a:pt x="64795" y="144437"/>
                </a:lnTo>
                <a:lnTo>
                  <a:pt x="75453" y="143511"/>
                </a:lnTo>
                <a:lnTo>
                  <a:pt x="87112" y="140515"/>
                </a:lnTo>
                <a:lnTo>
                  <a:pt x="99699" y="135125"/>
                </a:lnTo>
                <a:lnTo>
                  <a:pt x="113144" y="127012"/>
                </a:lnTo>
                <a:lnTo>
                  <a:pt x="175590" y="127012"/>
                </a:lnTo>
                <a:lnTo>
                  <a:pt x="175590" y="125361"/>
                </a:lnTo>
                <a:lnTo>
                  <a:pt x="150952" y="125361"/>
                </a:lnTo>
                <a:lnTo>
                  <a:pt x="150952" y="124688"/>
                </a:lnTo>
                <a:lnTo>
                  <a:pt x="81559" y="124688"/>
                </a:lnTo>
                <a:lnTo>
                  <a:pt x="73437" y="122991"/>
                </a:lnTo>
                <a:lnTo>
                  <a:pt x="67470" y="118271"/>
                </a:lnTo>
                <a:lnTo>
                  <a:pt x="63791" y="111090"/>
                </a:lnTo>
                <a:lnTo>
                  <a:pt x="62534" y="102006"/>
                </a:lnTo>
                <a:lnTo>
                  <a:pt x="62534" y="0"/>
                </a:lnTo>
                <a:close/>
              </a:path>
              <a:path w="175895" h="144779">
                <a:moveTo>
                  <a:pt x="175590" y="127012"/>
                </a:moveTo>
                <a:lnTo>
                  <a:pt x="113144" y="127012"/>
                </a:lnTo>
                <a:lnTo>
                  <a:pt x="113144" y="140462"/>
                </a:lnTo>
                <a:lnTo>
                  <a:pt x="175590" y="140462"/>
                </a:lnTo>
                <a:lnTo>
                  <a:pt x="175590" y="127012"/>
                </a:lnTo>
                <a:close/>
              </a:path>
              <a:path w="175895" h="144779">
                <a:moveTo>
                  <a:pt x="150952" y="0"/>
                </a:moveTo>
                <a:lnTo>
                  <a:pt x="88811" y="0"/>
                </a:lnTo>
                <a:lnTo>
                  <a:pt x="88811" y="15151"/>
                </a:lnTo>
                <a:lnTo>
                  <a:pt x="113144" y="15151"/>
                </a:lnTo>
                <a:lnTo>
                  <a:pt x="113144" y="112522"/>
                </a:lnTo>
                <a:lnTo>
                  <a:pt x="103462" y="118002"/>
                </a:lnTo>
                <a:lnTo>
                  <a:pt x="95275" y="121786"/>
                </a:lnTo>
                <a:lnTo>
                  <a:pt x="88126" y="123980"/>
                </a:lnTo>
                <a:lnTo>
                  <a:pt x="81559" y="124688"/>
                </a:lnTo>
                <a:lnTo>
                  <a:pt x="150952" y="124688"/>
                </a:lnTo>
                <a:lnTo>
                  <a:pt x="150952" y="0"/>
                </a:lnTo>
                <a:close/>
              </a:path>
            </a:pathLst>
          </a:custGeom>
          <a:solidFill>
            <a:srgbClr val="FFFFFF"/>
          </a:solidFill>
        </p:spPr>
        <p:txBody>
          <a:bodyPr wrap="square" lIns="0" tIns="0" rIns="0" bIns="0" rtlCol="0"/>
          <a:lstStyle/>
          <a:p>
            <a:endParaRPr/>
          </a:p>
        </p:txBody>
      </p:sp>
      <p:sp>
        <p:nvSpPr>
          <p:cNvPr id="17" name="object 17"/>
          <p:cNvSpPr/>
          <p:nvPr/>
        </p:nvSpPr>
        <p:spPr>
          <a:xfrm>
            <a:off x="11997929" y="9216966"/>
            <a:ext cx="105410" cy="182880"/>
          </a:xfrm>
          <a:custGeom>
            <a:avLst/>
            <a:gdLst/>
            <a:ahLst/>
            <a:cxnLst/>
            <a:rect l="l" t="t" r="r" b="b"/>
            <a:pathLst>
              <a:path w="105409" h="182879">
                <a:moveTo>
                  <a:pt x="58813" y="56591"/>
                </a:moveTo>
                <a:lnTo>
                  <a:pt x="20929" y="56591"/>
                </a:lnTo>
                <a:lnTo>
                  <a:pt x="20929" y="135127"/>
                </a:lnTo>
                <a:lnTo>
                  <a:pt x="23452" y="156258"/>
                </a:lnTo>
                <a:lnTo>
                  <a:pt x="31199" y="171021"/>
                </a:lnTo>
                <a:lnTo>
                  <a:pt x="44434" y="179683"/>
                </a:lnTo>
                <a:lnTo>
                  <a:pt x="63423" y="182511"/>
                </a:lnTo>
                <a:lnTo>
                  <a:pt x="82122" y="180086"/>
                </a:lnTo>
                <a:lnTo>
                  <a:pt x="95100" y="174247"/>
                </a:lnTo>
                <a:lnTo>
                  <a:pt x="102516" y="167284"/>
                </a:lnTo>
                <a:lnTo>
                  <a:pt x="77584" y="167284"/>
                </a:lnTo>
                <a:lnTo>
                  <a:pt x="69368" y="165060"/>
                </a:lnTo>
                <a:lnTo>
                  <a:pt x="63503" y="158818"/>
                </a:lnTo>
                <a:lnTo>
                  <a:pt x="59985" y="149201"/>
                </a:lnTo>
                <a:lnTo>
                  <a:pt x="58813" y="136855"/>
                </a:lnTo>
                <a:lnTo>
                  <a:pt x="58813" y="56591"/>
                </a:lnTo>
                <a:close/>
              </a:path>
              <a:path w="105409" h="182879">
                <a:moveTo>
                  <a:pt x="103505" y="156806"/>
                </a:moveTo>
                <a:lnTo>
                  <a:pt x="100926" y="156806"/>
                </a:lnTo>
                <a:lnTo>
                  <a:pt x="96624" y="158444"/>
                </a:lnTo>
                <a:lnTo>
                  <a:pt x="91470" y="162045"/>
                </a:lnTo>
                <a:lnTo>
                  <a:pt x="85208" y="165647"/>
                </a:lnTo>
                <a:lnTo>
                  <a:pt x="77584" y="167284"/>
                </a:lnTo>
                <a:lnTo>
                  <a:pt x="102516" y="167284"/>
                </a:lnTo>
                <a:lnTo>
                  <a:pt x="102664" y="167145"/>
                </a:lnTo>
                <a:lnTo>
                  <a:pt x="105117" y="160934"/>
                </a:lnTo>
                <a:lnTo>
                  <a:pt x="105117" y="158114"/>
                </a:lnTo>
                <a:lnTo>
                  <a:pt x="103505" y="156806"/>
                </a:lnTo>
                <a:close/>
              </a:path>
              <a:path w="105409" h="182879">
                <a:moveTo>
                  <a:pt x="58813" y="0"/>
                </a:moveTo>
                <a:lnTo>
                  <a:pt x="0" y="56591"/>
                </a:lnTo>
                <a:lnTo>
                  <a:pt x="98259" y="56591"/>
                </a:lnTo>
                <a:lnTo>
                  <a:pt x="98259" y="38074"/>
                </a:lnTo>
                <a:lnTo>
                  <a:pt x="58813" y="38074"/>
                </a:lnTo>
                <a:lnTo>
                  <a:pt x="58813" y="0"/>
                </a:lnTo>
                <a:close/>
              </a:path>
            </a:pathLst>
          </a:custGeom>
          <a:solidFill>
            <a:srgbClr val="FFFFFF"/>
          </a:solidFill>
        </p:spPr>
        <p:txBody>
          <a:bodyPr wrap="square" lIns="0" tIns="0" rIns="0" bIns="0" rtlCol="0"/>
          <a:lstStyle/>
          <a:p>
            <a:endParaRPr/>
          </a:p>
        </p:txBody>
      </p:sp>
      <p:sp>
        <p:nvSpPr>
          <p:cNvPr id="18" name="object 18"/>
          <p:cNvSpPr/>
          <p:nvPr/>
        </p:nvSpPr>
        <p:spPr>
          <a:xfrm>
            <a:off x="12108745" y="9255041"/>
            <a:ext cx="175895" cy="144780"/>
          </a:xfrm>
          <a:custGeom>
            <a:avLst/>
            <a:gdLst/>
            <a:ahLst/>
            <a:cxnLst/>
            <a:rect l="l" t="t" r="r" b="b"/>
            <a:pathLst>
              <a:path w="175895" h="144779">
                <a:moveTo>
                  <a:pt x="62585" y="0"/>
                </a:moveTo>
                <a:lnTo>
                  <a:pt x="0" y="0"/>
                </a:lnTo>
                <a:lnTo>
                  <a:pt x="0" y="15151"/>
                </a:lnTo>
                <a:lnTo>
                  <a:pt x="24637" y="15151"/>
                </a:lnTo>
                <a:lnTo>
                  <a:pt x="24637" y="104902"/>
                </a:lnTo>
                <a:lnTo>
                  <a:pt x="26563" y="119812"/>
                </a:lnTo>
                <a:lnTo>
                  <a:pt x="33116" y="132432"/>
                </a:lnTo>
                <a:lnTo>
                  <a:pt x="45463" y="141170"/>
                </a:lnTo>
                <a:lnTo>
                  <a:pt x="64769" y="144437"/>
                </a:lnTo>
                <a:lnTo>
                  <a:pt x="75459" y="143511"/>
                </a:lnTo>
                <a:lnTo>
                  <a:pt x="87136" y="140515"/>
                </a:lnTo>
                <a:lnTo>
                  <a:pt x="99729" y="135125"/>
                </a:lnTo>
                <a:lnTo>
                  <a:pt x="113169" y="127012"/>
                </a:lnTo>
                <a:lnTo>
                  <a:pt x="175628" y="127012"/>
                </a:lnTo>
                <a:lnTo>
                  <a:pt x="175628" y="125361"/>
                </a:lnTo>
                <a:lnTo>
                  <a:pt x="151041" y="125361"/>
                </a:lnTo>
                <a:lnTo>
                  <a:pt x="151041" y="124688"/>
                </a:lnTo>
                <a:lnTo>
                  <a:pt x="81610" y="124688"/>
                </a:lnTo>
                <a:lnTo>
                  <a:pt x="73499" y="122991"/>
                </a:lnTo>
                <a:lnTo>
                  <a:pt x="67530" y="118271"/>
                </a:lnTo>
                <a:lnTo>
                  <a:pt x="63845" y="111090"/>
                </a:lnTo>
                <a:lnTo>
                  <a:pt x="62585" y="102006"/>
                </a:lnTo>
                <a:lnTo>
                  <a:pt x="62585" y="0"/>
                </a:lnTo>
                <a:close/>
              </a:path>
              <a:path w="175895" h="144779">
                <a:moveTo>
                  <a:pt x="175628" y="127012"/>
                </a:moveTo>
                <a:lnTo>
                  <a:pt x="113169" y="127012"/>
                </a:lnTo>
                <a:lnTo>
                  <a:pt x="113169" y="140462"/>
                </a:lnTo>
                <a:lnTo>
                  <a:pt x="175628" y="140462"/>
                </a:lnTo>
                <a:lnTo>
                  <a:pt x="175628" y="127012"/>
                </a:lnTo>
                <a:close/>
              </a:path>
              <a:path w="175895" h="144779">
                <a:moveTo>
                  <a:pt x="151041" y="0"/>
                </a:moveTo>
                <a:lnTo>
                  <a:pt x="88849" y="0"/>
                </a:lnTo>
                <a:lnTo>
                  <a:pt x="88849" y="15151"/>
                </a:lnTo>
                <a:lnTo>
                  <a:pt x="113169" y="15151"/>
                </a:lnTo>
                <a:lnTo>
                  <a:pt x="113169" y="112522"/>
                </a:lnTo>
                <a:lnTo>
                  <a:pt x="103454" y="118002"/>
                </a:lnTo>
                <a:lnTo>
                  <a:pt x="95270" y="121786"/>
                </a:lnTo>
                <a:lnTo>
                  <a:pt x="88146" y="123980"/>
                </a:lnTo>
                <a:lnTo>
                  <a:pt x="81610" y="124688"/>
                </a:lnTo>
                <a:lnTo>
                  <a:pt x="151041" y="124688"/>
                </a:lnTo>
                <a:lnTo>
                  <a:pt x="151041" y="0"/>
                </a:lnTo>
                <a:close/>
              </a:path>
            </a:pathLst>
          </a:custGeom>
          <a:solidFill>
            <a:srgbClr val="FFFFFF"/>
          </a:solidFill>
        </p:spPr>
        <p:txBody>
          <a:bodyPr wrap="square" lIns="0" tIns="0" rIns="0" bIns="0" rtlCol="0"/>
          <a:lstStyle/>
          <a:p>
            <a:endParaRPr/>
          </a:p>
        </p:txBody>
      </p:sp>
      <p:sp>
        <p:nvSpPr>
          <p:cNvPr id="19" name="object 19"/>
          <p:cNvSpPr/>
          <p:nvPr/>
        </p:nvSpPr>
        <p:spPr>
          <a:xfrm>
            <a:off x="12294571" y="9251058"/>
            <a:ext cx="135255" cy="148590"/>
          </a:xfrm>
          <a:custGeom>
            <a:avLst/>
            <a:gdLst/>
            <a:ahLst/>
            <a:cxnLst/>
            <a:rect l="l" t="t" r="r" b="b"/>
            <a:pathLst>
              <a:path w="135254" h="148590">
                <a:moveTo>
                  <a:pt x="100289" y="21463"/>
                </a:moveTo>
                <a:lnTo>
                  <a:pt x="45999" y="21463"/>
                </a:lnTo>
                <a:lnTo>
                  <a:pt x="56445" y="23233"/>
                </a:lnTo>
                <a:lnTo>
                  <a:pt x="64071" y="28486"/>
                </a:lnTo>
                <a:lnTo>
                  <a:pt x="68745" y="37129"/>
                </a:lnTo>
                <a:lnTo>
                  <a:pt x="70332" y="49072"/>
                </a:lnTo>
                <a:lnTo>
                  <a:pt x="70332" y="65519"/>
                </a:lnTo>
                <a:lnTo>
                  <a:pt x="36499" y="74041"/>
                </a:lnTo>
                <a:lnTo>
                  <a:pt x="19995" y="79812"/>
                </a:lnTo>
                <a:lnTo>
                  <a:pt x="8648" y="87495"/>
                </a:lnTo>
                <a:lnTo>
                  <a:pt x="2102" y="97499"/>
                </a:lnTo>
                <a:lnTo>
                  <a:pt x="0" y="110236"/>
                </a:lnTo>
                <a:lnTo>
                  <a:pt x="2443" y="125504"/>
                </a:lnTo>
                <a:lnTo>
                  <a:pt x="9253" y="137598"/>
                </a:lnTo>
                <a:lnTo>
                  <a:pt x="19647" y="145558"/>
                </a:lnTo>
                <a:lnTo>
                  <a:pt x="32842" y="148424"/>
                </a:lnTo>
                <a:lnTo>
                  <a:pt x="42264" y="147407"/>
                </a:lnTo>
                <a:lnTo>
                  <a:pt x="51925" y="144260"/>
                </a:lnTo>
                <a:lnTo>
                  <a:pt x="62236" y="138839"/>
                </a:lnTo>
                <a:lnTo>
                  <a:pt x="73609" y="131000"/>
                </a:lnTo>
                <a:lnTo>
                  <a:pt x="135242" y="131000"/>
                </a:lnTo>
                <a:lnTo>
                  <a:pt x="135242" y="127025"/>
                </a:lnTo>
                <a:lnTo>
                  <a:pt x="116065" y="127025"/>
                </a:lnTo>
                <a:lnTo>
                  <a:pt x="113347" y="124764"/>
                </a:lnTo>
                <a:lnTo>
                  <a:pt x="41478" y="124764"/>
                </a:lnTo>
                <a:lnTo>
                  <a:pt x="34836" y="117132"/>
                </a:lnTo>
                <a:lnTo>
                  <a:pt x="34836" y="107594"/>
                </a:lnTo>
                <a:lnTo>
                  <a:pt x="36451" y="99079"/>
                </a:lnTo>
                <a:lnTo>
                  <a:pt x="42102" y="92302"/>
                </a:lnTo>
                <a:lnTo>
                  <a:pt x="52993" y="86693"/>
                </a:lnTo>
                <a:lnTo>
                  <a:pt x="70332" y="81686"/>
                </a:lnTo>
                <a:lnTo>
                  <a:pt x="108140" y="81686"/>
                </a:lnTo>
                <a:lnTo>
                  <a:pt x="108140" y="46494"/>
                </a:lnTo>
                <a:lnTo>
                  <a:pt x="104588" y="27882"/>
                </a:lnTo>
                <a:lnTo>
                  <a:pt x="100289" y="21463"/>
                </a:lnTo>
                <a:close/>
              </a:path>
              <a:path w="135254" h="148590">
                <a:moveTo>
                  <a:pt x="135242" y="131000"/>
                </a:moveTo>
                <a:lnTo>
                  <a:pt x="73609" y="131000"/>
                </a:lnTo>
                <a:lnTo>
                  <a:pt x="78060" y="138153"/>
                </a:lnTo>
                <a:lnTo>
                  <a:pt x="84610" y="143651"/>
                </a:lnTo>
                <a:lnTo>
                  <a:pt x="92793" y="147179"/>
                </a:lnTo>
                <a:lnTo>
                  <a:pt x="102146" y="148424"/>
                </a:lnTo>
                <a:lnTo>
                  <a:pt x="110748" y="147811"/>
                </a:lnTo>
                <a:lnTo>
                  <a:pt x="119079" y="145965"/>
                </a:lnTo>
                <a:lnTo>
                  <a:pt x="127218" y="142879"/>
                </a:lnTo>
                <a:lnTo>
                  <a:pt x="135242" y="138544"/>
                </a:lnTo>
                <a:lnTo>
                  <a:pt x="135242" y="131000"/>
                </a:lnTo>
                <a:close/>
              </a:path>
              <a:path w="135254" h="148590">
                <a:moveTo>
                  <a:pt x="135242" y="124383"/>
                </a:moveTo>
                <a:lnTo>
                  <a:pt x="131241" y="126288"/>
                </a:lnTo>
                <a:lnTo>
                  <a:pt x="128193" y="127025"/>
                </a:lnTo>
                <a:lnTo>
                  <a:pt x="135242" y="127025"/>
                </a:lnTo>
                <a:lnTo>
                  <a:pt x="135242" y="124383"/>
                </a:lnTo>
                <a:close/>
              </a:path>
              <a:path w="135254" h="148590">
                <a:moveTo>
                  <a:pt x="108140" y="81686"/>
                </a:moveTo>
                <a:lnTo>
                  <a:pt x="70332" y="81686"/>
                </a:lnTo>
                <a:lnTo>
                  <a:pt x="70332" y="115481"/>
                </a:lnTo>
                <a:lnTo>
                  <a:pt x="63487" y="121081"/>
                </a:lnTo>
                <a:lnTo>
                  <a:pt x="55803" y="124764"/>
                </a:lnTo>
                <a:lnTo>
                  <a:pt x="113347" y="124764"/>
                </a:lnTo>
                <a:lnTo>
                  <a:pt x="108140" y="120434"/>
                </a:lnTo>
                <a:lnTo>
                  <a:pt x="108140" y="81686"/>
                </a:lnTo>
                <a:close/>
              </a:path>
              <a:path w="135254" h="148590">
                <a:moveTo>
                  <a:pt x="60845" y="0"/>
                </a:moveTo>
                <a:lnTo>
                  <a:pt x="46523" y="1692"/>
                </a:lnTo>
                <a:lnTo>
                  <a:pt x="31780" y="6521"/>
                </a:lnTo>
                <a:lnTo>
                  <a:pt x="17406" y="14112"/>
                </a:lnTo>
                <a:lnTo>
                  <a:pt x="4191" y="24091"/>
                </a:lnTo>
                <a:lnTo>
                  <a:pt x="6908" y="35572"/>
                </a:lnTo>
                <a:lnTo>
                  <a:pt x="18563" y="29081"/>
                </a:lnTo>
                <a:lnTo>
                  <a:pt x="28673" y="24707"/>
                </a:lnTo>
                <a:lnTo>
                  <a:pt x="37673" y="22238"/>
                </a:lnTo>
                <a:lnTo>
                  <a:pt x="45999" y="21463"/>
                </a:lnTo>
                <a:lnTo>
                  <a:pt x="100289" y="21463"/>
                </a:lnTo>
                <a:lnTo>
                  <a:pt x="94727" y="13160"/>
                </a:lnTo>
                <a:lnTo>
                  <a:pt x="79749" y="3482"/>
                </a:lnTo>
                <a:lnTo>
                  <a:pt x="60845" y="0"/>
                </a:lnTo>
                <a:close/>
              </a:path>
            </a:pathLst>
          </a:custGeom>
          <a:solidFill>
            <a:srgbClr val="FFFFFF"/>
          </a:solidFill>
        </p:spPr>
        <p:txBody>
          <a:bodyPr wrap="square" lIns="0" tIns="0" rIns="0" bIns="0" rtlCol="0"/>
          <a:lstStyle/>
          <a:p>
            <a:endParaRPr/>
          </a:p>
        </p:txBody>
      </p:sp>
      <p:sp>
        <p:nvSpPr>
          <p:cNvPr id="20" name="object 20"/>
          <p:cNvSpPr/>
          <p:nvPr/>
        </p:nvSpPr>
        <p:spPr>
          <a:xfrm>
            <a:off x="12440256" y="9387957"/>
            <a:ext cx="86995" cy="0"/>
          </a:xfrm>
          <a:custGeom>
            <a:avLst/>
            <a:gdLst/>
            <a:ahLst/>
            <a:cxnLst/>
            <a:rect l="l" t="t" r="r" b="b"/>
            <a:pathLst>
              <a:path w="86995">
                <a:moveTo>
                  <a:pt x="0" y="0"/>
                </a:moveTo>
                <a:lnTo>
                  <a:pt x="86474" y="0"/>
                </a:lnTo>
              </a:path>
            </a:pathLst>
          </a:custGeom>
          <a:ln w="15112">
            <a:solidFill>
              <a:srgbClr val="FFFFFF"/>
            </a:solidFill>
          </a:ln>
        </p:spPr>
        <p:txBody>
          <a:bodyPr wrap="square" lIns="0" tIns="0" rIns="0" bIns="0" rtlCol="0"/>
          <a:lstStyle/>
          <a:p>
            <a:endParaRPr/>
          </a:p>
        </p:txBody>
      </p:sp>
      <p:sp>
        <p:nvSpPr>
          <p:cNvPr id="21" name="object 21"/>
          <p:cNvSpPr/>
          <p:nvPr/>
        </p:nvSpPr>
        <p:spPr>
          <a:xfrm>
            <a:off x="12483556" y="9194243"/>
            <a:ext cx="0" cy="186690"/>
          </a:xfrm>
          <a:custGeom>
            <a:avLst/>
            <a:gdLst/>
            <a:ahLst/>
            <a:cxnLst/>
            <a:rect l="l" t="t" r="r" b="b"/>
            <a:pathLst>
              <a:path h="186690">
                <a:moveTo>
                  <a:pt x="0" y="0"/>
                </a:moveTo>
                <a:lnTo>
                  <a:pt x="0" y="186690"/>
                </a:lnTo>
              </a:path>
            </a:pathLst>
          </a:custGeom>
          <a:ln w="37807">
            <a:solidFill>
              <a:srgbClr val="FFFFFF"/>
            </a:solidFill>
          </a:ln>
        </p:spPr>
        <p:txBody>
          <a:bodyPr wrap="square" lIns="0" tIns="0" rIns="0" bIns="0" rtlCol="0"/>
          <a:lstStyle/>
          <a:p>
            <a:endParaRPr/>
          </a:p>
        </p:txBody>
      </p:sp>
      <p:sp>
        <p:nvSpPr>
          <p:cNvPr id="22" name="object 22"/>
          <p:cNvSpPr/>
          <p:nvPr/>
        </p:nvSpPr>
        <p:spPr>
          <a:xfrm>
            <a:off x="12440256" y="9179004"/>
            <a:ext cx="62230" cy="15240"/>
          </a:xfrm>
          <a:custGeom>
            <a:avLst/>
            <a:gdLst/>
            <a:ahLst/>
            <a:cxnLst/>
            <a:rect l="l" t="t" r="r" b="b"/>
            <a:pathLst>
              <a:path w="62229" h="15240">
                <a:moveTo>
                  <a:pt x="0" y="15239"/>
                </a:moveTo>
                <a:lnTo>
                  <a:pt x="62204" y="15239"/>
                </a:lnTo>
                <a:lnTo>
                  <a:pt x="62204" y="0"/>
                </a:lnTo>
                <a:lnTo>
                  <a:pt x="0" y="0"/>
                </a:lnTo>
                <a:lnTo>
                  <a:pt x="0" y="15239"/>
                </a:lnTo>
                <a:close/>
              </a:path>
            </a:pathLst>
          </a:custGeom>
          <a:solidFill>
            <a:srgbClr val="FFFFFF"/>
          </a:solidFill>
        </p:spPr>
        <p:txBody>
          <a:bodyPr wrap="square" lIns="0" tIns="0" rIns="0" bIns="0" rtlCol="0"/>
          <a:lstStyle/>
          <a:p>
            <a:endParaRPr/>
          </a:p>
        </p:txBody>
      </p:sp>
      <p:sp>
        <p:nvSpPr>
          <p:cNvPr id="23" name="object 23"/>
          <p:cNvSpPr/>
          <p:nvPr/>
        </p:nvSpPr>
        <p:spPr>
          <a:xfrm>
            <a:off x="12535174" y="9179400"/>
            <a:ext cx="50165" cy="50165"/>
          </a:xfrm>
          <a:custGeom>
            <a:avLst/>
            <a:gdLst/>
            <a:ahLst/>
            <a:cxnLst/>
            <a:rect l="l" t="t" r="r" b="b"/>
            <a:pathLst>
              <a:path w="50165" h="50165">
                <a:moveTo>
                  <a:pt x="24841" y="0"/>
                </a:moveTo>
                <a:lnTo>
                  <a:pt x="15216" y="1936"/>
                </a:lnTo>
                <a:lnTo>
                  <a:pt x="7315" y="7246"/>
                </a:lnTo>
                <a:lnTo>
                  <a:pt x="1966" y="15178"/>
                </a:lnTo>
                <a:lnTo>
                  <a:pt x="0" y="24980"/>
                </a:lnTo>
                <a:lnTo>
                  <a:pt x="1940" y="34600"/>
                </a:lnTo>
                <a:lnTo>
                  <a:pt x="7243" y="42502"/>
                </a:lnTo>
                <a:lnTo>
                  <a:pt x="15135" y="47853"/>
                </a:lnTo>
                <a:lnTo>
                  <a:pt x="24841" y="49822"/>
                </a:lnTo>
                <a:lnTo>
                  <a:pt x="34519" y="47853"/>
                </a:lnTo>
                <a:lnTo>
                  <a:pt x="38173" y="45377"/>
                </a:lnTo>
                <a:lnTo>
                  <a:pt x="24841" y="45377"/>
                </a:lnTo>
                <a:lnTo>
                  <a:pt x="16917" y="43767"/>
                </a:lnTo>
                <a:lnTo>
                  <a:pt x="10433" y="39384"/>
                </a:lnTo>
                <a:lnTo>
                  <a:pt x="6053" y="32898"/>
                </a:lnTo>
                <a:lnTo>
                  <a:pt x="4445" y="24980"/>
                </a:lnTo>
                <a:lnTo>
                  <a:pt x="6070" y="16938"/>
                </a:lnTo>
                <a:lnTo>
                  <a:pt x="10480" y="10425"/>
                </a:lnTo>
                <a:lnTo>
                  <a:pt x="16971" y="6062"/>
                </a:lnTo>
                <a:lnTo>
                  <a:pt x="24841" y="4470"/>
                </a:lnTo>
                <a:lnTo>
                  <a:pt x="38174" y="4470"/>
                </a:lnTo>
                <a:lnTo>
                  <a:pt x="34401" y="1936"/>
                </a:lnTo>
                <a:lnTo>
                  <a:pt x="24841" y="0"/>
                </a:lnTo>
                <a:close/>
              </a:path>
              <a:path w="50165" h="50165">
                <a:moveTo>
                  <a:pt x="38174" y="4470"/>
                </a:moveTo>
                <a:lnTo>
                  <a:pt x="24841" y="4470"/>
                </a:lnTo>
                <a:lnTo>
                  <a:pt x="32762" y="6062"/>
                </a:lnTo>
                <a:lnTo>
                  <a:pt x="39243" y="10425"/>
                </a:lnTo>
                <a:lnTo>
                  <a:pt x="43618" y="16938"/>
                </a:lnTo>
                <a:lnTo>
                  <a:pt x="45224" y="24980"/>
                </a:lnTo>
                <a:lnTo>
                  <a:pt x="43618" y="32898"/>
                </a:lnTo>
                <a:lnTo>
                  <a:pt x="39243" y="39384"/>
                </a:lnTo>
                <a:lnTo>
                  <a:pt x="32762" y="43767"/>
                </a:lnTo>
                <a:lnTo>
                  <a:pt x="24841" y="45377"/>
                </a:lnTo>
                <a:lnTo>
                  <a:pt x="38173" y="45377"/>
                </a:lnTo>
                <a:lnTo>
                  <a:pt x="42414" y="42502"/>
                </a:lnTo>
                <a:lnTo>
                  <a:pt x="47733" y="34600"/>
                </a:lnTo>
                <a:lnTo>
                  <a:pt x="49682" y="24980"/>
                </a:lnTo>
                <a:lnTo>
                  <a:pt x="47694" y="15178"/>
                </a:lnTo>
                <a:lnTo>
                  <a:pt x="42310" y="7246"/>
                </a:lnTo>
                <a:lnTo>
                  <a:pt x="38174" y="4470"/>
                </a:lnTo>
                <a:close/>
              </a:path>
              <a:path w="50165" h="50165">
                <a:moveTo>
                  <a:pt x="36906" y="11556"/>
                </a:moveTo>
                <a:lnTo>
                  <a:pt x="14325" y="11556"/>
                </a:lnTo>
                <a:lnTo>
                  <a:pt x="14325" y="38239"/>
                </a:lnTo>
                <a:lnTo>
                  <a:pt x="20002" y="38239"/>
                </a:lnTo>
                <a:lnTo>
                  <a:pt x="20002" y="27635"/>
                </a:lnTo>
                <a:lnTo>
                  <a:pt x="32348" y="27635"/>
                </a:lnTo>
                <a:lnTo>
                  <a:pt x="31927" y="26657"/>
                </a:lnTo>
                <a:lnTo>
                  <a:pt x="33299" y="26073"/>
                </a:lnTo>
                <a:lnTo>
                  <a:pt x="36906" y="24612"/>
                </a:lnTo>
                <a:lnTo>
                  <a:pt x="36906" y="23164"/>
                </a:lnTo>
                <a:lnTo>
                  <a:pt x="20002" y="23164"/>
                </a:lnTo>
                <a:lnTo>
                  <a:pt x="20002" y="15913"/>
                </a:lnTo>
                <a:lnTo>
                  <a:pt x="36906" y="15913"/>
                </a:lnTo>
                <a:lnTo>
                  <a:pt x="36906" y="11556"/>
                </a:lnTo>
                <a:close/>
              </a:path>
              <a:path w="50165" h="50165">
                <a:moveTo>
                  <a:pt x="32348" y="27635"/>
                </a:moveTo>
                <a:lnTo>
                  <a:pt x="26517" y="27635"/>
                </a:lnTo>
                <a:lnTo>
                  <a:pt x="30848" y="38239"/>
                </a:lnTo>
                <a:lnTo>
                  <a:pt x="36906" y="38239"/>
                </a:lnTo>
                <a:lnTo>
                  <a:pt x="32348" y="27635"/>
                </a:lnTo>
                <a:close/>
              </a:path>
              <a:path w="50165" h="50165">
                <a:moveTo>
                  <a:pt x="36906" y="15913"/>
                </a:moveTo>
                <a:lnTo>
                  <a:pt x="29870" y="15913"/>
                </a:lnTo>
                <a:lnTo>
                  <a:pt x="30962" y="17856"/>
                </a:lnTo>
                <a:lnTo>
                  <a:pt x="30962" y="22682"/>
                </a:lnTo>
                <a:lnTo>
                  <a:pt x="27800" y="23164"/>
                </a:lnTo>
                <a:lnTo>
                  <a:pt x="36906" y="23164"/>
                </a:lnTo>
                <a:lnTo>
                  <a:pt x="36906" y="15913"/>
                </a:lnTo>
                <a:close/>
              </a:path>
            </a:pathLst>
          </a:custGeom>
          <a:solidFill>
            <a:srgbClr val="FFFFFF"/>
          </a:solidFill>
        </p:spPr>
        <p:txBody>
          <a:bodyPr wrap="square" lIns="0" tIns="0" rIns="0" bIns="0" rtlCol="0"/>
          <a:lstStyle/>
          <a:p>
            <a:endParaRPr/>
          </a:p>
        </p:txBody>
      </p:sp>
      <p:sp>
        <p:nvSpPr>
          <p:cNvPr id="24" name="object 24"/>
          <p:cNvSpPr txBox="1">
            <a:spLocks noGrp="1"/>
          </p:cNvSpPr>
          <p:nvPr>
            <p:ph type="title"/>
          </p:nvPr>
        </p:nvSpPr>
        <p:spPr>
          <a:xfrm>
            <a:off x="4820602" y="3942074"/>
            <a:ext cx="3363595" cy="939800"/>
          </a:xfrm>
          <a:prstGeom prst="rect">
            <a:avLst/>
          </a:prstGeom>
        </p:spPr>
        <p:txBody>
          <a:bodyPr vert="horz" wrap="square" lIns="0" tIns="12700" rIns="0" bIns="0" rtlCol="0">
            <a:spAutoFit/>
          </a:bodyPr>
          <a:lstStyle/>
          <a:p>
            <a:pPr marL="12700">
              <a:lnSpc>
                <a:spcPct val="100000"/>
              </a:lnSpc>
              <a:spcBef>
                <a:spcPts val="100"/>
              </a:spcBef>
              <a:tabLst>
                <a:tab pos="2176145" algn="l"/>
              </a:tabLst>
            </a:pPr>
            <a:r>
              <a:rPr spc="175" dirty="0">
                <a:latin typeface="Calibri" panose="020F0502020204030204" pitchFamily="34" charset="0"/>
                <a:cs typeface="Calibri" panose="020F0502020204030204" pitchFamily="34" charset="0"/>
              </a:rPr>
              <a:t>T</a:t>
            </a:r>
            <a:r>
              <a:rPr spc="125" dirty="0">
                <a:latin typeface="Calibri" panose="020F0502020204030204" pitchFamily="34" charset="0"/>
                <a:cs typeface="Calibri" panose="020F0502020204030204" pitchFamily="34" charset="0"/>
              </a:rPr>
              <a:t>h</a:t>
            </a:r>
            <a:r>
              <a:rPr spc="150" dirty="0">
                <a:latin typeface="Calibri" panose="020F0502020204030204" pitchFamily="34" charset="0"/>
                <a:cs typeface="Calibri" panose="020F0502020204030204" pitchFamily="34" charset="0"/>
              </a:rPr>
              <a:t>a</a:t>
            </a:r>
            <a:r>
              <a:rPr spc="155" dirty="0">
                <a:latin typeface="Calibri" panose="020F0502020204030204" pitchFamily="34" charset="0"/>
                <a:cs typeface="Calibri" panose="020F0502020204030204" pitchFamily="34" charset="0"/>
              </a:rPr>
              <a:t>n</a:t>
            </a:r>
            <a:r>
              <a:rPr dirty="0">
                <a:latin typeface="Calibri" panose="020F0502020204030204" pitchFamily="34" charset="0"/>
                <a:cs typeface="Calibri" panose="020F0502020204030204" pitchFamily="34" charset="0"/>
              </a:rPr>
              <a:t>k	</a:t>
            </a:r>
            <a:r>
              <a:rPr spc="-270" dirty="0">
                <a:latin typeface="Calibri" panose="020F0502020204030204" pitchFamily="34" charset="0"/>
                <a:cs typeface="Calibri" panose="020F0502020204030204" pitchFamily="34" charset="0"/>
              </a:rPr>
              <a:t>Y</a:t>
            </a:r>
            <a:r>
              <a:rPr spc="195" dirty="0">
                <a:latin typeface="Calibri" panose="020F0502020204030204" pitchFamily="34" charset="0"/>
                <a:cs typeface="Calibri" panose="020F0502020204030204" pitchFamily="34" charset="0"/>
              </a:rPr>
              <a:t>o</a:t>
            </a:r>
            <a:r>
              <a:rPr dirty="0">
                <a:latin typeface="Calibri" panose="020F0502020204030204" pitchFamily="34" charset="0"/>
                <a:cs typeface="Calibri" panose="020F0502020204030204" pitchFamily="34" charset="0"/>
              </a:rPr>
              <a:t>u</a:t>
            </a:r>
          </a:p>
        </p:txBody>
      </p:sp>
      <p:sp>
        <p:nvSpPr>
          <p:cNvPr id="25" name="object 25"/>
          <p:cNvSpPr txBox="1"/>
          <p:nvPr/>
        </p:nvSpPr>
        <p:spPr>
          <a:xfrm>
            <a:off x="914400" y="8384502"/>
            <a:ext cx="7167923" cy="1092835"/>
          </a:xfrm>
          <a:prstGeom prst="rect">
            <a:avLst/>
          </a:prstGeom>
        </p:spPr>
        <p:txBody>
          <a:bodyPr vert="horz" wrap="square" lIns="0" tIns="12700" rIns="0" bIns="0" rtlCol="0">
            <a:spAutoFit/>
          </a:bodyPr>
          <a:lstStyle/>
          <a:p>
            <a:pPr marL="12700" marR="5080">
              <a:lnSpc>
                <a:spcPct val="106100"/>
              </a:lnSpc>
              <a:spcBef>
                <a:spcPts val="100"/>
              </a:spcBef>
            </a:pPr>
            <a:r>
              <a:rPr sz="1100" spc="-5" dirty="0">
                <a:solidFill>
                  <a:srgbClr val="FFFFFF"/>
                </a:solidFill>
                <a:latin typeface="Calibri" panose="020F0502020204030204" pitchFamily="34" charset="0"/>
                <a:cs typeface="Calibri" panose="020F0502020204030204" pitchFamily="34" charset="0"/>
              </a:rPr>
              <a:t>Northwestern </a:t>
            </a:r>
            <a:r>
              <a:rPr sz="1100" dirty="0">
                <a:solidFill>
                  <a:srgbClr val="FFFFFF"/>
                </a:solidFill>
                <a:latin typeface="Calibri" panose="020F0502020204030204" pitchFamily="34" charset="0"/>
                <a:cs typeface="Calibri" panose="020F0502020204030204" pitchFamily="34" charset="0"/>
              </a:rPr>
              <a:t>Mutual is the </a:t>
            </a:r>
            <a:r>
              <a:rPr sz="1100" spc="-5" dirty="0">
                <a:solidFill>
                  <a:srgbClr val="FFFFFF"/>
                </a:solidFill>
                <a:latin typeface="Calibri" panose="020F0502020204030204" pitchFamily="34" charset="0"/>
                <a:cs typeface="Calibri" panose="020F0502020204030204" pitchFamily="34" charset="0"/>
              </a:rPr>
              <a:t>marketing </a:t>
            </a:r>
            <a:r>
              <a:rPr sz="1100" dirty="0">
                <a:solidFill>
                  <a:srgbClr val="FFFFFF"/>
                </a:solidFill>
                <a:latin typeface="Calibri" panose="020F0502020204030204" pitchFamily="34" charset="0"/>
                <a:cs typeface="Calibri" panose="020F0502020204030204" pitchFamily="34" charset="0"/>
              </a:rPr>
              <a:t>name </a:t>
            </a:r>
            <a:r>
              <a:rPr sz="1100" spc="-5" dirty="0">
                <a:solidFill>
                  <a:srgbClr val="FFFFFF"/>
                </a:solidFill>
                <a:latin typeface="Calibri" panose="020F0502020204030204" pitchFamily="34" charset="0"/>
                <a:cs typeface="Calibri" panose="020F0502020204030204" pitchFamily="34" charset="0"/>
              </a:rPr>
              <a:t>for The Northwestern </a:t>
            </a:r>
            <a:r>
              <a:rPr sz="1100" dirty="0">
                <a:solidFill>
                  <a:srgbClr val="FFFFFF"/>
                </a:solidFill>
                <a:latin typeface="Calibri" panose="020F0502020204030204" pitchFamily="34" charset="0"/>
                <a:cs typeface="Calibri" panose="020F0502020204030204" pitchFamily="34" charset="0"/>
              </a:rPr>
              <a:t>Mutual </a:t>
            </a:r>
            <a:r>
              <a:rPr sz="1100" spc="-10" dirty="0">
                <a:solidFill>
                  <a:srgbClr val="FFFFFF"/>
                </a:solidFill>
                <a:latin typeface="Calibri" panose="020F0502020204030204" pitchFamily="34" charset="0"/>
                <a:cs typeface="Calibri" panose="020F0502020204030204" pitchFamily="34" charset="0"/>
              </a:rPr>
              <a:t>Life </a:t>
            </a:r>
            <a:r>
              <a:rPr sz="1100" spc="-5" dirty="0">
                <a:solidFill>
                  <a:srgbClr val="FFFFFF"/>
                </a:solidFill>
                <a:latin typeface="Calibri" panose="020F0502020204030204" pitchFamily="34" charset="0"/>
                <a:cs typeface="Calibri" panose="020F0502020204030204" pitchFamily="34" charset="0"/>
              </a:rPr>
              <a:t>Insurance Company </a:t>
            </a:r>
            <a:r>
              <a:rPr sz="1100" dirty="0">
                <a:solidFill>
                  <a:srgbClr val="FFFFFF"/>
                </a:solidFill>
                <a:latin typeface="Calibri" panose="020F0502020204030204" pitchFamily="34" charset="0"/>
                <a:cs typeface="Calibri" panose="020F0502020204030204" pitchFamily="34" charset="0"/>
              </a:rPr>
              <a:t>(NM), </a:t>
            </a:r>
            <a:r>
              <a:rPr sz="1100" spc="-10" dirty="0">
                <a:solidFill>
                  <a:srgbClr val="FFFFFF"/>
                </a:solidFill>
                <a:latin typeface="Calibri" panose="020F0502020204030204" pitchFamily="34" charset="0"/>
                <a:cs typeface="Calibri" panose="020F0502020204030204" pitchFamily="34" charset="0"/>
              </a:rPr>
              <a:t>Milwaukee, </a:t>
            </a:r>
            <a:r>
              <a:rPr sz="1100" dirty="0">
                <a:solidFill>
                  <a:srgbClr val="FFFFFF"/>
                </a:solidFill>
                <a:latin typeface="Calibri" panose="020F0502020204030204" pitchFamily="34" charset="0"/>
                <a:cs typeface="Calibri" panose="020F0502020204030204" pitchFamily="34" charset="0"/>
              </a:rPr>
              <a:t>WI </a:t>
            </a:r>
            <a:br>
              <a:rPr lang="en-US" sz="1100" dirty="0">
                <a:solidFill>
                  <a:srgbClr val="FFFFFF"/>
                </a:solidFill>
                <a:latin typeface="Calibri" panose="020F0502020204030204" pitchFamily="34" charset="0"/>
                <a:cs typeface="Calibri" panose="020F0502020204030204" pitchFamily="34" charset="0"/>
              </a:rPr>
            </a:br>
            <a:r>
              <a:rPr sz="1100" spc="-5" dirty="0">
                <a:solidFill>
                  <a:srgbClr val="FFFFFF"/>
                </a:solidFill>
                <a:latin typeface="Calibri" panose="020F0502020204030204" pitchFamily="34" charset="0"/>
                <a:cs typeface="Calibri" panose="020F0502020204030204" pitchFamily="34" charset="0"/>
              </a:rPr>
              <a:t>(life </a:t>
            </a:r>
            <a:r>
              <a:rPr sz="1100" dirty="0">
                <a:solidFill>
                  <a:srgbClr val="FFFFFF"/>
                </a:solidFill>
                <a:latin typeface="Calibri" panose="020F0502020204030204" pitchFamily="34" charset="0"/>
                <a:cs typeface="Calibri" panose="020F0502020204030204" pitchFamily="34" charset="0"/>
              </a:rPr>
              <a:t>and </a:t>
            </a:r>
            <a:r>
              <a:rPr sz="1100" spc="-5" dirty="0">
                <a:solidFill>
                  <a:srgbClr val="FFFFFF"/>
                </a:solidFill>
                <a:latin typeface="Calibri" panose="020F0502020204030204" pitchFamily="34" charset="0"/>
                <a:cs typeface="Calibri" panose="020F0502020204030204" pitchFamily="34" charset="0"/>
              </a:rPr>
              <a:t>disability insurance, </a:t>
            </a:r>
            <a:r>
              <a:rPr sz="1100" dirty="0">
                <a:solidFill>
                  <a:srgbClr val="FFFFFF"/>
                </a:solidFill>
                <a:latin typeface="Calibri" panose="020F0502020204030204" pitchFamily="34" charset="0"/>
                <a:cs typeface="Calibri" panose="020F0502020204030204" pitchFamily="34" charset="0"/>
              </a:rPr>
              <a:t>annuities, and </a:t>
            </a:r>
            <a:r>
              <a:rPr sz="1100" spc="-5" dirty="0">
                <a:solidFill>
                  <a:srgbClr val="FFFFFF"/>
                </a:solidFill>
                <a:latin typeface="Calibri" panose="020F0502020204030204" pitchFamily="34" charset="0"/>
                <a:cs typeface="Calibri" panose="020F0502020204030204" pitchFamily="34" charset="0"/>
              </a:rPr>
              <a:t>life insurance </a:t>
            </a:r>
            <a:r>
              <a:rPr sz="1100" dirty="0">
                <a:solidFill>
                  <a:srgbClr val="FFFFFF"/>
                </a:solidFill>
                <a:latin typeface="Calibri" panose="020F0502020204030204" pitchFamily="34" charset="0"/>
                <a:cs typeface="Calibri" panose="020F0502020204030204" pitchFamily="34" charset="0"/>
              </a:rPr>
              <a:t>with </a:t>
            </a:r>
            <a:r>
              <a:rPr sz="1100" spc="-10" dirty="0">
                <a:solidFill>
                  <a:srgbClr val="FFFFFF"/>
                </a:solidFill>
                <a:latin typeface="Calibri" panose="020F0502020204030204" pitchFamily="34" charset="0"/>
                <a:cs typeface="Calibri" panose="020F0502020204030204" pitchFamily="34" charset="0"/>
              </a:rPr>
              <a:t>long-term </a:t>
            </a:r>
            <a:r>
              <a:rPr sz="1100" spc="-5" dirty="0">
                <a:solidFill>
                  <a:srgbClr val="FFFFFF"/>
                </a:solidFill>
                <a:latin typeface="Calibri" panose="020F0502020204030204" pitchFamily="34" charset="0"/>
                <a:cs typeface="Calibri" panose="020F0502020204030204" pitchFamily="34" charset="0"/>
              </a:rPr>
              <a:t>care benefits) </a:t>
            </a:r>
            <a:r>
              <a:rPr sz="1100" dirty="0">
                <a:solidFill>
                  <a:srgbClr val="FFFFFF"/>
                </a:solidFill>
                <a:latin typeface="Calibri" panose="020F0502020204030204" pitchFamily="34" charset="0"/>
                <a:cs typeface="Calibri" panose="020F0502020204030204" pitchFamily="34" charset="0"/>
              </a:rPr>
              <a:t>and its subsidiaries. </a:t>
            </a:r>
            <a:r>
              <a:rPr sz="1100" spc="-5" dirty="0">
                <a:solidFill>
                  <a:srgbClr val="FFFFFF"/>
                </a:solidFill>
                <a:latin typeface="Calibri" panose="020F0502020204030204" pitchFamily="34" charset="0"/>
                <a:cs typeface="Calibri" panose="020F0502020204030204" pitchFamily="34" charset="0"/>
              </a:rPr>
              <a:t>Northwestern </a:t>
            </a:r>
            <a:r>
              <a:rPr sz="1100" spc="-10" dirty="0">
                <a:solidFill>
                  <a:srgbClr val="FFFFFF"/>
                </a:solidFill>
                <a:latin typeface="Calibri" panose="020F0502020204030204" pitchFamily="34" charset="0"/>
                <a:cs typeface="Calibri" panose="020F0502020204030204" pitchFamily="34" charset="0"/>
              </a:rPr>
              <a:t>Long </a:t>
            </a:r>
            <a:r>
              <a:rPr sz="1100" spc="-25" dirty="0">
                <a:solidFill>
                  <a:srgbClr val="FFFFFF"/>
                </a:solidFill>
                <a:latin typeface="Calibri" panose="020F0502020204030204" pitchFamily="34" charset="0"/>
                <a:cs typeface="Calibri" panose="020F0502020204030204" pitchFamily="34" charset="0"/>
              </a:rPr>
              <a:t>Term </a:t>
            </a:r>
            <a:r>
              <a:rPr sz="1100" spc="-5" dirty="0">
                <a:solidFill>
                  <a:srgbClr val="FFFFFF"/>
                </a:solidFill>
                <a:latin typeface="Calibri" panose="020F0502020204030204" pitchFamily="34" charset="0"/>
                <a:cs typeface="Calibri" panose="020F0502020204030204" pitchFamily="34" charset="0"/>
              </a:rPr>
              <a:t>Care Insurance Company </a:t>
            </a:r>
            <a:r>
              <a:rPr sz="1100" spc="-20" dirty="0">
                <a:solidFill>
                  <a:srgbClr val="FFFFFF"/>
                </a:solidFill>
                <a:latin typeface="Calibri" panose="020F0502020204030204" pitchFamily="34" charset="0"/>
                <a:cs typeface="Calibri" panose="020F0502020204030204" pitchFamily="34" charset="0"/>
              </a:rPr>
              <a:t>(NLTC), </a:t>
            </a:r>
            <a:r>
              <a:rPr sz="1100" spc="-10" dirty="0">
                <a:solidFill>
                  <a:srgbClr val="FFFFFF"/>
                </a:solidFill>
                <a:latin typeface="Calibri" panose="020F0502020204030204" pitchFamily="34" charset="0"/>
                <a:cs typeface="Calibri" panose="020F0502020204030204" pitchFamily="34" charset="0"/>
              </a:rPr>
              <a:t>Milwaukee, </a:t>
            </a:r>
            <a:r>
              <a:rPr sz="1100" dirty="0">
                <a:solidFill>
                  <a:srgbClr val="FFFFFF"/>
                </a:solidFill>
                <a:latin typeface="Calibri" panose="020F0502020204030204" pitchFamily="34" charset="0"/>
                <a:cs typeface="Calibri" panose="020F0502020204030204" pitchFamily="34" charset="0"/>
              </a:rPr>
              <a:t>WI </a:t>
            </a:r>
            <a:r>
              <a:rPr sz="1100" spc="-5" dirty="0">
                <a:solidFill>
                  <a:srgbClr val="FFFFFF"/>
                </a:solidFill>
                <a:latin typeface="Calibri" panose="020F0502020204030204" pitchFamily="34" charset="0"/>
                <a:cs typeface="Calibri" panose="020F0502020204030204" pitchFamily="34" charset="0"/>
              </a:rPr>
              <a:t>(long-term care insurance)</a:t>
            </a:r>
            <a:r>
              <a:rPr lang="en-US" sz="1100" spc="-5" dirty="0">
                <a:solidFill>
                  <a:srgbClr val="FFFFFF"/>
                </a:solidFill>
                <a:latin typeface="Calibri" panose="020F0502020204030204" pitchFamily="34" charset="0"/>
                <a:cs typeface="Calibri" panose="020F0502020204030204" pitchFamily="34" charset="0"/>
              </a:rPr>
              <a:t>,</a:t>
            </a:r>
            <a:r>
              <a:rPr sz="1100" spc="-5" dirty="0">
                <a:solidFill>
                  <a:srgbClr val="FFFFFF"/>
                </a:solidFill>
                <a:latin typeface="Calibri" panose="020F0502020204030204" pitchFamily="34" charset="0"/>
                <a:cs typeface="Calibri" panose="020F0502020204030204" pitchFamily="34" charset="0"/>
              </a:rPr>
              <a:t> </a:t>
            </a:r>
            <a:r>
              <a:rPr sz="1100" dirty="0">
                <a:solidFill>
                  <a:srgbClr val="FFFFFF"/>
                </a:solidFill>
                <a:latin typeface="Calibri" panose="020F0502020204030204" pitchFamily="34" charset="0"/>
                <a:cs typeface="Calibri" panose="020F0502020204030204" pitchFamily="34" charset="0"/>
              </a:rPr>
              <a:t>subsidiary </a:t>
            </a:r>
            <a:r>
              <a:rPr sz="1100" spc="-5" dirty="0">
                <a:solidFill>
                  <a:srgbClr val="FFFFFF"/>
                </a:solidFill>
                <a:latin typeface="Calibri" panose="020F0502020204030204" pitchFamily="34" charset="0"/>
                <a:cs typeface="Calibri" panose="020F0502020204030204" pitchFamily="34" charset="0"/>
              </a:rPr>
              <a:t>of </a:t>
            </a:r>
            <a:r>
              <a:rPr sz="1100" dirty="0">
                <a:solidFill>
                  <a:srgbClr val="FFFFFF"/>
                </a:solidFill>
                <a:latin typeface="Calibri" panose="020F0502020204030204" pitchFamily="34" charset="0"/>
                <a:cs typeface="Calibri" panose="020F0502020204030204" pitchFamily="34" charset="0"/>
              </a:rPr>
              <a:t>NM</a:t>
            </a:r>
            <a:r>
              <a:rPr sz="1100" b="1" dirty="0">
                <a:solidFill>
                  <a:srgbClr val="FFFFFF"/>
                </a:solidFill>
                <a:latin typeface="Calibri" panose="020F0502020204030204" pitchFamily="34" charset="0"/>
                <a:cs typeface="Calibri" panose="020F0502020204030204" pitchFamily="34" charset="0"/>
              </a:rPr>
              <a:t>. </a:t>
            </a:r>
            <a:r>
              <a:rPr sz="1100" b="1" spc="-5" dirty="0">
                <a:solidFill>
                  <a:srgbClr val="FFFFFF"/>
                </a:solidFill>
                <a:latin typeface="Calibri" panose="020F0502020204030204" pitchFamily="34" charset="0"/>
                <a:cs typeface="Calibri" panose="020F0502020204030204" pitchFamily="34" charset="0"/>
              </a:rPr>
              <a:t>Northwestern </a:t>
            </a:r>
            <a:r>
              <a:rPr sz="1100" b="1" dirty="0">
                <a:solidFill>
                  <a:srgbClr val="FFFFFF"/>
                </a:solidFill>
                <a:latin typeface="Calibri" panose="020F0502020204030204" pitchFamily="34" charset="0"/>
                <a:cs typeface="Calibri" panose="020F0502020204030204" pitchFamily="34" charset="0"/>
              </a:rPr>
              <a:t>Mutual </a:t>
            </a:r>
            <a:r>
              <a:rPr sz="1100" b="1" spc="-10" dirty="0">
                <a:solidFill>
                  <a:srgbClr val="FFFFFF"/>
                </a:solidFill>
                <a:latin typeface="Calibri" panose="020F0502020204030204" pitchFamily="34" charset="0"/>
                <a:cs typeface="Calibri" panose="020F0502020204030204" pitchFamily="34" charset="0"/>
              </a:rPr>
              <a:t>Investment  </a:t>
            </a:r>
            <a:r>
              <a:rPr sz="1100" b="1" dirty="0">
                <a:solidFill>
                  <a:srgbClr val="FFFFFF"/>
                </a:solidFill>
                <a:latin typeface="Calibri" panose="020F0502020204030204" pitchFamily="34" charset="0"/>
                <a:cs typeface="Calibri" panose="020F0502020204030204" pitchFamily="34" charset="0"/>
              </a:rPr>
              <a:t>Services, </a:t>
            </a:r>
            <a:r>
              <a:rPr sz="1100" b="1" spc="-10" dirty="0">
                <a:solidFill>
                  <a:srgbClr val="FFFFFF"/>
                </a:solidFill>
                <a:latin typeface="Calibri" panose="020F0502020204030204" pitchFamily="34" charset="0"/>
                <a:cs typeface="Calibri" panose="020F0502020204030204" pitchFamily="34" charset="0"/>
              </a:rPr>
              <a:t>LLC </a:t>
            </a:r>
            <a:r>
              <a:rPr sz="1100" dirty="0">
                <a:solidFill>
                  <a:srgbClr val="FFFFFF"/>
                </a:solidFill>
                <a:latin typeface="Calibri" panose="020F0502020204030204" pitchFamily="34" charset="0"/>
                <a:cs typeface="Calibri" panose="020F0502020204030204" pitchFamily="34" charset="0"/>
              </a:rPr>
              <a:t>(</a:t>
            </a:r>
            <a:r>
              <a:rPr lang="en-US" sz="1100" dirty="0">
                <a:solidFill>
                  <a:srgbClr val="FFFFFF"/>
                </a:solidFill>
                <a:latin typeface="Calibri" panose="020F0502020204030204" pitchFamily="34" charset="0"/>
                <a:cs typeface="Calibri" panose="020F0502020204030204" pitchFamily="34" charset="0"/>
              </a:rPr>
              <a:t>investment brokerage</a:t>
            </a:r>
            <a:r>
              <a:rPr sz="1100" dirty="0">
                <a:solidFill>
                  <a:srgbClr val="FFFFFF"/>
                </a:solidFill>
                <a:latin typeface="Calibri" panose="020F0502020204030204" pitchFamily="34" charset="0"/>
                <a:cs typeface="Calibri" panose="020F0502020204030204" pitchFamily="34" charset="0"/>
              </a:rPr>
              <a:t>)</a:t>
            </a:r>
            <a:r>
              <a:rPr lang="en-US" sz="1100" dirty="0">
                <a:solidFill>
                  <a:srgbClr val="FFFFFF"/>
                </a:solidFill>
                <a:latin typeface="Calibri" panose="020F0502020204030204" pitchFamily="34" charset="0"/>
                <a:cs typeface="Calibri" panose="020F0502020204030204" pitchFamily="34" charset="0"/>
              </a:rPr>
              <a:t>,</a:t>
            </a:r>
            <a:r>
              <a:rPr sz="1100" dirty="0">
                <a:solidFill>
                  <a:srgbClr val="FFFFFF"/>
                </a:solidFill>
                <a:latin typeface="Calibri" panose="020F0502020204030204" pitchFamily="34" charset="0"/>
                <a:cs typeface="Calibri" panose="020F0502020204030204" pitchFamily="34" charset="0"/>
              </a:rPr>
              <a:t> subsidiary </a:t>
            </a:r>
            <a:r>
              <a:rPr sz="1100" spc="-5" dirty="0">
                <a:solidFill>
                  <a:srgbClr val="FFFFFF"/>
                </a:solidFill>
                <a:latin typeface="Calibri" panose="020F0502020204030204" pitchFamily="34" charset="0"/>
                <a:cs typeface="Calibri" panose="020F0502020204030204" pitchFamily="34" charset="0"/>
              </a:rPr>
              <a:t>of </a:t>
            </a:r>
            <a:r>
              <a:rPr sz="1100" dirty="0">
                <a:solidFill>
                  <a:srgbClr val="FFFFFF"/>
                </a:solidFill>
                <a:latin typeface="Calibri" panose="020F0502020204030204" pitchFamily="34" charset="0"/>
                <a:cs typeface="Calibri" panose="020F0502020204030204" pitchFamily="34" charset="0"/>
              </a:rPr>
              <a:t>NM, </a:t>
            </a:r>
            <a:r>
              <a:rPr sz="1100" spc="-15" dirty="0">
                <a:solidFill>
                  <a:srgbClr val="FFFFFF"/>
                </a:solidFill>
                <a:latin typeface="Calibri" panose="020F0502020204030204" pitchFamily="34" charset="0"/>
                <a:cs typeface="Calibri" panose="020F0502020204030204" pitchFamily="34" charset="0"/>
              </a:rPr>
              <a:t>broker-dealer, </a:t>
            </a:r>
            <a:r>
              <a:rPr sz="1100" spc="-10" dirty="0">
                <a:solidFill>
                  <a:srgbClr val="FFFFFF"/>
                </a:solidFill>
                <a:latin typeface="Calibri" panose="020F0502020204030204" pitchFamily="34" charset="0"/>
                <a:cs typeface="Calibri" panose="020F0502020204030204" pitchFamily="34" charset="0"/>
              </a:rPr>
              <a:t>registered </a:t>
            </a:r>
            <a:r>
              <a:rPr sz="1100" spc="-5" dirty="0">
                <a:solidFill>
                  <a:srgbClr val="FFFFFF"/>
                </a:solidFill>
                <a:latin typeface="Calibri" panose="020F0502020204030204" pitchFamily="34" charset="0"/>
                <a:cs typeface="Calibri" panose="020F0502020204030204" pitchFamily="34" charset="0"/>
              </a:rPr>
              <a:t>investment </a:t>
            </a:r>
            <a:r>
              <a:rPr sz="1100" spc="-10" dirty="0">
                <a:solidFill>
                  <a:srgbClr val="FFFFFF"/>
                </a:solidFill>
                <a:latin typeface="Calibri" panose="020F0502020204030204" pitchFamily="34" charset="0"/>
                <a:cs typeface="Calibri" panose="020F0502020204030204" pitchFamily="34" charset="0"/>
              </a:rPr>
              <a:t>adviser, </a:t>
            </a:r>
            <a:r>
              <a:rPr sz="1100" dirty="0">
                <a:solidFill>
                  <a:srgbClr val="FFFFFF"/>
                </a:solidFill>
                <a:latin typeface="Calibri" panose="020F0502020204030204" pitchFamily="34" charset="0"/>
                <a:cs typeface="Calibri" panose="020F0502020204030204" pitchFamily="34" charset="0"/>
              </a:rPr>
              <a:t>member FINRA and SIPC. </a:t>
            </a:r>
            <a:r>
              <a:rPr sz="1100" spc="-5" dirty="0">
                <a:solidFill>
                  <a:srgbClr val="FFFFFF"/>
                </a:solidFill>
                <a:latin typeface="Calibri" panose="020F0502020204030204" pitchFamily="34" charset="0"/>
                <a:cs typeface="Calibri" panose="020F0502020204030204" pitchFamily="34" charset="0"/>
              </a:rPr>
              <a:t>Northwestern  </a:t>
            </a:r>
            <a:r>
              <a:rPr sz="1100" dirty="0">
                <a:solidFill>
                  <a:srgbClr val="FFFFFF"/>
                </a:solidFill>
                <a:latin typeface="Calibri" panose="020F0502020204030204" pitchFamily="34" charset="0"/>
                <a:cs typeface="Calibri" panose="020F0502020204030204" pitchFamily="34" charset="0"/>
              </a:rPr>
              <a:t>Mutual </a:t>
            </a:r>
            <a:r>
              <a:rPr sz="1100" spc="-5" dirty="0">
                <a:solidFill>
                  <a:srgbClr val="FFFFFF"/>
                </a:solidFill>
                <a:latin typeface="Calibri" panose="020F0502020204030204" pitchFamily="34" charset="0"/>
                <a:cs typeface="Calibri" panose="020F0502020204030204" pitchFamily="34" charset="0"/>
              </a:rPr>
              <a:t>Wealth Management </a:t>
            </a:r>
            <a:r>
              <a:rPr sz="1100" dirty="0">
                <a:solidFill>
                  <a:srgbClr val="FFFFFF"/>
                </a:solidFill>
                <a:latin typeface="Calibri" panose="020F0502020204030204" pitchFamily="34" charset="0"/>
                <a:cs typeface="Calibri" panose="020F0502020204030204" pitchFamily="34" charset="0"/>
              </a:rPr>
              <a:t>Company® (NMWMC), </a:t>
            </a:r>
            <a:r>
              <a:rPr sz="1100" spc="-10" dirty="0">
                <a:solidFill>
                  <a:srgbClr val="FFFFFF"/>
                </a:solidFill>
                <a:latin typeface="Calibri" panose="020F0502020204030204" pitchFamily="34" charset="0"/>
                <a:cs typeface="Calibri" panose="020F0502020204030204" pitchFamily="34" charset="0"/>
              </a:rPr>
              <a:t>Milwaukee, </a:t>
            </a:r>
            <a:r>
              <a:rPr sz="1100" dirty="0">
                <a:solidFill>
                  <a:srgbClr val="FFFFFF"/>
                </a:solidFill>
                <a:latin typeface="Calibri" panose="020F0502020204030204" pitchFamily="34" charset="0"/>
                <a:cs typeface="Calibri" panose="020F0502020204030204" pitchFamily="34" charset="0"/>
              </a:rPr>
              <a:t>WI </a:t>
            </a:r>
            <a:r>
              <a:rPr sz="1100" spc="-5" dirty="0">
                <a:solidFill>
                  <a:srgbClr val="FFFFFF"/>
                </a:solidFill>
                <a:latin typeface="Calibri" panose="020F0502020204030204" pitchFamily="34" charset="0"/>
                <a:cs typeface="Calibri" panose="020F0502020204030204" pitchFamily="34" charset="0"/>
              </a:rPr>
              <a:t>(</a:t>
            </a:r>
            <a:r>
              <a:rPr lang="en-US" sz="1100" spc="-5" dirty="0">
                <a:solidFill>
                  <a:srgbClr val="FFFFFF"/>
                </a:solidFill>
                <a:latin typeface="Calibri" panose="020F0502020204030204" pitchFamily="34" charset="0"/>
                <a:cs typeface="Calibri" panose="020F0502020204030204" pitchFamily="34" charset="0"/>
              </a:rPr>
              <a:t>investment advisory and trust </a:t>
            </a:r>
            <a:r>
              <a:rPr sz="1100" dirty="0">
                <a:solidFill>
                  <a:srgbClr val="FFFFFF"/>
                </a:solidFill>
                <a:latin typeface="Calibri" panose="020F0502020204030204" pitchFamily="34" charset="0"/>
                <a:cs typeface="Calibri" panose="020F0502020204030204" pitchFamily="34" charset="0"/>
              </a:rPr>
              <a:t>services)</a:t>
            </a:r>
            <a:r>
              <a:rPr lang="en-US" sz="1100" dirty="0">
                <a:solidFill>
                  <a:srgbClr val="FFFFFF"/>
                </a:solidFill>
                <a:latin typeface="Calibri" panose="020F0502020204030204" pitchFamily="34" charset="0"/>
                <a:cs typeface="Calibri" panose="020F0502020204030204" pitchFamily="34" charset="0"/>
              </a:rPr>
              <a:t>,</a:t>
            </a:r>
            <a:r>
              <a:rPr sz="1100" dirty="0">
                <a:solidFill>
                  <a:srgbClr val="FFFFFF"/>
                </a:solidFill>
                <a:latin typeface="Calibri" panose="020F0502020204030204" pitchFamily="34" charset="0"/>
                <a:cs typeface="Calibri" panose="020F0502020204030204" pitchFamily="34" charset="0"/>
              </a:rPr>
              <a:t> subsidiary </a:t>
            </a:r>
            <a:r>
              <a:rPr sz="1100" spc="-5" dirty="0">
                <a:solidFill>
                  <a:srgbClr val="FFFFFF"/>
                </a:solidFill>
                <a:latin typeface="Calibri" panose="020F0502020204030204" pitchFamily="34" charset="0"/>
                <a:cs typeface="Calibri" panose="020F0502020204030204" pitchFamily="34" charset="0"/>
              </a:rPr>
              <a:t>of </a:t>
            </a:r>
            <a:r>
              <a:rPr sz="1100" dirty="0">
                <a:solidFill>
                  <a:srgbClr val="FFFFFF"/>
                </a:solidFill>
                <a:latin typeface="Calibri" panose="020F0502020204030204" pitchFamily="34" charset="0"/>
                <a:cs typeface="Calibri" panose="020F0502020204030204" pitchFamily="34" charset="0"/>
              </a:rPr>
              <a:t>NM and </a:t>
            </a:r>
            <a:r>
              <a:rPr sz="1100" spc="-5" dirty="0">
                <a:solidFill>
                  <a:srgbClr val="FFFFFF"/>
                </a:solidFill>
                <a:latin typeface="Calibri" panose="020F0502020204030204" pitchFamily="34" charset="0"/>
                <a:cs typeface="Calibri" panose="020F0502020204030204" pitchFamily="34" charset="0"/>
              </a:rPr>
              <a:t>federal savings</a:t>
            </a:r>
            <a:r>
              <a:rPr sz="1100" dirty="0">
                <a:solidFill>
                  <a:srgbClr val="FFFFFF"/>
                </a:solidFill>
                <a:latin typeface="Calibri" panose="020F0502020204030204" pitchFamily="34" charset="0"/>
                <a:cs typeface="Calibri" panose="020F0502020204030204" pitchFamily="34" charset="0"/>
              </a:rPr>
              <a:t> bank.</a:t>
            </a:r>
            <a:endParaRPr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557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7" name="object 17"/>
          <p:cNvSpPr/>
          <p:nvPr/>
        </p:nvSpPr>
        <p:spPr>
          <a:xfrm>
            <a:off x="8738429" y="5825486"/>
            <a:ext cx="0" cy="0"/>
          </a:xfrm>
          <a:custGeom>
            <a:avLst/>
            <a:gdLst/>
            <a:ahLst/>
            <a:cxnLst/>
            <a:rect l="l" t="t" r="r" b="b"/>
            <a:pathLst>
              <a:path>
                <a:moveTo>
                  <a:pt x="0" y="0"/>
                </a:moveTo>
                <a:lnTo>
                  <a:pt x="0" y="0"/>
                </a:lnTo>
              </a:path>
            </a:pathLst>
          </a:custGeom>
          <a:ln w="25400">
            <a:solidFill>
              <a:srgbClr val="0E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8" name="object 18"/>
          <p:cNvSpPr txBox="1">
            <a:spLocks noGrp="1"/>
          </p:cNvSpPr>
          <p:nvPr>
            <p:ph type="title"/>
          </p:nvPr>
        </p:nvSpPr>
        <p:spPr>
          <a:xfrm>
            <a:off x="901700" y="604515"/>
            <a:ext cx="5635625" cy="635000"/>
          </a:xfrm>
          <a:prstGeom prst="rect">
            <a:avLst/>
          </a:prstGeom>
        </p:spPr>
        <p:txBody>
          <a:bodyPr vert="horz" wrap="square" lIns="0" tIns="12700" rIns="0" bIns="0" rtlCol="0">
            <a:spAutoFit/>
          </a:bodyPr>
          <a:lstStyle/>
          <a:p>
            <a:pPr marL="12700">
              <a:lnSpc>
                <a:spcPct val="100000"/>
              </a:lnSpc>
              <a:spcBef>
                <a:spcPts val="100"/>
              </a:spcBef>
            </a:pPr>
            <a:r>
              <a:rPr sz="4000" spc="-75" dirty="0">
                <a:solidFill>
                  <a:schemeClr val="tx1">
                    <a:lumMod val="75000"/>
                    <a:lumOff val="25000"/>
                  </a:schemeClr>
                </a:solidFill>
                <a:latin typeface="Calibri" panose="020F0502020204030204" pitchFamily="34" charset="0"/>
                <a:cs typeface="Calibri" panose="020F0502020204030204" pitchFamily="34" charset="0"/>
              </a:rPr>
              <a:t>Financial </a:t>
            </a:r>
            <a:r>
              <a:rPr sz="4000" spc="-55" dirty="0">
                <a:solidFill>
                  <a:schemeClr val="tx1">
                    <a:lumMod val="75000"/>
                    <a:lumOff val="25000"/>
                  </a:schemeClr>
                </a:solidFill>
                <a:latin typeface="Calibri" panose="020F0502020204030204" pitchFamily="34" charset="0"/>
                <a:cs typeface="Calibri" panose="020F0502020204030204" pitchFamily="34" charset="0"/>
              </a:rPr>
              <a:t>Fitness</a:t>
            </a:r>
            <a:r>
              <a:rPr sz="4000" spc="40" dirty="0">
                <a:solidFill>
                  <a:schemeClr val="tx1">
                    <a:lumMod val="75000"/>
                    <a:lumOff val="25000"/>
                  </a:schemeClr>
                </a:solidFill>
                <a:latin typeface="Calibri" panose="020F0502020204030204" pitchFamily="34" charset="0"/>
                <a:cs typeface="Calibri" panose="020F0502020204030204" pitchFamily="34" charset="0"/>
              </a:rPr>
              <a:t> </a:t>
            </a:r>
            <a:r>
              <a:rPr sz="4000" spc="-60" dirty="0">
                <a:solidFill>
                  <a:schemeClr val="tx1">
                    <a:lumMod val="75000"/>
                    <a:lumOff val="25000"/>
                  </a:schemeClr>
                </a:solidFill>
                <a:latin typeface="Calibri" panose="020F0502020204030204" pitchFamily="34" charset="0"/>
                <a:cs typeface="Calibri" panose="020F0502020204030204" pitchFamily="34" charset="0"/>
              </a:rPr>
              <a:t>Worksheet</a:t>
            </a:r>
            <a:endParaRPr sz="4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0" name="object 20"/>
          <p:cNvSpPr txBox="1"/>
          <p:nvPr/>
        </p:nvSpPr>
        <p:spPr>
          <a:xfrm>
            <a:off x="12192000" y="9168751"/>
            <a:ext cx="129539"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rgbClr val="002B49"/>
                </a:solidFill>
                <a:latin typeface="Calibri" panose="020F0502020204030204" pitchFamily="34" charset="0"/>
                <a:cs typeface="Calibri" panose="020F0502020204030204" pitchFamily="34" charset="0"/>
              </a:rPr>
              <a:t>3</a:t>
            </a:fld>
            <a:endParaRPr sz="1100">
              <a:latin typeface="Calibri" panose="020F0502020204030204" pitchFamily="34" charset="0"/>
              <a:cs typeface="Calibri" panose="020F0502020204030204" pitchFamily="34" charset="0"/>
            </a:endParaRPr>
          </a:p>
        </p:txBody>
      </p:sp>
      <p:sp>
        <p:nvSpPr>
          <p:cNvPr id="19" name="object 19"/>
          <p:cNvSpPr txBox="1"/>
          <p:nvPr/>
        </p:nvSpPr>
        <p:spPr>
          <a:xfrm>
            <a:off x="1854200" y="3962400"/>
            <a:ext cx="4047490" cy="1613262"/>
          </a:xfrm>
          <a:prstGeom prst="rect">
            <a:avLst/>
          </a:prstGeom>
        </p:spPr>
        <p:txBody>
          <a:bodyPr vert="horz" wrap="square" lIns="0" tIns="12700" rIns="0" bIns="0" rtlCol="0">
            <a:spAutoFit/>
          </a:bodyPr>
          <a:lstStyle/>
          <a:p>
            <a:pPr marL="12700" marR="5080">
              <a:lnSpc>
                <a:spcPct val="100000"/>
              </a:lnSpc>
              <a:spcBef>
                <a:spcPts val="100"/>
              </a:spcBef>
            </a:pPr>
            <a:r>
              <a:rPr sz="3000" spc="-5" dirty="0">
                <a:solidFill>
                  <a:srgbClr val="0E497B"/>
                </a:solidFill>
                <a:latin typeface="Calibri" panose="020F0502020204030204" pitchFamily="34" charset="0"/>
                <a:cs typeface="Calibri" panose="020F0502020204030204" pitchFamily="34" charset="0"/>
              </a:rPr>
              <a:t>Answer </a:t>
            </a:r>
            <a:r>
              <a:rPr sz="3000" dirty="0">
                <a:solidFill>
                  <a:srgbClr val="0E497B"/>
                </a:solidFill>
                <a:latin typeface="Calibri" panose="020F0502020204030204" pitchFamily="34" charset="0"/>
                <a:cs typeface="Calibri" panose="020F0502020204030204" pitchFamily="34" charset="0"/>
              </a:rPr>
              <a:t>these </a:t>
            </a:r>
            <a:r>
              <a:rPr sz="4400" b="1" dirty="0">
                <a:solidFill>
                  <a:srgbClr val="0E497B"/>
                </a:solidFill>
                <a:latin typeface="Calibri" panose="020F0502020204030204" pitchFamily="34" charset="0"/>
                <a:cs typeface="Calibri" panose="020F0502020204030204" pitchFamily="34" charset="0"/>
              </a:rPr>
              <a:t>8</a:t>
            </a:r>
            <a:r>
              <a:rPr sz="3000" spc="-55" dirty="0">
                <a:solidFill>
                  <a:srgbClr val="0E497B"/>
                </a:solidFill>
                <a:latin typeface="Calibri" panose="020F0502020204030204" pitchFamily="34" charset="0"/>
                <a:cs typeface="Calibri" panose="020F0502020204030204" pitchFamily="34" charset="0"/>
              </a:rPr>
              <a:t> </a:t>
            </a:r>
            <a:r>
              <a:rPr sz="3000" spc="-5" dirty="0">
                <a:solidFill>
                  <a:srgbClr val="0E497B"/>
                </a:solidFill>
                <a:latin typeface="Calibri" panose="020F0502020204030204" pitchFamily="34" charset="0"/>
                <a:cs typeface="Calibri" panose="020F0502020204030204" pitchFamily="34" charset="0"/>
              </a:rPr>
              <a:t>questions  </a:t>
            </a:r>
            <a:r>
              <a:rPr sz="3000" dirty="0">
                <a:solidFill>
                  <a:srgbClr val="0E497B"/>
                </a:solidFill>
                <a:latin typeface="Calibri" panose="020F0502020204030204" pitchFamily="34" charset="0"/>
                <a:cs typeface="Calibri" panose="020F0502020204030204" pitchFamily="34" charset="0"/>
              </a:rPr>
              <a:t>to assess </a:t>
            </a:r>
            <a:r>
              <a:rPr sz="3000" spc="-10" dirty="0">
                <a:solidFill>
                  <a:srgbClr val="0E497B"/>
                </a:solidFill>
                <a:latin typeface="Calibri" panose="020F0502020204030204" pitchFamily="34" charset="0"/>
                <a:cs typeface="Calibri" panose="020F0502020204030204" pitchFamily="34" charset="0"/>
              </a:rPr>
              <a:t>your level </a:t>
            </a:r>
            <a:r>
              <a:rPr sz="3000" dirty="0">
                <a:solidFill>
                  <a:srgbClr val="0E497B"/>
                </a:solidFill>
                <a:latin typeface="Calibri" panose="020F0502020204030204" pitchFamily="34" charset="0"/>
                <a:cs typeface="Calibri" panose="020F0502020204030204" pitchFamily="34" charset="0"/>
              </a:rPr>
              <a:t>of  </a:t>
            </a:r>
            <a:r>
              <a:rPr sz="3000" spc="-5" dirty="0">
                <a:solidFill>
                  <a:srgbClr val="0E497B"/>
                </a:solidFill>
                <a:latin typeface="Calibri" panose="020F0502020204030204" pitchFamily="34" charset="0"/>
                <a:cs typeface="Calibri" panose="020F0502020204030204" pitchFamily="34" charset="0"/>
              </a:rPr>
              <a:t>financial fitness.</a:t>
            </a:r>
            <a:endParaRPr sz="3000" dirty="0">
              <a:latin typeface="Calibri" panose="020F0502020204030204"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8CC21080-1DFF-7807-532C-DE444994706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515100" y="1554486"/>
            <a:ext cx="5308691" cy="6876577"/>
          </a:xfrm>
          <a:prstGeom prst="rect">
            <a:avLst/>
          </a:prstGeom>
          <a:ln>
            <a:solidFill>
              <a:schemeClr val="bg1">
                <a:lumMod val="85000"/>
              </a:schemeClr>
            </a:solidFill>
          </a:ln>
          <a:effectLst>
            <a:outerShdw blurRad="157225" dist="22351" dir="2760000" sx="101000" sy="101000" algn="tl" rotWithShape="0">
              <a:prstClr val="black">
                <a:alpha val="27018"/>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912475" y="7338586"/>
            <a:ext cx="116586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4.</a:t>
            </a:r>
            <a:r>
              <a:rPr sz="2250" spc="-105"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Protect</a:t>
            </a:r>
            <a:endParaRPr sz="2250">
              <a:latin typeface="Calibri" panose="020F0502020204030204" pitchFamily="34" charset="0"/>
              <a:cs typeface="Calibri" panose="020F0502020204030204" pitchFamily="34" charset="0"/>
            </a:endParaRPr>
          </a:p>
        </p:txBody>
      </p:sp>
      <p:sp>
        <p:nvSpPr>
          <p:cNvPr id="4" name="object 4"/>
          <p:cNvSpPr txBox="1"/>
          <p:nvPr/>
        </p:nvSpPr>
        <p:spPr>
          <a:xfrm>
            <a:off x="7340657" y="3457573"/>
            <a:ext cx="103124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2.</a:t>
            </a:r>
            <a:r>
              <a:rPr sz="2250" spc="-105"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Spend</a:t>
            </a:r>
            <a:endParaRPr sz="2250">
              <a:latin typeface="Calibri" panose="020F0502020204030204" pitchFamily="34" charset="0"/>
              <a:cs typeface="Calibri" panose="020F0502020204030204" pitchFamily="34" charset="0"/>
            </a:endParaRPr>
          </a:p>
        </p:txBody>
      </p:sp>
      <p:sp>
        <p:nvSpPr>
          <p:cNvPr id="5" name="object 5"/>
          <p:cNvSpPr txBox="1"/>
          <p:nvPr/>
        </p:nvSpPr>
        <p:spPr>
          <a:xfrm>
            <a:off x="4016961" y="5778491"/>
            <a:ext cx="80899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5.</a:t>
            </a:r>
            <a:r>
              <a:rPr sz="2250" spc="-110"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Give</a:t>
            </a:r>
            <a:endParaRPr sz="2250">
              <a:latin typeface="Calibri" panose="020F0502020204030204" pitchFamily="34" charset="0"/>
              <a:cs typeface="Calibri" panose="020F0502020204030204" pitchFamily="34" charset="0"/>
            </a:endParaRPr>
          </a:p>
        </p:txBody>
      </p:sp>
      <p:sp>
        <p:nvSpPr>
          <p:cNvPr id="6" name="object 6"/>
          <p:cNvSpPr txBox="1"/>
          <p:nvPr/>
        </p:nvSpPr>
        <p:spPr>
          <a:xfrm>
            <a:off x="4715040" y="3457581"/>
            <a:ext cx="1025359" cy="360995"/>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1.</a:t>
            </a:r>
            <a:r>
              <a:rPr sz="2250" spc="-110"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Save</a:t>
            </a:r>
            <a:endParaRPr sz="2250" dirty="0">
              <a:latin typeface="Calibri" panose="020F0502020204030204" pitchFamily="34" charset="0"/>
              <a:cs typeface="Calibri" panose="020F0502020204030204" pitchFamily="34" charset="0"/>
            </a:endParaRPr>
          </a:p>
        </p:txBody>
      </p:sp>
      <p:sp>
        <p:nvSpPr>
          <p:cNvPr id="7" name="object 7"/>
          <p:cNvSpPr txBox="1"/>
          <p:nvPr/>
        </p:nvSpPr>
        <p:spPr>
          <a:xfrm>
            <a:off x="8093132" y="5778505"/>
            <a:ext cx="92329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3.</a:t>
            </a:r>
            <a:r>
              <a:rPr sz="2250" spc="-105"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Grow</a:t>
            </a:r>
            <a:endParaRPr sz="2250">
              <a:latin typeface="Calibri" panose="020F0502020204030204" pitchFamily="34" charset="0"/>
              <a:cs typeface="Calibri" panose="020F0502020204030204" pitchFamily="34" charset="0"/>
            </a:endParaRPr>
          </a:p>
        </p:txBody>
      </p:sp>
      <p:sp>
        <p:nvSpPr>
          <p:cNvPr id="10" name="object 10"/>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 name="object 11"/>
          <p:cNvSpPr txBox="1"/>
          <p:nvPr/>
        </p:nvSpPr>
        <p:spPr>
          <a:xfrm>
            <a:off x="12192000" y="9168751"/>
            <a:ext cx="129539"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rgbClr val="002B49"/>
                </a:solidFill>
                <a:latin typeface="Calibri" panose="020F0502020204030204" pitchFamily="34" charset="0"/>
                <a:cs typeface="Calibri" panose="020F0502020204030204" pitchFamily="34" charset="0"/>
              </a:rPr>
              <a:t>4</a:t>
            </a:fld>
            <a:endParaRPr sz="1100">
              <a:latin typeface="Calibri" panose="020F0502020204030204" pitchFamily="34" charset="0"/>
              <a:cs typeface="Calibri" panose="020F0502020204030204" pitchFamily="34" charset="0"/>
            </a:endParaRPr>
          </a:p>
        </p:txBody>
      </p:sp>
      <p:sp>
        <p:nvSpPr>
          <p:cNvPr id="2" name="object 9">
            <a:extLst>
              <a:ext uri="{FF2B5EF4-FFF2-40B4-BE49-F238E27FC236}">
                <a16:creationId xmlns:a16="http://schemas.microsoft.com/office/drawing/2014/main" id="{924EB04C-B4EA-6977-B1B5-7FC7F68C13DD}"/>
              </a:ext>
            </a:extLst>
          </p:cNvPr>
          <p:cNvSpPr txBox="1">
            <a:spLocks/>
          </p:cNvSpPr>
          <p:nvPr/>
        </p:nvSpPr>
        <p:spPr>
          <a:xfrm>
            <a:off x="901700" y="438423"/>
            <a:ext cx="10579302" cy="628377"/>
          </a:xfrm>
          <a:prstGeom prst="rect">
            <a:avLst/>
          </a:prstGeom>
        </p:spPr>
        <p:txBody>
          <a:bodyPr vert="horz" wrap="square" lIns="0" tIns="12700" rIns="0" bIns="0" rtlCol="0">
            <a:spAutoFit/>
          </a:bodyPr>
          <a:lstStyle>
            <a:lvl1pPr>
              <a:defRPr sz="6000" b="0" i="0">
                <a:solidFill>
                  <a:schemeClr val="bg1"/>
                </a:solidFill>
                <a:latin typeface="GuardianSans-Light"/>
                <a:ea typeface="+mj-ea"/>
                <a:cs typeface="GuardianSans-Light"/>
              </a:defRPr>
            </a:lvl1pPr>
          </a:lstStyle>
          <a:p>
            <a:pPr marL="12700">
              <a:spcBef>
                <a:spcPts val="100"/>
              </a:spcBef>
            </a:pPr>
            <a:r>
              <a:rPr lang="en-US" sz="4000" kern="0" spc="-70" dirty="0">
                <a:solidFill>
                  <a:schemeClr val="tx1">
                    <a:lumMod val="75000"/>
                    <a:lumOff val="25000"/>
                  </a:schemeClr>
                </a:solidFill>
                <a:latin typeface="Calibri" panose="020F0502020204030204" pitchFamily="34" charset="0"/>
                <a:cs typeface="Calibri" panose="020F0502020204030204" pitchFamily="34" charset="0"/>
              </a:rPr>
              <a:t>Four Steps to Building a Strong Financial Foundation</a:t>
            </a:r>
            <a:endParaRPr lang="en-US" sz="4000" kern="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1D681386-B8CF-E9EA-A2EB-5CC0D7E775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36118" y="1798637"/>
            <a:ext cx="6557963" cy="65579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192000" y="9168751"/>
            <a:ext cx="181610" cy="187231"/>
          </a:xfrm>
          <a:prstGeom prst="rect">
            <a:avLst/>
          </a:prstGeom>
        </p:spPr>
        <p:txBody>
          <a:bodyPr vert="horz" wrap="square" lIns="0" tIns="17780" rIns="0" bIns="0" rtlCol="0">
            <a:spAutoFit/>
          </a:bodyPr>
          <a:lstStyle/>
          <a:p>
            <a:pPr marL="25400" marR="0" lvl="0" indent="0" algn="l" defTabSz="914400" rtl="0" eaLnBrk="1" fontAlgn="auto" latinLnBrk="0" hangingPunct="1">
              <a:lnSpc>
                <a:spcPct val="100000"/>
              </a:lnSpc>
              <a:spcBef>
                <a:spcPts val="140"/>
              </a:spcBef>
              <a:spcAft>
                <a:spcPts val="0"/>
              </a:spcAft>
              <a:buClrTx/>
              <a:buSzTx/>
              <a:buFontTx/>
              <a:buNone/>
              <a:tabLst/>
              <a:defRPr/>
            </a:pPr>
            <a:fld id="{81D60167-4931-47E6-BA6A-407CBD079E47}" type="slidenum">
              <a:rPr kumimoji="0"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pPr marL="25400" marR="0" lvl="0" indent="0" algn="l" defTabSz="914400" rtl="0" eaLnBrk="1" fontAlgn="auto" latinLnBrk="0" hangingPunct="1">
                <a:lnSpc>
                  <a:spcPct val="100000"/>
                </a:lnSpc>
                <a:spcBef>
                  <a:spcPts val="140"/>
                </a:spcBef>
                <a:spcAft>
                  <a:spcPts val="0"/>
                </a:spcAft>
                <a:buClrTx/>
                <a:buSzTx/>
                <a:buFontTx/>
                <a:buNone/>
                <a:tabLst/>
                <a:defRPr/>
              </a:pPr>
              <a:t>5</a:t>
            </a:fld>
            <a:endParaRPr kumimoji="0"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itle 5">
            <a:extLst>
              <a:ext uri="{FF2B5EF4-FFF2-40B4-BE49-F238E27FC236}">
                <a16:creationId xmlns:a16="http://schemas.microsoft.com/office/drawing/2014/main" id="{E1862B08-3615-1179-2C08-16A08D1FC806}"/>
              </a:ext>
            </a:extLst>
          </p:cNvPr>
          <p:cNvSpPr>
            <a:spLocks noGrp="1"/>
          </p:cNvSpPr>
          <p:nvPr>
            <p:ph type="title"/>
          </p:nvPr>
        </p:nvSpPr>
        <p:spPr>
          <a:xfrm>
            <a:off x="191729" y="3840474"/>
            <a:ext cx="12580374" cy="1692771"/>
          </a:xfrm>
        </p:spPr>
        <p:txBody>
          <a:bodyPr/>
          <a:lstStyle/>
          <a:p>
            <a:pPr marL="0" marR="5080" lvl="0" indent="-1844039" algn="ctr" defTabSz="914400" rtl="0" eaLnBrk="1" fontAlgn="auto" latinLnBrk="0" hangingPunct="1">
              <a:lnSpc>
                <a:spcPts val="6600"/>
              </a:lnSpc>
              <a:spcBef>
                <a:spcPts val="820"/>
              </a:spcBef>
              <a:spcAft>
                <a:spcPts val="0"/>
              </a:spcAft>
              <a:tabLst>
                <a:tab pos="1541780" algn="l"/>
                <a:tab pos="3297554" algn="l"/>
                <a:tab pos="4029075" algn="l"/>
                <a:tab pos="5255895" algn="l"/>
                <a:tab pos="6809740" algn="l"/>
                <a:tab pos="7529830" algn="l"/>
              </a:tabLst>
              <a:defRPr/>
            </a:pPr>
            <a:r>
              <a:rPr kumimoji="0" lang="en-US" sz="6000" b="0" i="0" u="none" strike="noStrike" kern="1200" cap="none" spc="0" normalizeH="0" baseline="0" noProof="0" dirty="0">
                <a:ln>
                  <a:noFill/>
                </a:ln>
                <a:solidFill>
                  <a:prstClr val="white"/>
                </a:solidFill>
                <a:effectLst/>
                <a:uLnTx/>
                <a:uFillTx/>
                <a:latin typeface="Calibri"/>
                <a:ea typeface="+mj-ea"/>
              </a:rPr>
              <a:t>Would you find an app that can track </a:t>
            </a:r>
            <a:br>
              <a:rPr kumimoji="0" lang="en-US" sz="6000" b="0" i="0" u="none" strike="noStrike" kern="1200" cap="none" spc="0" normalizeH="0" baseline="0" noProof="0" dirty="0">
                <a:ln>
                  <a:noFill/>
                </a:ln>
                <a:solidFill>
                  <a:prstClr val="white"/>
                </a:solidFill>
                <a:effectLst/>
                <a:uLnTx/>
                <a:uFillTx/>
                <a:latin typeface="Calibri"/>
                <a:ea typeface="+mj-ea"/>
              </a:rPr>
            </a:br>
            <a:r>
              <a:rPr kumimoji="0" lang="en-US" sz="6000" b="0" i="0" u="none" strike="noStrike" kern="1200" cap="none" spc="0" normalizeH="0" baseline="0" noProof="0" dirty="0">
                <a:ln>
                  <a:noFill/>
                </a:ln>
                <a:solidFill>
                  <a:prstClr val="white"/>
                </a:solidFill>
                <a:effectLst/>
                <a:uLnTx/>
                <a:uFillTx/>
                <a:latin typeface="Calibri"/>
                <a:ea typeface="+mj-ea"/>
              </a:rPr>
              <a:t>your monthly expenses helpful?</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41800" y="0"/>
            <a:ext cx="8763000" cy="9753600"/>
          </a:xfrm>
          <a:prstGeom prst="rect">
            <a:avLst/>
          </a:prstGeom>
          <a:blipFill>
            <a:blip r:embed="rId3"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 name="object 3"/>
          <p:cNvSpPr/>
          <p:nvPr/>
        </p:nvSpPr>
        <p:spPr>
          <a:xfrm>
            <a:off x="0" y="0"/>
            <a:ext cx="4521200" cy="9753600"/>
          </a:xfrm>
          <a:custGeom>
            <a:avLst/>
            <a:gdLst/>
            <a:ahLst/>
            <a:cxnLst/>
            <a:rect l="l" t="t" r="r" b="b"/>
            <a:pathLst>
              <a:path w="4521200" h="9753600">
                <a:moveTo>
                  <a:pt x="0" y="9753600"/>
                </a:moveTo>
                <a:lnTo>
                  <a:pt x="4521200" y="9753600"/>
                </a:lnTo>
                <a:lnTo>
                  <a:pt x="4521200" y="0"/>
                </a:lnTo>
                <a:lnTo>
                  <a:pt x="0" y="0"/>
                </a:lnTo>
                <a:lnTo>
                  <a:pt x="0" y="9753600"/>
                </a:lnTo>
                <a:close/>
              </a:path>
            </a:pathLst>
          </a:custGeom>
          <a:solidFill>
            <a:srgbClr val="FFB81C"/>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 name="object 4"/>
          <p:cNvSpPr/>
          <p:nvPr/>
        </p:nvSpPr>
        <p:spPr>
          <a:xfrm>
            <a:off x="2056181" y="6791705"/>
            <a:ext cx="1014094" cy="993775"/>
          </a:xfrm>
          <a:custGeom>
            <a:avLst/>
            <a:gdLst/>
            <a:ahLst/>
            <a:cxnLst/>
            <a:rect l="l" t="t" r="r" b="b"/>
            <a:pathLst>
              <a:path w="1014095" h="993775">
                <a:moveTo>
                  <a:pt x="506742" y="0"/>
                </a:moveTo>
                <a:lnTo>
                  <a:pt x="458008" y="2278"/>
                </a:lnTo>
                <a:lnTo>
                  <a:pt x="410570" y="8973"/>
                </a:lnTo>
                <a:lnTo>
                  <a:pt x="364642" y="19876"/>
                </a:lnTo>
                <a:lnTo>
                  <a:pt x="320438" y="34776"/>
                </a:lnTo>
                <a:lnTo>
                  <a:pt x="278171" y="53464"/>
                </a:lnTo>
                <a:lnTo>
                  <a:pt x="238056" y="75729"/>
                </a:lnTo>
                <a:lnTo>
                  <a:pt x="200307" y="101363"/>
                </a:lnTo>
                <a:lnTo>
                  <a:pt x="165137" y="130154"/>
                </a:lnTo>
                <a:lnTo>
                  <a:pt x="132761" y="161894"/>
                </a:lnTo>
                <a:lnTo>
                  <a:pt x="103392" y="196372"/>
                </a:lnTo>
                <a:lnTo>
                  <a:pt x="77245" y="233379"/>
                </a:lnTo>
                <a:lnTo>
                  <a:pt x="54534" y="272705"/>
                </a:lnTo>
                <a:lnTo>
                  <a:pt x="35472" y="314140"/>
                </a:lnTo>
                <a:lnTo>
                  <a:pt x="20274" y="357474"/>
                </a:lnTo>
                <a:lnTo>
                  <a:pt x="9153" y="402497"/>
                </a:lnTo>
                <a:lnTo>
                  <a:pt x="2324" y="449000"/>
                </a:lnTo>
                <a:lnTo>
                  <a:pt x="0" y="496773"/>
                </a:lnTo>
                <a:lnTo>
                  <a:pt x="2324" y="544548"/>
                </a:lnTo>
                <a:lnTo>
                  <a:pt x="9153" y="591052"/>
                </a:lnTo>
                <a:lnTo>
                  <a:pt x="20274" y="636077"/>
                </a:lnTo>
                <a:lnTo>
                  <a:pt x="35472" y="679413"/>
                </a:lnTo>
                <a:lnTo>
                  <a:pt x="54534" y="720849"/>
                </a:lnTo>
                <a:lnTo>
                  <a:pt x="77245" y="760176"/>
                </a:lnTo>
                <a:lnTo>
                  <a:pt x="103392" y="797183"/>
                </a:lnTo>
                <a:lnTo>
                  <a:pt x="132761" y="831662"/>
                </a:lnTo>
                <a:lnTo>
                  <a:pt x="165137" y="863403"/>
                </a:lnTo>
                <a:lnTo>
                  <a:pt x="200307" y="892195"/>
                </a:lnTo>
                <a:lnTo>
                  <a:pt x="238056" y="917828"/>
                </a:lnTo>
                <a:lnTo>
                  <a:pt x="278171" y="940094"/>
                </a:lnTo>
                <a:lnTo>
                  <a:pt x="320438" y="958782"/>
                </a:lnTo>
                <a:lnTo>
                  <a:pt x="364642" y="973682"/>
                </a:lnTo>
                <a:lnTo>
                  <a:pt x="410570" y="984585"/>
                </a:lnTo>
                <a:lnTo>
                  <a:pt x="458008" y="991280"/>
                </a:lnTo>
                <a:lnTo>
                  <a:pt x="506742" y="993559"/>
                </a:lnTo>
                <a:lnTo>
                  <a:pt x="555476" y="991280"/>
                </a:lnTo>
                <a:lnTo>
                  <a:pt x="602914" y="984585"/>
                </a:lnTo>
                <a:lnTo>
                  <a:pt x="648842" y="973682"/>
                </a:lnTo>
                <a:lnTo>
                  <a:pt x="693047" y="958782"/>
                </a:lnTo>
                <a:lnTo>
                  <a:pt x="735313" y="940094"/>
                </a:lnTo>
                <a:lnTo>
                  <a:pt x="775428" y="917828"/>
                </a:lnTo>
                <a:lnTo>
                  <a:pt x="813178" y="892195"/>
                </a:lnTo>
                <a:lnTo>
                  <a:pt x="817112" y="888974"/>
                </a:lnTo>
                <a:lnTo>
                  <a:pt x="506742" y="888974"/>
                </a:lnTo>
                <a:lnTo>
                  <a:pt x="460149" y="886331"/>
                </a:lnTo>
                <a:lnTo>
                  <a:pt x="415118" y="878599"/>
                </a:lnTo>
                <a:lnTo>
                  <a:pt x="371951" y="866074"/>
                </a:lnTo>
                <a:lnTo>
                  <a:pt x="330952" y="849053"/>
                </a:lnTo>
                <a:lnTo>
                  <a:pt x="292422" y="827833"/>
                </a:lnTo>
                <a:lnTo>
                  <a:pt x="256665" y="802709"/>
                </a:lnTo>
                <a:lnTo>
                  <a:pt x="223981" y="773979"/>
                </a:lnTo>
                <a:lnTo>
                  <a:pt x="194675" y="741938"/>
                </a:lnTo>
                <a:lnTo>
                  <a:pt x="169047" y="706883"/>
                </a:lnTo>
                <a:lnTo>
                  <a:pt x="147401" y="669110"/>
                </a:lnTo>
                <a:lnTo>
                  <a:pt x="130039" y="628917"/>
                </a:lnTo>
                <a:lnTo>
                  <a:pt x="117263" y="586598"/>
                </a:lnTo>
                <a:lnTo>
                  <a:pt x="109376" y="542451"/>
                </a:lnTo>
                <a:lnTo>
                  <a:pt x="106680" y="496773"/>
                </a:lnTo>
                <a:lnTo>
                  <a:pt x="109376" y="451096"/>
                </a:lnTo>
                <a:lnTo>
                  <a:pt x="117263" y="406952"/>
                </a:lnTo>
                <a:lnTo>
                  <a:pt x="130039" y="364635"/>
                </a:lnTo>
                <a:lnTo>
                  <a:pt x="147401" y="324443"/>
                </a:lnTo>
                <a:lnTo>
                  <a:pt x="169047" y="286672"/>
                </a:lnTo>
                <a:lnTo>
                  <a:pt x="194675" y="251618"/>
                </a:lnTo>
                <a:lnTo>
                  <a:pt x="223981" y="219578"/>
                </a:lnTo>
                <a:lnTo>
                  <a:pt x="256665" y="190848"/>
                </a:lnTo>
                <a:lnTo>
                  <a:pt x="292422" y="165725"/>
                </a:lnTo>
                <a:lnTo>
                  <a:pt x="330952" y="144505"/>
                </a:lnTo>
                <a:lnTo>
                  <a:pt x="371951" y="127484"/>
                </a:lnTo>
                <a:lnTo>
                  <a:pt x="415118" y="114959"/>
                </a:lnTo>
                <a:lnTo>
                  <a:pt x="460149" y="107227"/>
                </a:lnTo>
                <a:lnTo>
                  <a:pt x="506742" y="104584"/>
                </a:lnTo>
                <a:lnTo>
                  <a:pt x="817113" y="104584"/>
                </a:lnTo>
                <a:lnTo>
                  <a:pt x="813178" y="101363"/>
                </a:lnTo>
                <a:lnTo>
                  <a:pt x="775428" y="75729"/>
                </a:lnTo>
                <a:lnTo>
                  <a:pt x="735313" y="53464"/>
                </a:lnTo>
                <a:lnTo>
                  <a:pt x="693047" y="34776"/>
                </a:lnTo>
                <a:lnTo>
                  <a:pt x="648842" y="19876"/>
                </a:lnTo>
                <a:lnTo>
                  <a:pt x="602914" y="8973"/>
                </a:lnTo>
                <a:lnTo>
                  <a:pt x="555476" y="2278"/>
                </a:lnTo>
                <a:lnTo>
                  <a:pt x="506742" y="0"/>
                </a:lnTo>
                <a:close/>
              </a:path>
              <a:path w="1014095" h="993775">
                <a:moveTo>
                  <a:pt x="817113" y="104584"/>
                </a:moveTo>
                <a:lnTo>
                  <a:pt x="506742" y="104584"/>
                </a:lnTo>
                <a:lnTo>
                  <a:pt x="553336" y="107227"/>
                </a:lnTo>
                <a:lnTo>
                  <a:pt x="598367" y="114959"/>
                </a:lnTo>
                <a:lnTo>
                  <a:pt x="641533" y="127484"/>
                </a:lnTo>
                <a:lnTo>
                  <a:pt x="682532" y="144505"/>
                </a:lnTo>
                <a:lnTo>
                  <a:pt x="721062" y="165725"/>
                </a:lnTo>
                <a:lnTo>
                  <a:pt x="756820" y="190848"/>
                </a:lnTo>
                <a:lnTo>
                  <a:pt x="789503" y="219578"/>
                </a:lnTo>
                <a:lnTo>
                  <a:pt x="818810" y="251618"/>
                </a:lnTo>
                <a:lnTo>
                  <a:pt x="844437" y="286672"/>
                </a:lnTo>
                <a:lnTo>
                  <a:pt x="866083" y="324443"/>
                </a:lnTo>
                <a:lnTo>
                  <a:pt x="883445" y="364635"/>
                </a:lnTo>
                <a:lnTo>
                  <a:pt x="896221" y="406952"/>
                </a:lnTo>
                <a:lnTo>
                  <a:pt x="904109" y="451096"/>
                </a:lnTo>
                <a:lnTo>
                  <a:pt x="906805" y="496773"/>
                </a:lnTo>
                <a:lnTo>
                  <a:pt x="904109" y="542451"/>
                </a:lnTo>
                <a:lnTo>
                  <a:pt x="896221" y="586598"/>
                </a:lnTo>
                <a:lnTo>
                  <a:pt x="883445" y="628917"/>
                </a:lnTo>
                <a:lnTo>
                  <a:pt x="866083" y="669110"/>
                </a:lnTo>
                <a:lnTo>
                  <a:pt x="844437" y="706883"/>
                </a:lnTo>
                <a:lnTo>
                  <a:pt x="818810" y="741938"/>
                </a:lnTo>
                <a:lnTo>
                  <a:pt x="789503" y="773979"/>
                </a:lnTo>
                <a:lnTo>
                  <a:pt x="756820" y="802709"/>
                </a:lnTo>
                <a:lnTo>
                  <a:pt x="721062" y="827833"/>
                </a:lnTo>
                <a:lnTo>
                  <a:pt x="682532" y="849053"/>
                </a:lnTo>
                <a:lnTo>
                  <a:pt x="641533" y="866074"/>
                </a:lnTo>
                <a:lnTo>
                  <a:pt x="598367" y="878599"/>
                </a:lnTo>
                <a:lnTo>
                  <a:pt x="553336" y="886331"/>
                </a:lnTo>
                <a:lnTo>
                  <a:pt x="506742" y="888974"/>
                </a:lnTo>
                <a:lnTo>
                  <a:pt x="817112" y="888974"/>
                </a:lnTo>
                <a:lnTo>
                  <a:pt x="848347" y="863403"/>
                </a:lnTo>
                <a:lnTo>
                  <a:pt x="880724" y="831662"/>
                </a:lnTo>
                <a:lnTo>
                  <a:pt x="910092" y="797183"/>
                </a:lnTo>
                <a:lnTo>
                  <a:pt x="936239" y="760176"/>
                </a:lnTo>
                <a:lnTo>
                  <a:pt x="958950" y="720849"/>
                </a:lnTo>
                <a:lnTo>
                  <a:pt x="978012" y="679413"/>
                </a:lnTo>
                <a:lnTo>
                  <a:pt x="993211" y="636077"/>
                </a:lnTo>
                <a:lnTo>
                  <a:pt x="1004331" y="591052"/>
                </a:lnTo>
                <a:lnTo>
                  <a:pt x="1011161" y="544548"/>
                </a:lnTo>
                <a:lnTo>
                  <a:pt x="1013485" y="496773"/>
                </a:lnTo>
                <a:lnTo>
                  <a:pt x="1011161" y="449000"/>
                </a:lnTo>
                <a:lnTo>
                  <a:pt x="1004331" y="402497"/>
                </a:lnTo>
                <a:lnTo>
                  <a:pt x="993211" y="357474"/>
                </a:lnTo>
                <a:lnTo>
                  <a:pt x="978012" y="314140"/>
                </a:lnTo>
                <a:lnTo>
                  <a:pt x="958950" y="272705"/>
                </a:lnTo>
                <a:lnTo>
                  <a:pt x="936239" y="233379"/>
                </a:lnTo>
                <a:lnTo>
                  <a:pt x="910092" y="196372"/>
                </a:lnTo>
                <a:lnTo>
                  <a:pt x="880724" y="161894"/>
                </a:lnTo>
                <a:lnTo>
                  <a:pt x="848347" y="130154"/>
                </a:lnTo>
                <a:lnTo>
                  <a:pt x="817113" y="104584"/>
                </a:lnTo>
                <a:close/>
              </a:path>
            </a:pathLst>
          </a:custGeom>
          <a:solidFill>
            <a:srgbClr val="FFFFFF">
              <a:alpha val="29998"/>
            </a:srgbClr>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 name="object 5"/>
          <p:cNvSpPr/>
          <p:nvPr/>
        </p:nvSpPr>
        <p:spPr>
          <a:xfrm>
            <a:off x="722147" y="7594332"/>
            <a:ext cx="1627505" cy="1595755"/>
          </a:xfrm>
          <a:custGeom>
            <a:avLst/>
            <a:gdLst/>
            <a:ahLst/>
            <a:cxnLst/>
            <a:rect l="l" t="t" r="r" b="b"/>
            <a:pathLst>
              <a:path w="1627505" h="1595754">
                <a:moveTo>
                  <a:pt x="813650" y="0"/>
                </a:moveTo>
                <a:lnTo>
                  <a:pt x="765915" y="1356"/>
                </a:lnTo>
                <a:lnTo>
                  <a:pt x="718896" y="5376"/>
                </a:lnTo>
                <a:lnTo>
                  <a:pt x="672671" y="11983"/>
                </a:lnTo>
                <a:lnTo>
                  <a:pt x="627317" y="21103"/>
                </a:lnTo>
                <a:lnTo>
                  <a:pt x="582910" y="32659"/>
                </a:lnTo>
                <a:lnTo>
                  <a:pt x="539528" y="46577"/>
                </a:lnTo>
                <a:lnTo>
                  <a:pt x="497247" y="62782"/>
                </a:lnTo>
                <a:lnTo>
                  <a:pt x="456145" y="81196"/>
                </a:lnTo>
                <a:lnTo>
                  <a:pt x="416298" y="101747"/>
                </a:lnTo>
                <a:lnTo>
                  <a:pt x="377784" y="124357"/>
                </a:lnTo>
                <a:lnTo>
                  <a:pt x="340678" y="148951"/>
                </a:lnTo>
                <a:lnTo>
                  <a:pt x="305058" y="175455"/>
                </a:lnTo>
                <a:lnTo>
                  <a:pt x="271002" y="203793"/>
                </a:lnTo>
                <a:lnTo>
                  <a:pt x="238585" y="233889"/>
                </a:lnTo>
                <a:lnTo>
                  <a:pt x="207885" y="265668"/>
                </a:lnTo>
                <a:lnTo>
                  <a:pt x="178978" y="299055"/>
                </a:lnTo>
                <a:lnTo>
                  <a:pt x="151942" y="333974"/>
                </a:lnTo>
                <a:lnTo>
                  <a:pt x="126854" y="370349"/>
                </a:lnTo>
                <a:lnTo>
                  <a:pt x="103790" y="408107"/>
                </a:lnTo>
                <a:lnTo>
                  <a:pt x="82827" y="447170"/>
                </a:lnTo>
                <a:lnTo>
                  <a:pt x="64042" y="487464"/>
                </a:lnTo>
                <a:lnTo>
                  <a:pt x="47513" y="528913"/>
                </a:lnTo>
                <a:lnTo>
                  <a:pt x="33315" y="571442"/>
                </a:lnTo>
                <a:lnTo>
                  <a:pt x="21527" y="614976"/>
                </a:lnTo>
                <a:lnTo>
                  <a:pt x="12224" y="659439"/>
                </a:lnTo>
                <a:lnTo>
                  <a:pt x="5484" y="704756"/>
                </a:lnTo>
                <a:lnTo>
                  <a:pt x="1383" y="750850"/>
                </a:lnTo>
                <a:lnTo>
                  <a:pt x="0" y="797648"/>
                </a:lnTo>
                <a:lnTo>
                  <a:pt x="1395" y="844578"/>
                </a:lnTo>
                <a:lnTo>
                  <a:pt x="5490" y="890582"/>
                </a:lnTo>
                <a:lnTo>
                  <a:pt x="12224" y="935858"/>
                </a:lnTo>
                <a:lnTo>
                  <a:pt x="21527" y="980321"/>
                </a:lnTo>
                <a:lnTo>
                  <a:pt x="33315" y="1023854"/>
                </a:lnTo>
                <a:lnTo>
                  <a:pt x="47513" y="1066384"/>
                </a:lnTo>
                <a:lnTo>
                  <a:pt x="64042" y="1107833"/>
                </a:lnTo>
                <a:lnTo>
                  <a:pt x="82827" y="1148127"/>
                </a:lnTo>
                <a:lnTo>
                  <a:pt x="103790" y="1187190"/>
                </a:lnTo>
                <a:lnTo>
                  <a:pt x="126854" y="1224947"/>
                </a:lnTo>
                <a:lnTo>
                  <a:pt x="151942" y="1261323"/>
                </a:lnTo>
                <a:lnTo>
                  <a:pt x="178978" y="1296242"/>
                </a:lnTo>
                <a:lnTo>
                  <a:pt x="207885" y="1329629"/>
                </a:lnTo>
                <a:lnTo>
                  <a:pt x="238585" y="1361408"/>
                </a:lnTo>
                <a:lnTo>
                  <a:pt x="271002" y="1391504"/>
                </a:lnTo>
                <a:lnTo>
                  <a:pt x="305058" y="1419841"/>
                </a:lnTo>
                <a:lnTo>
                  <a:pt x="340678" y="1446345"/>
                </a:lnTo>
                <a:lnTo>
                  <a:pt x="377784" y="1470940"/>
                </a:lnTo>
                <a:lnTo>
                  <a:pt x="416298" y="1493550"/>
                </a:lnTo>
                <a:lnTo>
                  <a:pt x="456145" y="1514100"/>
                </a:lnTo>
                <a:lnTo>
                  <a:pt x="497247" y="1532515"/>
                </a:lnTo>
                <a:lnTo>
                  <a:pt x="539528" y="1548719"/>
                </a:lnTo>
                <a:lnTo>
                  <a:pt x="582910" y="1562637"/>
                </a:lnTo>
                <a:lnTo>
                  <a:pt x="627317" y="1574194"/>
                </a:lnTo>
                <a:lnTo>
                  <a:pt x="672671" y="1583314"/>
                </a:lnTo>
                <a:lnTo>
                  <a:pt x="718896" y="1589921"/>
                </a:lnTo>
                <a:lnTo>
                  <a:pt x="765915" y="1593941"/>
                </a:lnTo>
                <a:lnTo>
                  <a:pt x="813650" y="1595297"/>
                </a:lnTo>
                <a:lnTo>
                  <a:pt x="861386" y="1593941"/>
                </a:lnTo>
                <a:lnTo>
                  <a:pt x="908405" y="1589921"/>
                </a:lnTo>
                <a:lnTo>
                  <a:pt x="954630" y="1583314"/>
                </a:lnTo>
                <a:lnTo>
                  <a:pt x="999984" y="1574194"/>
                </a:lnTo>
                <a:lnTo>
                  <a:pt x="1044391" y="1562637"/>
                </a:lnTo>
                <a:lnTo>
                  <a:pt x="1087773" y="1548719"/>
                </a:lnTo>
                <a:lnTo>
                  <a:pt x="1130053" y="1532515"/>
                </a:lnTo>
                <a:lnTo>
                  <a:pt x="1171156" y="1514100"/>
                </a:lnTo>
                <a:lnTo>
                  <a:pt x="1211003" y="1493550"/>
                </a:lnTo>
                <a:lnTo>
                  <a:pt x="1249517" y="1470940"/>
                </a:lnTo>
                <a:lnTo>
                  <a:pt x="1286623" y="1446345"/>
                </a:lnTo>
                <a:lnTo>
                  <a:pt x="1312114" y="1427378"/>
                </a:lnTo>
                <a:lnTo>
                  <a:pt x="813650" y="1427378"/>
                </a:lnTo>
                <a:lnTo>
                  <a:pt x="765779" y="1425647"/>
                </a:lnTo>
                <a:lnTo>
                  <a:pt x="718851" y="1420538"/>
                </a:lnTo>
                <a:lnTo>
                  <a:pt x="672993" y="1412171"/>
                </a:lnTo>
                <a:lnTo>
                  <a:pt x="628330" y="1400671"/>
                </a:lnTo>
                <a:lnTo>
                  <a:pt x="584986" y="1386160"/>
                </a:lnTo>
                <a:lnTo>
                  <a:pt x="543087" y="1368761"/>
                </a:lnTo>
                <a:lnTo>
                  <a:pt x="502758" y="1348595"/>
                </a:lnTo>
                <a:lnTo>
                  <a:pt x="464124" y="1325787"/>
                </a:lnTo>
                <a:lnTo>
                  <a:pt x="427310" y="1300458"/>
                </a:lnTo>
                <a:lnTo>
                  <a:pt x="392441" y="1272731"/>
                </a:lnTo>
                <a:lnTo>
                  <a:pt x="359643" y="1242729"/>
                </a:lnTo>
                <a:lnTo>
                  <a:pt x="329040" y="1210575"/>
                </a:lnTo>
                <a:lnTo>
                  <a:pt x="300758" y="1176392"/>
                </a:lnTo>
                <a:lnTo>
                  <a:pt x="274922" y="1140301"/>
                </a:lnTo>
                <a:lnTo>
                  <a:pt x="251657" y="1102426"/>
                </a:lnTo>
                <a:lnTo>
                  <a:pt x="231088" y="1062890"/>
                </a:lnTo>
                <a:lnTo>
                  <a:pt x="213340" y="1021815"/>
                </a:lnTo>
                <a:lnTo>
                  <a:pt x="198538" y="979323"/>
                </a:lnTo>
                <a:lnTo>
                  <a:pt x="186808" y="935538"/>
                </a:lnTo>
                <a:lnTo>
                  <a:pt x="178270" y="890541"/>
                </a:lnTo>
                <a:lnTo>
                  <a:pt x="173057" y="844446"/>
                </a:lnTo>
                <a:lnTo>
                  <a:pt x="171297" y="797648"/>
                </a:lnTo>
                <a:lnTo>
                  <a:pt x="173062" y="750717"/>
                </a:lnTo>
                <a:lnTo>
                  <a:pt x="178274" y="704712"/>
                </a:lnTo>
                <a:lnTo>
                  <a:pt x="186808" y="659756"/>
                </a:lnTo>
                <a:lnTo>
                  <a:pt x="198538" y="615970"/>
                </a:lnTo>
                <a:lnTo>
                  <a:pt x="213340" y="573479"/>
                </a:lnTo>
                <a:lnTo>
                  <a:pt x="231088" y="532404"/>
                </a:lnTo>
                <a:lnTo>
                  <a:pt x="251657" y="492868"/>
                </a:lnTo>
                <a:lnTo>
                  <a:pt x="274922" y="454994"/>
                </a:lnTo>
                <a:lnTo>
                  <a:pt x="300758" y="418904"/>
                </a:lnTo>
                <a:lnTo>
                  <a:pt x="329040" y="384722"/>
                </a:lnTo>
                <a:lnTo>
                  <a:pt x="359643" y="352569"/>
                </a:lnTo>
                <a:lnTo>
                  <a:pt x="392441" y="322569"/>
                </a:lnTo>
                <a:lnTo>
                  <a:pt x="427310" y="294843"/>
                </a:lnTo>
                <a:lnTo>
                  <a:pt x="464124" y="269516"/>
                </a:lnTo>
                <a:lnTo>
                  <a:pt x="502758" y="246709"/>
                </a:lnTo>
                <a:lnTo>
                  <a:pt x="543087" y="226545"/>
                </a:lnTo>
                <a:lnTo>
                  <a:pt x="584986" y="209146"/>
                </a:lnTo>
                <a:lnTo>
                  <a:pt x="628330" y="194636"/>
                </a:lnTo>
                <a:lnTo>
                  <a:pt x="672993" y="183137"/>
                </a:lnTo>
                <a:lnTo>
                  <a:pt x="718851" y="174771"/>
                </a:lnTo>
                <a:lnTo>
                  <a:pt x="765779" y="169662"/>
                </a:lnTo>
                <a:lnTo>
                  <a:pt x="813650" y="167932"/>
                </a:lnTo>
                <a:lnTo>
                  <a:pt x="1312131" y="167932"/>
                </a:lnTo>
                <a:lnTo>
                  <a:pt x="1286623" y="148951"/>
                </a:lnTo>
                <a:lnTo>
                  <a:pt x="1249517" y="124357"/>
                </a:lnTo>
                <a:lnTo>
                  <a:pt x="1211003" y="101747"/>
                </a:lnTo>
                <a:lnTo>
                  <a:pt x="1171156" y="81196"/>
                </a:lnTo>
                <a:lnTo>
                  <a:pt x="1130053" y="62782"/>
                </a:lnTo>
                <a:lnTo>
                  <a:pt x="1087773" y="46577"/>
                </a:lnTo>
                <a:lnTo>
                  <a:pt x="1044391" y="32659"/>
                </a:lnTo>
                <a:lnTo>
                  <a:pt x="999984" y="21103"/>
                </a:lnTo>
                <a:lnTo>
                  <a:pt x="954630" y="11983"/>
                </a:lnTo>
                <a:lnTo>
                  <a:pt x="908405" y="5376"/>
                </a:lnTo>
                <a:lnTo>
                  <a:pt x="861386" y="1356"/>
                </a:lnTo>
                <a:lnTo>
                  <a:pt x="813650" y="0"/>
                </a:lnTo>
                <a:close/>
              </a:path>
              <a:path w="1627505" h="1595754">
                <a:moveTo>
                  <a:pt x="1312131" y="167932"/>
                </a:moveTo>
                <a:lnTo>
                  <a:pt x="813650" y="167932"/>
                </a:lnTo>
                <a:lnTo>
                  <a:pt x="861522" y="169662"/>
                </a:lnTo>
                <a:lnTo>
                  <a:pt x="908450" y="174771"/>
                </a:lnTo>
                <a:lnTo>
                  <a:pt x="954308" y="183137"/>
                </a:lnTo>
                <a:lnTo>
                  <a:pt x="998971" y="194636"/>
                </a:lnTo>
                <a:lnTo>
                  <a:pt x="1042315" y="209146"/>
                </a:lnTo>
                <a:lnTo>
                  <a:pt x="1084214" y="226545"/>
                </a:lnTo>
                <a:lnTo>
                  <a:pt x="1124543" y="246709"/>
                </a:lnTo>
                <a:lnTo>
                  <a:pt x="1163177" y="269516"/>
                </a:lnTo>
                <a:lnTo>
                  <a:pt x="1199991" y="294843"/>
                </a:lnTo>
                <a:lnTo>
                  <a:pt x="1234860" y="322569"/>
                </a:lnTo>
                <a:lnTo>
                  <a:pt x="1267658" y="352569"/>
                </a:lnTo>
                <a:lnTo>
                  <a:pt x="1298261" y="384722"/>
                </a:lnTo>
                <a:lnTo>
                  <a:pt x="1326543" y="418904"/>
                </a:lnTo>
                <a:lnTo>
                  <a:pt x="1352379" y="454994"/>
                </a:lnTo>
                <a:lnTo>
                  <a:pt x="1375644" y="492868"/>
                </a:lnTo>
                <a:lnTo>
                  <a:pt x="1396213" y="532404"/>
                </a:lnTo>
                <a:lnTo>
                  <a:pt x="1413961" y="573479"/>
                </a:lnTo>
                <a:lnTo>
                  <a:pt x="1428763" y="615970"/>
                </a:lnTo>
                <a:lnTo>
                  <a:pt x="1440493" y="659756"/>
                </a:lnTo>
                <a:lnTo>
                  <a:pt x="1449032" y="704756"/>
                </a:lnTo>
                <a:lnTo>
                  <a:pt x="1454244" y="750850"/>
                </a:lnTo>
                <a:lnTo>
                  <a:pt x="1456004" y="797648"/>
                </a:lnTo>
                <a:lnTo>
                  <a:pt x="1454239" y="844578"/>
                </a:lnTo>
                <a:lnTo>
                  <a:pt x="1449027" y="890582"/>
                </a:lnTo>
                <a:lnTo>
                  <a:pt x="1440493" y="935538"/>
                </a:lnTo>
                <a:lnTo>
                  <a:pt x="1428763" y="979323"/>
                </a:lnTo>
                <a:lnTo>
                  <a:pt x="1413961" y="1021815"/>
                </a:lnTo>
                <a:lnTo>
                  <a:pt x="1396213" y="1062890"/>
                </a:lnTo>
                <a:lnTo>
                  <a:pt x="1375644" y="1102426"/>
                </a:lnTo>
                <a:lnTo>
                  <a:pt x="1352379" y="1140301"/>
                </a:lnTo>
                <a:lnTo>
                  <a:pt x="1326543" y="1176392"/>
                </a:lnTo>
                <a:lnTo>
                  <a:pt x="1298261" y="1210575"/>
                </a:lnTo>
                <a:lnTo>
                  <a:pt x="1267658" y="1242729"/>
                </a:lnTo>
                <a:lnTo>
                  <a:pt x="1234860" y="1272731"/>
                </a:lnTo>
                <a:lnTo>
                  <a:pt x="1199991" y="1300458"/>
                </a:lnTo>
                <a:lnTo>
                  <a:pt x="1163177" y="1325787"/>
                </a:lnTo>
                <a:lnTo>
                  <a:pt x="1124543" y="1348595"/>
                </a:lnTo>
                <a:lnTo>
                  <a:pt x="1084214" y="1368761"/>
                </a:lnTo>
                <a:lnTo>
                  <a:pt x="1042315" y="1386160"/>
                </a:lnTo>
                <a:lnTo>
                  <a:pt x="998971" y="1400671"/>
                </a:lnTo>
                <a:lnTo>
                  <a:pt x="954308" y="1412171"/>
                </a:lnTo>
                <a:lnTo>
                  <a:pt x="908450" y="1420538"/>
                </a:lnTo>
                <a:lnTo>
                  <a:pt x="861522" y="1425647"/>
                </a:lnTo>
                <a:lnTo>
                  <a:pt x="813650" y="1427378"/>
                </a:lnTo>
                <a:lnTo>
                  <a:pt x="1312114" y="1427378"/>
                </a:lnTo>
                <a:lnTo>
                  <a:pt x="1356299" y="1391504"/>
                </a:lnTo>
                <a:lnTo>
                  <a:pt x="1388716" y="1361408"/>
                </a:lnTo>
                <a:lnTo>
                  <a:pt x="1419416" y="1329629"/>
                </a:lnTo>
                <a:lnTo>
                  <a:pt x="1448322" y="1296242"/>
                </a:lnTo>
                <a:lnTo>
                  <a:pt x="1475358" y="1261323"/>
                </a:lnTo>
                <a:lnTo>
                  <a:pt x="1500447" y="1224947"/>
                </a:lnTo>
                <a:lnTo>
                  <a:pt x="1523511" y="1187190"/>
                </a:lnTo>
                <a:lnTo>
                  <a:pt x="1544474" y="1148127"/>
                </a:lnTo>
                <a:lnTo>
                  <a:pt x="1563258" y="1107833"/>
                </a:lnTo>
                <a:lnTo>
                  <a:pt x="1579788" y="1066384"/>
                </a:lnTo>
                <a:lnTo>
                  <a:pt x="1593985" y="1023854"/>
                </a:lnTo>
                <a:lnTo>
                  <a:pt x="1605774" y="980321"/>
                </a:lnTo>
                <a:lnTo>
                  <a:pt x="1615077" y="935858"/>
                </a:lnTo>
                <a:lnTo>
                  <a:pt x="1621817" y="890541"/>
                </a:lnTo>
                <a:lnTo>
                  <a:pt x="1625917" y="844446"/>
                </a:lnTo>
                <a:lnTo>
                  <a:pt x="1627301" y="797648"/>
                </a:lnTo>
                <a:lnTo>
                  <a:pt x="1625906" y="750717"/>
                </a:lnTo>
                <a:lnTo>
                  <a:pt x="1621810" y="704712"/>
                </a:lnTo>
                <a:lnTo>
                  <a:pt x="1615077" y="659439"/>
                </a:lnTo>
                <a:lnTo>
                  <a:pt x="1605774" y="614976"/>
                </a:lnTo>
                <a:lnTo>
                  <a:pt x="1593985" y="571442"/>
                </a:lnTo>
                <a:lnTo>
                  <a:pt x="1579788" y="528913"/>
                </a:lnTo>
                <a:lnTo>
                  <a:pt x="1563258" y="487464"/>
                </a:lnTo>
                <a:lnTo>
                  <a:pt x="1544474" y="447170"/>
                </a:lnTo>
                <a:lnTo>
                  <a:pt x="1523511" y="408107"/>
                </a:lnTo>
                <a:lnTo>
                  <a:pt x="1500447" y="370349"/>
                </a:lnTo>
                <a:lnTo>
                  <a:pt x="1475358" y="333974"/>
                </a:lnTo>
                <a:lnTo>
                  <a:pt x="1448322" y="299055"/>
                </a:lnTo>
                <a:lnTo>
                  <a:pt x="1419416" y="265668"/>
                </a:lnTo>
                <a:lnTo>
                  <a:pt x="1388716" y="233889"/>
                </a:lnTo>
                <a:lnTo>
                  <a:pt x="1356299" y="203793"/>
                </a:lnTo>
                <a:lnTo>
                  <a:pt x="1322242" y="175455"/>
                </a:lnTo>
                <a:lnTo>
                  <a:pt x="1312131" y="167932"/>
                </a:lnTo>
                <a:close/>
              </a:path>
            </a:pathLst>
          </a:custGeom>
          <a:solidFill>
            <a:srgbClr val="FFFFFF">
              <a:alpha val="29998"/>
            </a:srgbClr>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6"/>
          <p:cNvSpPr/>
          <p:nvPr/>
        </p:nvSpPr>
        <p:spPr>
          <a:xfrm>
            <a:off x="1290497" y="7961249"/>
            <a:ext cx="485775" cy="871219"/>
          </a:xfrm>
          <a:custGeom>
            <a:avLst/>
            <a:gdLst/>
            <a:ahLst/>
            <a:cxnLst/>
            <a:rect l="l" t="t" r="r" b="b"/>
            <a:pathLst>
              <a:path w="485775" h="871220">
                <a:moveTo>
                  <a:pt x="32651" y="598779"/>
                </a:moveTo>
                <a:lnTo>
                  <a:pt x="0" y="723633"/>
                </a:lnTo>
                <a:lnTo>
                  <a:pt x="35644" y="740427"/>
                </a:lnTo>
                <a:lnTo>
                  <a:pt x="80281" y="754603"/>
                </a:lnTo>
                <a:lnTo>
                  <a:pt x="131050" y="764772"/>
                </a:lnTo>
                <a:lnTo>
                  <a:pt x="185089" y="769543"/>
                </a:lnTo>
                <a:lnTo>
                  <a:pt x="185089" y="870940"/>
                </a:lnTo>
                <a:lnTo>
                  <a:pt x="292900" y="870940"/>
                </a:lnTo>
                <a:lnTo>
                  <a:pt x="292900" y="762088"/>
                </a:lnTo>
                <a:lnTo>
                  <a:pt x="350254" y="746716"/>
                </a:lnTo>
                <a:lnTo>
                  <a:pt x="397994" y="722782"/>
                </a:lnTo>
                <a:lnTo>
                  <a:pt x="435759" y="691500"/>
                </a:lnTo>
                <a:lnTo>
                  <a:pt x="463183" y="654083"/>
                </a:lnTo>
                <a:lnTo>
                  <a:pt x="466471" y="645756"/>
                </a:lnTo>
                <a:lnTo>
                  <a:pt x="213410" y="645756"/>
                </a:lnTo>
                <a:lnTo>
                  <a:pt x="161739" y="641715"/>
                </a:lnTo>
                <a:lnTo>
                  <a:pt x="113639" y="631064"/>
                </a:lnTo>
                <a:lnTo>
                  <a:pt x="70235" y="616015"/>
                </a:lnTo>
                <a:lnTo>
                  <a:pt x="32651" y="598779"/>
                </a:lnTo>
                <a:close/>
              </a:path>
              <a:path w="485775" h="871220">
                <a:moveTo>
                  <a:pt x="297230" y="0"/>
                </a:moveTo>
                <a:lnTo>
                  <a:pt x="190512" y="0"/>
                </a:lnTo>
                <a:lnTo>
                  <a:pt x="190512" y="101396"/>
                </a:lnTo>
                <a:lnTo>
                  <a:pt x="135985" y="116364"/>
                </a:lnTo>
                <a:lnTo>
                  <a:pt x="90281" y="139274"/>
                </a:lnTo>
                <a:lnTo>
                  <a:pt x="53886" y="169179"/>
                </a:lnTo>
                <a:lnTo>
                  <a:pt x="27286" y="205132"/>
                </a:lnTo>
                <a:lnTo>
                  <a:pt x="10969" y="246184"/>
                </a:lnTo>
                <a:lnTo>
                  <a:pt x="5422" y="291388"/>
                </a:lnTo>
                <a:lnTo>
                  <a:pt x="11855" y="339208"/>
                </a:lnTo>
                <a:lnTo>
                  <a:pt x="30386" y="379733"/>
                </a:lnTo>
                <a:lnTo>
                  <a:pt x="59867" y="413853"/>
                </a:lnTo>
                <a:lnTo>
                  <a:pt x="99148" y="442460"/>
                </a:lnTo>
                <a:lnTo>
                  <a:pt x="147080" y="466446"/>
                </a:lnTo>
                <a:lnTo>
                  <a:pt x="202514" y="486702"/>
                </a:lnTo>
                <a:lnTo>
                  <a:pt x="254543" y="507219"/>
                </a:lnTo>
                <a:lnTo>
                  <a:pt x="290441" y="528332"/>
                </a:lnTo>
                <a:lnTo>
                  <a:pt x="311229" y="551845"/>
                </a:lnTo>
                <a:lnTo>
                  <a:pt x="317931" y="579564"/>
                </a:lnTo>
                <a:lnTo>
                  <a:pt x="310328" y="607909"/>
                </a:lnTo>
                <a:lnTo>
                  <a:pt x="288945" y="628662"/>
                </a:lnTo>
                <a:lnTo>
                  <a:pt x="255925" y="641415"/>
                </a:lnTo>
                <a:lnTo>
                  <a:pt x="213410" y="645756"/>
                </a:lnTo>
                <a:lnTo>
                  <a:pt x="466471" y="645756"/>
                </a:lnTo>
                <a:lnTo>
                  <a:pt x="479904" y="611744"/>
                </a:lnTo>
                <a:lnTo>
                  <a:pt x="485559" y="565696"/>
                </a:lnTo>
                <a:lnTo>
                  <a:pt x="481088" y="520136"/>
                </a:lnTo>
                <a:lnTo>
                  <a:pt x="467211" y="480214"/>
                </a:lnTo>
                <a:lnTo>
                  <a:pt x="443234" y="445336"/>
                </a:lnTo>
                <a:lnTo>
                  <a:pt x="408461" y="414906"/>
                </a:lnTo>
                <a:lnTo>
                  <a:pt x="362197" y="388329"/>
                </a:lnTo>
                <a:lnTo>
                  <a:pt x="244932" y="341216"/>
                </a:lnTo>
                <a:lnTo>
                  <a:pt x="204684" y="319524"/>
                </a:lnTo>
                <a:lnTo>
                  <a:pt x="181578" y="297629"/>
                </a:lnTo>
                <a:lnTo>
                  <a:pt x="174193" y="273227"/>
                </a:lnTo>
                <a:lnTo>
                  <a:pt x="178703" y="251300"/>
                </a:lnTo>
                <a:lnTo>
                  <a:pt x="193932" y="232159"/>
                </a:lnTo>
                <a:lnTo>
                  <a:pt x="222424" y="218613"/>
                </a:lnTo>
                <a:lnTo>
                  <a:pt x="266725" y="213474"/>
                </a:lnTo>
                <a:lnTo>
                  <a:pt x="433011" y="213474"/>
                </a:lnTo>
                <a:lnTo>
                  <a:pt x="455091" y="129158"/>
                </a:lnTo>
                <a:lnTo>
                  <a:pt x="425373" y="117351"/>
                </a:lnTo>
                <a:lnTo>
                  <a:pt x="389634" y="106748"/>
                </a:lnTo>
                <a:lnTo>
                  <a:pt x="347158" y="98542"/>
                </a:lnTo>
                <a:lnTo>
                  <a:pt x="297230" y="93929"/>
                </a:lnTo>
                <a:lnTo>
                  <a:pt x="297230" y="0"/>
                </a:lnTo>
                <a:close/>
              </a:path>
              <a:path w="485775" h="871220">
                <a:moveTo>
                  <a:pt x="433011" y="213474"/>
                </a:moveTo>
                <a:lnTo>
                  <a:pt x="266725" y="213474"/>
                </a:lnTo>
                <a:lnTo>
                  <a:pt x="320329" y="217491"/>
                </a:lnTo>
                <a:lnTo>
                  <a:pt x="363918" y="227212"/>
                </a:lnTo>
                <a:lnTo>
                  <a:pt x="398106" y="239138"/>
                </a:lnTo>
                <a:lnTo>
                  <a:pt x="423506" y="249770"/>
                </a:lnTo>
                <a:lnTo>
                  <a:pt x="433011" y="213474"/>
                </a:lnTo>
                <a:close/>
              </a:path>
            </a:pathLst>
          </a:custGeom>
          <a:solidFill>
            <a:srgbClr val="FFFFFF">
              <a:alpha val="29998"/>
            </a:srgbClr>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7"/>
          <p:cNvSpPr/>
          <p:nvPr/>
        </p:nvSpPr>
        <p:spPr>
          <a:xfrm>
            <a:off x="2410145" y="7020219"/>
            <a:ext cx="302895" cy="542925"/>
          </a:xfrm>
          <a:custGeom>
            <a:avLst/>
            <a:gdLst/>
            <a:ahLst/>
            <a:cxnLst/>
            <a:rect l="l" t="t" r="r" b="b"/>
            <a:pathLst>
              <a:path w="302894" h="542925">
                <a:moveTo>
                  <a:pt x="20332" y="372922"/>
                </a:moveTo>
                <a:lnTo>
                  <a:pt x="0" y="450684"/>
                </a:lnTo>
                <a:lnTo>
                  <a:pt x="50004" y="469971"/>
                </a:lnTo>
                <a:lnTo>
                  <a:pt x="115277" y="479285"/>
                </a:lnTo>
                <a:lnTo>
                  <a:pt x="115277" y="542429"/>
                </a:lnTo>
                <a:lnTo>
                  <a:pt x="182422" y="542429"/>
                </a:lnTo>
                <a:lnTo>
                  <a:pt x="182422" y="474624"/>
                </a:lnTo>
                <a:lnTo>
                  <a:pt x="233768" y="458218"/>
                </a:lnTo>
                <a:lnTo>
                  <a:pt x="271392" y="430666"/>
                </a:lnTo>
                <a:lnTo>
                  <a:pt x="289623" y="402183"/>
                </a:lnTo>
                <a:lnTo>
                  <a:pt x="132918" y="402183"/>
                </a:lnTo>
                <a:lnTo>
                  <a:pt x="100735" y="399667"/>
                </a:lnTo>
                <a:lnTo>
                  <a:pt x="70777" y="393034"/>
                </a:lnTo>
                <a:lnTo>
                  <a:pt x="43742" y="383661"/>
                </a:lnTo>
                <a:lnTo>
                  <a:pt x="20332" y="372922"/>
                </a:lnTo>
                <a:close/>
              </a:path>
              <a:path w="302894" h="542925">
                <a:moveTo>
                  <a:pt x="185115" y="0"/>
                </a:moveTo>
                <a:lnTo>
                  <a:pt x="118656" y="0"/>
                </a:lnTo>
                <a:lnTo>
                  <a:pt x="118656" y="63157"/>
                </a:lnTo>
                <a:lnTo>
                  <a:pt x="69756" y="79029"/>
                </a:lnTo>
                <a:lnTo>
                  <a:pt x="33561" y="105370"/>
                </a:lnTo>
                <a:lnTo>
                  <a:pt x="11094" y="140186"/>
                </a:lnTo>
                <a:lnTo>
                  <a:pt x="3378" y="181483"/>
                </a:lnTo>
                <a:lnTo>
                  <a:pt x="12257" y="224411"/>
                </a:lnTo>
                <a:lnTo>
                  <a:pt x="37285" y="257748"/>
                </a:lnTo>
                <a:lnTo>
                  <a:pt x="76046" y="283361"/>
                </a:lnTo>
                <a:lnTo>
                  <a:pt x="158523" y="315905"/>
                </a:lnTo>
                <a:lnTo>
                  <a:pt x="180881" y="329053"/>
                </a:lnTo>
                <a:lnTo>
                  <a:pt x="193830" y="343692"/>
                </a:lnTo>
                <a:lnTo>
                  <a:pt x="198005" y="360946"/>
                </a:lnTo>
                <a:lnTo>
                  <a:pt x="193272" y="378609"/>
                </a:lnTo>
                <a:lnTo>
                  <a:pt x="179958" y="391537"/>
                </a:lnTo>
                <a:lnTo>
                  <a:pt x="159397" y="399480"/>
                </a:lnTo>
                <a:lnTo>
                  <a:pt x="132918" y="402183"/>
                </a:lnTo>
                <a:lnTo>
                  <a:pt x="289623" y="402183"/>
                </a:lnTo>
                <a:lnTo>
                  <a:pt x="294529" y="394517"/>
                </a:lnTo>
                <a:lnTo>
                  <a:pt x="302412" y="352323"/>
                </a:lnTo>
                <a:lnTo>
                  <a:pt x="296065" y="311103"/>
                </a:lnTo>
                <a:lnTo>
                  <a:pt x="276051" y="277364"/>
                </a:lnTo>
                <a:lnTo>
                  <a:pt x="240910" y="249860"/>
                </a:lnTo>
                <a:lnTo>
                  <a:pt x="189179" y="227342"/>
                </a:lnTo>
                <a:lnTo>
                  <a:pt x="152548" y="212521"/>
                </a:lnTo>
                <a:lnTo>
                  <a:pt x="127482" y="199009"/>
                </a:lnTo>
                <a:lnTo>
                  <a:pt x="113094" y="185373"/>
                </a:lnTo>
                <a:lnTo>
                  <a:pt x="108496" y="170180"/>
                </a:lnTo>
                <a:lnTo>
                  <a:pt x="111303" y="156512"/>
                </a:lnTo>
                <a:lnTo>
                  <a:pt x="120784" y="144584"/>
                </a:lnTo>
                <a:lnTo>
                  <a:pt x="138526" y="136145"/>
                </a:lnTo>
                <a:lnTo>
                  <a:pt x="166115" y="132943"/>
                </a:lnTo>
                <a:lnTo>
                  <a:pt x="269680" y="132943"/>
                </a:lnTo>
                <a:lnTo>
                  <a:pt x="283438" y="80441"/>
                </a:lnTo>
                <a:lnTo>
                  <a:pt x="264930" y="73090"/>
                </a:lnTo>
                <a:lnTo>
                  <a:pt x="242673" y="66487"/>
                </a:lnTo>
                <a:lnTo>
                  <a:pt x="216217" y="61375"/>
                </a:lnTo>
                <a:lnTo>
                  <a:pt x="185115" y="58496"/>
                </a:lnTo>
                <a:lnTo>
                  <a:pt x="185115" y="0"/>
                </a:lnTo>
                <a:close/>
              </a:path>
              <a:path w="302894" h="542925">
                <a:moveTo>
                  <a:pt x="269680" y="132943"/>
                </a:moveTo>
                <a:lnTo>
                  <a:pt x="166115" y="132943"/>
                </a:lnTo>
                <a:lnTo>
                  <a:pt x="199502" y="135447"/>
                </a:lnTo>
                <a:lnTo>
                  <a:pt x="226650" y="141504"/>
                </a:lnTo>
                <a:lnTo>
                  <a:pt x="247940" y="148936"/>
                </a:lnTo>
                <a:lnTo>
                  <a:pt x="263753" y="155562"/>
                </a:lnTo>
                <a:lnTo>
                  <a:pt x="269680" y="132943"/>
                </a:lnTo>
                <a:close/>
              </a:path>
            </a:pathLst>
          </a:custGeom>
          <a:solidFill>
            <a:srgbClr val="FFFFFF">
              <a:alpha val="29998"/>
            </a:srgbClr>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p:cNvSpPr txBox="1">
            <a:spLocks noGrp="1"/>
          </p:cNvSpPr>
          <p:nvPr>
            <p:ph type="title"/>
          </p:nvPr>
        </p:nvSpPr>
        <p:spPr>
          <a:xfrm>
            <a:off x="673252" y="1717965"/>
            <a:ext cx="3352800" cy="1243930"/>
          </a:xfrm>
          <a:prstGeom prst="rect">
            <a:avLst/>
          </a:prstGeom>
        </p:spPr>
        <p:txBody>
          <a:bodyPr vert="horz" wrap="square" lIns="0" tIns="12700" rIns="0" bIns="0" rtlCol="0">
            <a:spAutoFit/>
          </a:bodyPr>
          <a:lstStyle/>
          <a:p>
            <a:pPr marL="12700">
              <a:lnSpc>
                <a:spcPct val="100000"/>
              </a:lnSpc>
              <a:spcBef>
                <a:spcPts val="100"/>
              </a:spcBef>
            </a:pPr>
            <a:r>
              <a:rPr lang="en-US" sz="4000" spc="-30" dirty="0">
                <a:latin typeface="Calibri" panose="020F0502020204030204" pitchFamily="34" charset="0"/>
                <a:cs typeface="Calibri" panose="020F0502020204030204" pitchFamily="34" charset="0"/>
              </a:rPr>
              <a:t>Understand Your Cash Flow</a:t>
            </a:r>
            <a:endParaRPr sz="4000" dirty="0">
              <a:latin typeface="Calibri" panose="020F0502020204030204" pitchFamily="34" charset="0"/>
              <a:cs typeface="Calibri" panose="020F0502020204030204" pitchFamily="34" charset="0"/>
            </a:endParaRPr>
          </a:p>
        </p:txBody>
      </p:sp>
      <p:sp>
        <p:nvSpPr>
          <p:cNvPr id="10" name="object 10"/>
          <p:cNvSpPr txBox="1"/>
          <p:nvPr/>
        </p:nvSpPr>
        <p:spPr>
          <a:xfrm>
            <a:off x="12192000" y="9168751"/>
            <a:ext cx="1816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rgbClr val="FFFFFF"/>
                </a:solidFill>
                <a:latin typeface="Calibri" panose="020F0502020204030204" pitchFamily="34" charset="0"/>
                <a:cs typeface="Calibri" panose="020F0502020204030204" pitchFamily="34" charset="0"/>
              </a:rPr>
              <a:t>6</a:t>
            </a:fld>
            <a:endParaRPr sz="110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FF014F1-8945-873E-F30C-5F4FC1A070A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69031" y="2286000"/>
            <a:ext cx="4035526" cy="4708114"/>
          </a:xfrm>
          <a:prstGeom prst="rect">
            <a:avLst/>
          </a:prstGeom>
        </p:spPr>
      </p:pic>
      <p:sp>
        <p:nvSpPr>
          <p:cNvPr id="2" name="object 2"/>
          <p:cNvSpPr txBox="1">
            <a:spLocks noGrp="1"/>
          </p:cNvSpPr>
          <p:nvPr>
            <p:ph type="title"/>
          </p:nvPr>
        </p:nvSpPr>
        <p:spPr>
          <a:xfrm>
            <a:off x="901700" y="604515"/>
            <a:ext cx="3150870" cy="635000"/>
          </a:xfrm>
          <a:prstGeom prst="rect">
            <a:avLst/>
          </a:prstGeom>
        </p:spPr>
        <p:txBody>
          <a:bodyPr vert="horz" wrap="square" lIns="0" tIns="12700" rIns="0" bIns="0" rtlCol="0">
            <a:spAutoFit/>
          </a:bodyPr>
          <a:lstStyle/>
          <a:p>
            <a:pPr marL="12700">
              <a:lnSpc>
                <a:spcPct val="100000"/>
              </a:lnSpc>
              <a:spcBef>
                <a:spcPts val="100"/>
              </a:spcBef>
            </a:pPr>
            <a:r>
              <a:rPr sz="4000" spc="-120" dirty="0">
                <a:solidFill>
                  <a:schemeClr val="tx1">
                    <a:lumMod val="75000"/>
                    <a:lumOff val="25000"/>
                  </a:schemeClr>
                </a:solidFill>
                <a:latin typeface="Calibri" panose="020F0502020204030204" pitchFamily="34" charset="0"/>
                <a:cs typeface="Calibri" panose="020F0502020204030204" pitchFamily="34" charset="0"/>
              </a:rPr>
              <a:t>Track</a:t>
            </a:r>
            <a:r>
              <a:rPr sz="4000" spc="-65" dirty="0">
                <a:solidFill>
                  <a:schemeClr val="tx1">
                    <a:lumMod val="75000"/>
                    <a:lumOff val="25000"/>
                  </a:schemeClr>
                </a:solidFill>
                <a:latin typeface="Calibri" panose="020F0502020204030204" pitchFamily="34" charset="0"/>
                <a:cs typeface="Calibri" panose="020F0502020204030204" pitchFamily="34" charset="0"/>
              </a:rPr>
              <a:t> </a:t>
            </a:r>
            <a:r>
              <a:rPr sz="4000" spc="-40" dirty="0">
                <a:solidFill>
                  <a:schemeClr val="tx1">
                    <a:lumMod val="75000"/>
                    <a:lumOff val="25000"/>
                  </a:schemeClr>
                </a:solidFill>
                <a:latin typeface="Calibri" panose="020F0502020204030204" pitchFamily="34" charset="0"/>
                <a:cs typeface="Calibri" panose="020F0502020204030204" pitchFamily="34" charset="0"/>
              </a:rPr>
              <a:t>Expenses</a:t>
            </a:r>
            <a:endParaRPr sz="4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object 17"/>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7" name="object 11">
            <a:extLst>
              <a:ext uri="{FF2B5EF4-FFF2-40B4-BE49-F238E27FC236}">
                <a16:creationId xmlns:a16="http://schemas.microsoft.com/office/drawing/2014/main" id="{47C981A8-C74F-E34D-A80B-4421253E7E59}"/>
              </a:ext>
            </a:extLst>
          </p:cNvPr>
          <p:cNvSpPr txBox="1"/>
          <p:nvPr/>
        </p:nvSpPr>
        <p:spPr>
          <a:xfrm>
            <a:off x="2063423" y="2083972"/>
            <a:ext cx="3112232" cy="507831"/>
          </a:xfrm>
          <a:prstGeom prst="rect">
            <a:avLst/>
          </a:prstGeom>
        </p:spPr>
        <p:txBody>
          <a:bodyPr vert="horz" wrap="square" lIns="0" tIns="15240" rIns="0" bIns="0" rtlCol="0">
            <a:spAutoFit/>
          </a:bodyPr>
          <a:lstStyle/>
          <a:p>
            <a:pPr marL="12700">
              <a:lnSpc>
                <a:spcPct val="100000"/>
              </a:lnSpc>
              <a:spcBef>
                <a:spcPts val="120"/>
              </a:spcBef>
            </a:pPr>
            <a:r>
              <a:rPr sz="3200" spc="5" dirty="0">
                <a:solidFill>
                  <a:srgbClr val="24A097"/>
                </a:solidFill>
                <a:latin typeface="Calibri" panose="020F0502020204030204" pitchFamily="34" charset="0"/>
                <a:cs typeface="Calibri" panose="020F0502020204030204" pitchFamily="34" charset="0"/>
              </a:rPr>
              <a:t>Money Coming</a:t>
            </a:r>
            <a:r>
              <a:rPr sz="3200" spc="-65" dirty="0">
                <a:solidFill>
                  <a:srgbClr val="24A097"/>
                </a:solidFill>
                <a:latin typeface="Calibri" panose="020F0502020204030204" pitchFamily="34" charset="0"/>
                <a:cs typeface="Calibri" panose="020F0502020204030204" pitchFamily="34" charset="0"/>
              </a:rPr>
              <a:t> </a:t>
            </a:r>
            <a:r>
              <a:rPr sz="3200" spc="5" dirty="0">
                <a:solidFill>
                  <a:srgbClr val="24A097"/>
                </a:solidFill>
                <a:latin typeface="Calibri" panose="020F0502020204030204" pitchFamily="34" charset="0"/>
                <a:cs typeface="Calibri" panose="020F0502020204030204" pitchFamily="34" charset="0"/>
              </a:rPr>
              <a:t>In</a:t>
            </a:r>
            <a:endParaRPr sz="3200" dirty="0">
              <a:solidFill>
                <a:srgbClr val="24A097"/>
              </a:solidFill>
              <a:latin typeface="Calibri" panose="020F0502020204030204" pitchFamily="34" charset="0"/>
              <a:cs typeface="Calibri" panose="020F0502020204030204" pitchFamily="34" charset="0"/>
            </a:endParaRPr>
          </a:p>
        </p:txBody>
      </p:sp>
      <p:sp>
        <p:nvSpPr>
          <p:cNvPr id="28" name="object 12">
            <a:extLst>
              <a:ext uri="{FF2B5EF4-FFF2-40B4-BE49-F238E27FC236}">
                <a16:creationId xmlns:a16="http://schemas.microsoft.com/office/drawing/2014/main" id="{2C350A74-230B-8240-B515-2B7C4A900F28}"/>
              </a:ext>
            </a:extLst>
          </p:cNvPr>
          <p:cNvSpPr txBox="1"/>
          <p:nvPr/>
        </p:nvSpPr>
        <p:spPr>
          <a:xfrm>
            <a:off x="8331200" y="4080836"/>
            <a:ext cx="3121572" cy="507831"/>
          </a:xfrm>
          <a:prstGeom prst="rect">
            <a:avLst/>
          </a:prstGeom>
        </p:spPr>
        <p:txBody>
          <a:bodyPr vert="horz" wrap="square" lIns="0" tIns="15240" rIns="0" bIns="0" rtlCol="0">
            <a:spAutoFit/>
          </a:bodyPr>
          <a:lstStyle/>
          <a:p>
            <a:pPr marL="12700">
              <a:lnSpc>
                <a:spcPct val="100000"/>
              </a:lnSpc>
              <a:spcBef>
                <a:spcPts val="120"/>
              </a:spcBef>
            </a:pPr>
            <a:r>
              <a:rPr sz="3200" spc="5" dirty="0">
                <a:solidFill>
                  <a:srgbClr val="EC544A"/>
                </a:solidFill>
                <a:latin typeface="Calibri" panose="020F0502020204030204" pitchFamily="34" charset="0"/>
                <a:cs typeface="Calibri" panose="020F0502020204030204" pitchFamily="34" charset="0"/>
              </a:rPr>
              <a:t>Money Going</a:t>
            </a:r>
            <a:r>
              <a:rPr sz="3200" spc="-80" dirty="0">
                <a:solidFill>
                  <a:srgbClr val="EC544A"/>
                </a:solidFill>
                <a:latin typeface="Calibri" panose="020F0502020204030204" pitchFamily="34" charset="0"/>
                <a:cs typeface="Calibri" panose="020F0502020204030204" pitchFamily="34" charset="0"/>
              </a:rPr>
              <a:t> </a:t>
            </a:r>
            <a:r>
              <a:rPr sz="3200" spc="10" dirty="0">
                <a:solidFill>
                  <a:srgbClr val="EC544A"/>
                </a:solidFill>
                <a:latin typeface="Calibri" panose="020F0502020204030204" pitchFamily="34" charset="0"/>
                <a:cs typeface="Calibri" panose="020F0502020204030204" pitchFamily="34" charset="0"/>
              </a:rPr>
              <a:t>Out</a:t>
            </a:r>
            <a:endParaRPr sz="3200" dirty="0">
              <a:solidFill>
                <a:srgbClr val="EC544A"/>
              </a:solidFill>
              <a:latin typeface="Calibri" panose="020F0502020204030204" pitchFamily="34" charset="0"/>
              <a:cs typeface="Calibri" panose="020F0502020204030204" pitchFamily="34" charset="0"/>
            </a:endParaRPr>
          </a:p>
        </p:txBody>
      </p:sp>
      <p:sp>
        <p:nvSpPr>
          <p:cNvPr id="29" name="object 13">
            <a:extLst>
              <a:ext uri="{FF2B5EF4-FFF2-40B4-BE49-F238E27FC236}">
                <a16:creationId xmlns:a16="http://schemas.microsoft.com/office/drawing/2014/main" id="{38CD03F2-BC4F-CE4E-AC17-2611E8A6748D}"/>
              </a:ext>
            </a:extLst>
          </p:cNvPr>
          <p:cNvSpPr/>
          <p:nvPr/>
        </p:nvSpPr>
        <p:spPr>
          <a:xfrm flipV="1">
            <a:off x="2063423" y="2710546"/>
            <a:ext cx="3219765" cy="45719"/>
          </a:xfrm>
          <a:custGeom>
            <a:avLst/>
            <a:gdLst/>
            <a:ahLst/>
            <a:cxnLst/>
            <a:rect l="l" t="t" r="r" b="b"/>
            <a:pathLst>
              <a:path w="2976245">
                <a:moveTo>
                  <a:pt x="0" y="0"/>
                </a:moveTo>
                <a:lnTo>
                  <a:pt x="2975660" y="0"/>
                </a:lnTo>
              </a:path>
            </a:pathLst>
          </a:custGeom>
          <a:ln w="16865">
            <a:solidFill>
              <a:srgbClr val="7F7F7F"/>
            </a:solidFill>
            <a:prstDash val="dash"/>
          </a:ln>
        </p:spPr>
        <p:txBody>
          <a:bodyPr wrap="square" lIns="0" tIns="0" rIns="0" bIns="0" rtlCol="0"/>
          <a:lstStyle/>
          <a:p>
            <a:endParaRPr/>
          </a:p>
        </p:txBody>
      </p:sp>
      <p:sp>
        <p:nvSpPr>
          <p:cNvPr id="30" name="object 14">
            <a:extLst>
              <a:ext uri="{FF2B5EF4-FFF2-40B4-BE49-F238E27FC236}">
                <a16:creationId xmlns:a16="http://schemas.microsoft.com/office/drawing/2014/main" id="{29BDFE40-7789-7D4D-BA83-DD0CBFE784FC}"/>
              </a:ext>
            </a:extLst>
          </p:cNvPr>
          <p:cNvSpPr/>
          <p:nvPr/>
        </p:nvSpPr>
        <p:spPr>
          <a:xfrm>
            <a:off x="5258004" y="2672128"/>
            <a:ext cx="146050" cy="168275"/>
          </a:xfrm>
          <a:custGeom>
            <a:avLst/>
            <a:gdLst/>
            <a:ahLst/>
            <a:cxnLst/>
            <a:rect l="l" t="t" r="r" b="b"/>
            <a:pathLst>
              <a:path w="146050" h="168275">
                <a:moveTo>
                  <a:pt x="0" y="0"/>
                </a:moveTo>
                <a:lnTo>
                  <a:pt x="0" y="168160"/>
                </a:lnTo>
                <a:lnTo>
                  <a:pt x="145592" y="84086"/>
                </a:lnTo>
                <a:lnTo>
                  <a:pt x="0" y="0"/>
                </a:lnTo>
                <a:close/>
              </a:path>
            </a:pathLst>
          </a:custGeom>
          <a:solidFill>
            <a:srgbClr val="7F7F7F"/>
          </a:solidFill>
        </p:spPr>
        <p:txBody>
          <a:bodyPr wrap="square" lIns="0" tIns="0" rIns="0" bIns="0" rtlCol="0"/>
          <a:lstStyle/>
          <a:p>
            <a:endParaRPr/>
          </a:p>
        </p:txBody>
      </p:sp>
      <p:sp>
        <p:nvSpPr>
          <p:cNvPr id="31" name="object 15">
            <a:extLst>
              <a:ext uri="{FF2B5EF4-FFF2-40B4-BE49-F238E27FC236}">
                <a16:creationId xmlns:a16="http://schemas.microsoft.com/office/drawing/2014/main" id="{998ED792-86FF-164E-A48B-60820EB64E56}"/>
              </a:ext>
            </a:extLst>
          </p:cNvPr>
          <p:cNvSpPr/>
          <p:nvPr/>
        </p:nvSpPr>
        <p:spPr>
          <a:xfrm>
            <a:off x="8355653" y="4763113"/>
            <a:ext cx="2976245" cy="0"/>
          </a:xfrm>
          <a:custGeom>
            <a:avLst/>
            <a:gdLst/>
            <a:ahLst/>
            <a:cxnLst/>
            <a:rect l="l" t="t" r="r" b="b"/>
            <a:pathLst>
              <a:path w="2976245">
                <a:moveTo>
                  <a:pt x="0" y="0"/>
                </a:moveTo>
                <a:lnTo>
                  <a:pt x="2975660" y="0"/>
                </a:lnTo>
              </a:path>
            </a:pathLst>
          </a:custGeom>
          <a:ln w="16865">
            <a:solidFill>
              <a:srgbClr val="7F7F7F"/>
            </a:solidFill>
            <a:prstDash val="dash"/>
          </a:ln>
        </p:spPr>
        <p:txBody>
          <a:bodyPr wrap="square" lIns="0" tIns="0" rIns="0" bIns="0" rtlCol="0"/>
          <a:lstStyle/>
          <a:p>
            <a:endParaRPr/>
          </a:p>
        </p:txBody>
      </p:sp>
      <p:sp>
        <p:nvSpPr>
          <p:cNvPr id="32" name="object 16">
            <a:extLst>
              <a:ext uri="{FF2B5EF4-FFF2-40B4-BE49-F238E27FC236}">
                <a16:creationId xmlns:a16="http://schemas.microsoft.com/office/drawing/2014/main" id="{9A78F863-6E2D-D843-BAE8-830BA7139CBC}"/>
              </a:ext>
            </a:extLst>
          </p:cNvPr>
          <p:cNvSpPr/>
          <p:nvPr/>
        </p:nvSpPr>
        <p:spPr>
          <a:xfrm>
            <a:off x="11306722" y="4679028"/>
            <a:ext cx="146050" cy="168275"/>
          </a:xfrm>
          <a:custGeom>
            <a:avLst/>
            <a:gdLst/>
            <a:ahLst/>
            <a:cxnLst/>
            <a:rect l="l" t="t" r="r" b="b"/>
            <a:pathLst>
              <a:path w="146050" h="168275">
                <a:moveTo>
                  <a:pt x="0" y="0"/>
                </a:moveTo>
                <a:lnTo>
                  <a:pt x="0" y="168160"/>
                </a:lnTo>
                <a:lnTo>
                  <a:pt x="145592" y="84086"/>
                </a:lnTo>
                <a:lnTo>
                  <a:pt x="0" y="0"/>
                </a:lnTo>
                <a:close/>
              </a:path>
            </a:pathLst>
          </a:custGeom>
          <a:solidFill>
            <a:srgbClr val="7F7F7F"/>
          </a:solidFill>
        </p:spPr>
        <p:txBody>
          <a:bodyPr wrap="square" lIns="0" tIns="0" rIns="0" bIns="0" rtlCol="0"/>
          <a:lstStyle/>
          <a:p>
            <a:endParaRPr/>
          </a:p>
        </p:txBody>
      </p:sp>
      <p:sp>
        <p:nvSpPr>
          <p:cNvPr id="33" name="object 19">
            <a:extLst>
              <a:ext uri="{FF2B5EF4-FFF2-40B4-BE49-F238E27FC236}">
                <a16:creationId xmlns:a16="http://schemas.microsoft.com/office/drawing/2014/main" id="{C1987BAF-F39C-C84C-9156-E38FA8827FF8}"/>
              </a:ext>
            </a:extLst>
          </p:cNvPr>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lang="en-US">
                <a:latin typeface="Calibri" panose="020F0502020204030204" pitchFamily="34" charset="0"/>
                <a:cs typeface="Calibri" panose="020F0502020204030204" pitchFamily="34" charset="0"/>
              </a:rPr>
              <a:pPr marL="25400">
                <a:lnSpc>
                  <a:spcPct val="100000"/>
                </a:lnSpc>
                <a:spcBef>
                  <a:spcPts val="140"/>
                </a:spcBef>
              </a:pPr>
              <a:t>7</a:t>
            </a:fld>
            <a:endParaRPr lang="en-US" dirty="0">
              <a:latin typeface="Calibri" panose="020F0502020204030204" pitchFamily="34" charset="0"/>
              <a:cs typeface="Calibri" panose="020F0502020204030204" pitchFamily="34" charset="0"/>
            </a:endParaRPr>
          </a:p>
        </p:txBody>
      </p:sp>
      <p:sp>
        <p:nvSpPr>
          <p:cNvPr id="34" name="object 59">
            <a:extLst>
              <a:ext uri="{FF2B5EF4-FFF2-40B4-BE49-F238E27FC236}">
                <a16:creationId xmlns:a16="http://schemas.microsoft.com/office/drawing/2014/main" id="{4DED19F4-8055-5C40-BD92-40F5FF1967B0}"/>
              </a:ext>
            </a:extLst>
          </p:cNvPr>
          <p:cNvSpPr txBox="1"/>
          <p:nvPr/>
        </p:nvSpPr>
        <p:spPr>
          <a:xfrm>
            <a:off x="1984352" y="7572517"/>
            <a:ext cx="10207647" cy="936154"/>
          </a:xfrm>
          <a:prstGeom prst="rect">
            <a:avLst/>
          </a:prstGeom>
        </p:spPr>
        <p:txBody>
          <a:bodyPr vert="horz" wrap="square" lIns="0" tIns="12700" rIns="0" bIns="0" rtlCol="0">
            <a:spAutoFit/>
          </a:bodyPr>
          <a:lstStyle/>
          <a:p>
            <a:pPr marL="12700">
              <a:lnSpc>
                <a:spcPct val="100000"/>
              </a:lnSpc>
              <a:spcBef>
                <a:spcPts val="100"/>
              </a:spcBef>
            </a:pPr>
            <a:r>
              <a:rPr lang="en-US" sz="3000" dirty="0">
                <a:solidFill>
                  <a:srgbClr val="0C4A7D"/>
                </a:solidFill>
                <a:cs typeface="Guardian Sans Regular"/>
              </a:rPr>
              <a:t>Don’t forget about expenses that happen only a few times a year – they can add up, too!</a:t>
            </a:r>
          </a:p>
        </p:txBody>
      </p:sp>
      <p:sp>
        <p:nvSpPr>
          <p:cNvPr id="35" name="object 50">
            <a:extLst>
              <a:ext uri="{FF2B5EF4-FFF2-40B4-BE49-F238E27FC236}">
                <a16:creationId xmlns:a16="http://schemas.microsoft.com/office/drawing/2014/main" id="{0BA331AC-DCD5-9B45-9C66-EA574E18DED1}"/>
              </a:ext>
            </a:extLst>
          </p:cNvPr>
          <p:cNvSpPr/>
          <p:nvPr/>
        </p:nvSpPr>
        <p:spPr>
          <a:xfrm>
            <a:off x="914400" y="7391400"/>
            <a:ext cx="11201400" cy="0"/>
          </a:xfrm>
          <a:custGeom>
            <a:avLst/>
            <a:gdLst/>
            <a:ahLst/>
            <a:cxnLst/>
            <a:rect l="l" t="t" r="r" b="b"/>
            <a:pathLst>
              <a:path w="11201400">
                <a:moveTo>
                  <a:pt x="0" y="0"/>
                </a:moveTo>
                <a:lnTo>
                  <a:pt x="11201400" y="0"/>
                </a:lnTo>
              </a:path>
            </a:pathLst>
          </a:custGeom>
          <a:ln w="12700">
            <a:solidFill>
              <a:srgbClr val="4A4A4A"/>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grpSp>
        <p:nvGrpSpPr>
          <p:cNvPr id="36" name="Group 35">
            <a:extLst>
              <a:ext uri="{FF2B5EF4-FFF2-40B4-BE49-F238E27FC236}">
                <a16:creationId xmlns:a16="http://schemas.microsoft.com/office/drawing/2014/main" id="{FB783CC3-E705-E34A-8C77-0571F504E646}"/>
              </a:ext>
            </a:extLst>
          </p:cNvPr>
          <p:cNvGrpSpPr/>
          <p:nvPr/>
        </p:nvGrpSpPr>
        <p:grpSpPr>
          <a:xfrm>
            <a:off x="923926" y="7625641"/>
            <a:ext cx="765175" cy="768350"/>
            <a:chOff x="923926" y="7373189"/>
            <a:chExt cx="765175" cy="768350"/>
          </a:xfrm>
        </p:grpSpPr>
        <p:sp>
          <p:nvSpPr>
            <p:cNvPr id="37" name="object 10">
              <a:extLst>
                <a:ext uri="{FF2B5EF4-FFF2-40B4-BE49-F238E27FC236}">
                  <a16:creationId xmlns:a16="http://schemas.microsoft.com/office/drawing/2014/main" id="{A4BAD56D-CAE4-3842-9945-B2E50C0AF5B3}"/>
                </a:ext>
              </a:extLst>
            </p:cNvPr>
            <p:cNvSpPr/>
            <p:nvPr/>
          </p:nvSpPr>
          <p:spPr>
            <a:xfrm>
              <a:off x="923926" y="7373189"/>
              <a:ext cx="765175" cy="768350"/>
            </a:xfrm>
            <a:custGeom>
              <a:avLst/>
              <a:gdLst/>
              <a:ahLst/>
              <a:cxnLst/>
              <a:rect l="l" t="t" r="r" b="b"/>
              <a:pathLst>
                <a:path w="765175" h="768350">
                  <a:moveTo>
                    <a:pt x="765162" y="384175"/>
                  </a:moveTo>
                  <a:lnTo>
                    <a:pt x="762181" y="432366"/>
                  </a:lnTo>
                  <a:lnTo>
                    <a:pt x="753478" y="478770"/>
                  </a:lnTo>
                  <a:lnTo>
                    <a:pt x="739410" y="523028"/>
                  </a:lnTo>
                  <a:lnTo>
                    <a:pt x="720337" y="564779"/>
                  </a:lnTo>
                  <a:lnTo>
                    <a:pt x="696616" y="603664"/>
                  </a:lnTo>
                  <a:lnTo>
                    <a:pt x="668607" y="639322"/>
                  </a:lnTo>
                  <a:lnTo>
                    <a:pt x="636668" y="671394"/>
                  </a:lnTo>
                  <a:lnTo>
                    <a:pt x="601157" y="699519"/>
                  </a:lnTo>
                  <a:lnTo>
                    <a:pt x="562433" y="723338"/>
                  </a:lnTo>
                  <a:lnTo>
                    <a:pt x="520854" y="742491"/>
                  </a:lnTo>
                  <a:lnTo>
                    <a:pt x="476779" y="756617"/>
                  </a:lnTo>
                  <a:lnTo>
                    <a:pt x="430566" y="765356"/>
                  </a:lnTo>
                  <a:lnTo>
                    <a:pt x="382574" y="768350"/>
                  </a:lnTo>
                  <a:lnTo>
                    <a:pt x="334585" y="765356"/>
                  </a:lnTo>
                  <a:lnTo>
                    <a:pt x="288375" y="756617"/>
                  </a:lnTo>
                  <a:lnTo>
                    <a:pt x="244301" y="742491"/>
                  </a:lnTo>
                  <a:lnTo>
                    <a:pt x="202724" y="723338"/>
                  </a:lnTo>
                  <a:lnTo>
                    <a:pt x="164001" y="699519"/>
                  </a:lnTo>
                  <a:lnTo>
                    <a:pt x="128491" y="671394"/>
                  </a:lnTo>
                  <a:lnTo>
                    <a:pt x="96553" y="639322"/>
                  </a:lnTo>
                  <a:lnTo>
                    <a:pt x="68544" y="603664"/>
                  </a:lnTo>
                  <a:lnTo>
                    <a:pt x="44824" y="564779"/>
                  </a:lnTo>
                  <a:lnTo>
                    <a:pt x="25751" y="523028"/>
                  </a:lnTo>
                  <a:lnTo>
                    <a:pt x="11684" y="478770"/>
                  </a:lnTo>
                  <a:lnTo>
                    <a:pt x="2980" y="432366"/>
                  </a:lnTo>
                  <a:lnTo>
                    <a:pt x="0" y="384175"/>
                  </a:lnTo>
                  <a:lnTo>
                    <a:pt x="2980" y="335983"/>
                  </a:lnTo>
                  <a:lnTo>
                    <a:pt x="11684" y="289579"/>
                  </a:lnTo>
                  <a:lnTo>
                    <a:pt x="25751" y="245321"/>
                  </a:lnTo>
                  <a:lnTo>
                    <a:pt x="44824" y="203570"/>
                  </a:lnTo>
                  <a:lnTo>
                    <a:pt x="68544" y="164685"/>
                  </a:lnTo>
                  <a:lnTo>
                    <a:pt x="96553" y="129027"/>
                  </a:lnTo>
                  <a:lnTo>
                    <a:pt x="128491" y="96955"/>
                  </a:lnTo>
                  <a:lnTo>
                    <a:pt x="164001" y="68830"/>
                  </a:lnTo>
                  <a:lnTo>
                    <a:pt x="202724" y="45011"/>
                  </a:lnTo>
                  <a:lnTo>
                    <a:pt x="244301" y="25858"/>
                  </a:lnTo>
                  <a:lnTo>
                    <a:pt x="288375" y="11732"/>
                  </a:lnTo>
                  <a:lnTo>
                    <a:pt x="334585" y="2993"/>
                  </a:lnTo>
                  <a:lnTo>
                    <a:pt x="382574" y="0"/>
                  </a:lnTo>
                  <a:lnTo>
                    <a:pt x="430566" y="2993"/>
                  </a:lnTo>
                  <a:lnTo>
                    <a:pt x="476779" y="11732"/>
                  </a:lnTo>
                  <a:lnTo>
                    <a:pt x="520854" y="25858"/>
                  </a:lnTo>
                  <a:lnTo>
                    <a:pt x="562433" y="45011"/>
                  </a:lnTo>
                  <a:lnTo>
                    <a:pt x="601157" y="68830"/>
                  </a:lnTo>
                  <a:lnTo>
                    <a:pt x="636668" y="96955"/>
                  </a:lnTo>
                  <a:lnTo>
                    <a:pt x="668607" y="129027"/>
                  </a:lnTo>
                  <a:lnTo>
                    <a:pt x="696616" y="164685"/>
                  </a:lnTo>
                  <a:lnTo>
                    <a:pt x="720337" y="203570"/>
                  </a:lnTo>
                  <a:lnTo>
                    <a:pt x="739410" y="245321"/>
                  </a:lnTo>
                  <a:lnTo>
                    <a:pt x="753478" y="289579"/>
                  </a:lnTo>
                  <a:lnTo>
                    <a:pt x="762181" y="335983"/>
                  </a:lnTo>
                  <a:lnTo>
                    <a:pt x="765162" y="384175"/>
                  </a:lnTo>
                  <a:close/>
                </a:path>
              </a:pathLst>
            </a:custGeom>
            <a:ln w="34925">
              <a:solidFill>
                <a:srgbClr val="0C4A7D"/>
              </a:solidFill>
            </a:ln>
          </p:spPr>
          <p:txBody>
            <a:bodyPr wrap="square" lIns="0" tIns="0" rIns="0" bIns="0" rtlCol="0"/>
            <a:lstStyle/>
            <a:p>
              <a:endParaRPr dirty="0">
                <a:latin typeface="+mj-lt"/>
              </a:endParaRPr>
            </a:p>
          </p:txBody>
        </p:sp>
        <p:sp>
          <p:nvSpPr>
            <p:cNvPr id="38" name="object 11">
              <a:extLst>
                <a:ext uri="{FF2B5EF4-FFF2-40B4-BE49-F238E27FC236}">
                  <a16:creationId xmlns:a16="http://schemas.microsoft.com/office/drawing/2014/main" id="{1B08F648-EAD7-0E42-868B-F36F702BCB11}"/>
                </a:ext>
              </a:extLst>
            </p:cNvPr>
            <p:cNvSpPr/>
            <p:nvPr/>
          </p:nvSpPr>
          <p:spPr>
            <a:xfrm>
              <a:off x="1123355" y="7577703"/>
              <a:ext cx="340360" cy="372745"/>
            </a:xfrm>
            <a:custGeom>
              <a:avLst/>
              <a:gdLst/>
              <a:ahLst/>
              <a:cxnLst/>
              <a:rect l="l" t="t" r="r" b="b"/>
              <a:pathLst>
                <a:path w="340359" h="372745">
                  <a:moveTo>
                    <a:pt x="34632" y="0"/>
                  </a:moveTo>
                  <a:lnTo>
                    <a:pt x="305257" y="0"/>
                  </a:lnTo>
                  <a:lnTo>
                    <a:pt x="318737" y="2686"/>
                  </a:lnTo>
                  <a:lnTo>
                    <a:pt x="329745" y="10010"/>
                  </a:lnTo>
                  <a:lnTo>
                    <a:pt x="337168" y="20874"/>
                  </a:lnTo>
                  <a:lnTo>
                    <a:pt x="339890" y="34175"/>
                  </a:lnTo>
                  <a:lnTo>
                    <a:pt x="339890" y="259130"/>
                  </a:lnTo>
                  <a:lnTo>
                    <a:pt x="337168" y="272432"/>
                  </a:lnTo>
                  <a:lnTo>
                    <a:pt x="329745" y="283295"/>
                  </a:lnTo>
                  <a:lnTo>
                    <a:pt x="318737" y="290620"/>
                  </a:lnTo>
                  <a:lnTo>
                    <a:pt x="305257" y="293306"/>
                  </a:lnTo>
                  <a:lnTo>
                    <a:pt x="283565" y="293306"/>
                  </a:lnTo>
                  <a:lnTo>
                    <a:pt x="283565" y="372287"/>
                  </a:lnTo>
                  <a:lnTo>
                    <a:pt x="203530" y="293306"/>
                  </a:lnTo>
                  <a:lnTo>
                    <a:pt x="34632" y="293306"/>
                  </a:lnTo>
                  <a:lnTo>
                    <a:pt x="21152" y="290620"/>
                  </a:lnTo>
                  <a:lnTo>
                    <a:pt x="10144" y="283295"/>
                  </a:lnTo>
                  <a:lnTo>
                    <a:pt x="2721" y="272432"/>
                  </a:lnTo>
                  <a:lnTo>
                    <a:pt x="0" y="259130"/>
                  </a:lnTo>
                  <a:lnTo>
                    <a:pt x="0" y="34175"/>
                  </a:lnTo>
                  <a:lnTo>
                    <a:pt x="2721" y="20874"/>
                  </a:lnTo>
                  <a:lnTo>
                    <a:pt x="10144" y="10010"/>
                  </a:lnTo>
                  <a:lnTo>
                    <a:pt x="21152" y="2686"/>
                  </a:lnTo>
                  <a:lnTo>
                    <a:pt x="34632" y="0"/>
                  </a:lnTo>
                  <a:close/>
                </a:path>
              </a:pathLst>
            </a:custGeom>
            <a:ln w="34925">
              <a:solidFill>
                <a:srgbClr val="FCB619"/>
              </a:solidFill>
            </a:ln>
          </p:spPr>
          <p:txBody>
            <a:bodyPr wrap="square" lIns="0" tIns="0" rIns="0" bIns="0" rtlCol="0"/>
            <a:lstStyle/>
            <a:p>
              <a:endParaRPr dirty="0">
                <a:latin typeface="+mj-l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604515"/>
            <a:ext cx="8335009" cy="635000"/>
          </a:xfrm>
          <a:prstGeom prst="rect">
            <a:avLst/>
          </a:prstGeom>
        </p:spPr>
        <p:txBody>
          <a:bodyPr vert="horz" wrap="square" lIns="0" tIns="12700" rIns="0" bIns="0" rtlCol="0">
            <a:spAutoFit/>
          </a:bodyPr>
          <a:lstStyle/>
          <a:p>
            <a:pPr marL="12700">
              <a:lnSpc>
                <a:spcPct val="100000"/>
              </a:lnSpc>
              <a:spcBef>
                <a:spcPts val="100"/>
              </a:spcBef>
            </a:pPr>
            <a:r>
              <a:rPr sz="4000" spc="-60" dirty="0">
                <a:solidFill>
                  <a:schemeClr val="tx1">
                    <a:lumMod val="75000"/>
                    <a:lumOff val="25000"/>
                  </a:schemeClr>
                </a:solidFill>
                <a:latin typeface="Calibri" panose="020F0502020204030204" pitchFamily="34" charset="0"/>
                <a:cs typeface="Calibri" panose="020F0502020204030204" pitchFamily="34" charset="0"/>
              </a:rPr>
              <a:t>Compare Spending </a:t>
            </a:r>
            <a:r>
              <a:rPr sz="4000" spc="-50" dirty="0">
                <a:solidFill>
                  <a:schemeClr val="tx1">
                    <a:lumMod val="75000"/>
                    <a:lumOff val="25000"/>
                  </a:schemeClr>
                </a:solidFill>
                <a:latin typeface="Calibri" panose="020F0502020204030204" pitchFamily="34" charset="0"/>
                <a:cs typeface="Calibri" panose="020F0502020204030204" pitchFamily="34" charset="0"/>
              </a:rPr>
              <a:t>to the </a:t>
            </a:r>
            <a:r>
              <a:rPr sz="4000" spc="-125" dirty="0">
                <a:solidFill>
                  <a:schemeClr val="tx1">
                    <a:lumMod val="75000"/>
                    <a:lumOff val="25000"/>
                  </a:schemeClr>
                </a:solidFill>
                <a:latin typeface="Calibri" panose="020F0502020204030204" pitchFamily="34" charset="0"/>
                <a:cs typeface="Calibri" panose="020F0502020204030204" pitchFamily="34" charset="0"/>
              </a:rPr>
              <a:t>20/60/20</a:t>
            </a:r>
            <a:r>
              <a:rPr sz="4000" spc="220" dirty="0">
                <a:solidFill>
                  <a:schemeClr val="tx1">
                    <a:lumMod val="75000"/>
                    <a:lumOff val="25000"/>
                  </a:schemeClr>
                </a:solidFill>
                <a:latin typeface="Calibri" panose="020F0502020204030204" pitchFamily="34" charset="0"/>
                <a:cs typeface="Calibri" panose="020F0502020204030204" pitchFamily="34" charset="0"/>
              </a:rPr>
              <a:t> </a:t>
            </a:r>
            <a:r>
              <a:rPr sz="4000" spc="-65" dirty="0">
                <a:solidFill>
                  <a:schemeClr val="tx1">
                    <a:lumMod val="75000"/>
                    <a:lumOff val="25000"/>
                  </a:schemeClr>
                </a:solidFill>
                <a:latin typeface="Calibri" panose="020F0502020204030204" pitchFamily="34" charset="0"/>
                <a:cs typeface="Calibri" panose="020F0502020204030204" pitchFamily="34" charset="0"/>
              </a:rPr>
              <a:t>Rule</a:t>
            </a:r>
            <a:endParaRPr sz="4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object 3"/>
          <p:cNvSpPr txBox="1"/>
          <p:nvPr/>
        </p:nvSpPr>
        <p:spPr>
          <a:xfrm>
            <a:off x="5420019" y="6060120"/>
            <a:ext cx="2178050" cy="828040"/>
          </a:xfrm>
          <a:prstGeom prst="rect">
            <a:avLst/>
          </a:prstGeom>
        </p:spPr>
        <p:txBody>
          <a:bodyPr vert="horz" wrap="square" lIns="0" tIns="6350" rIns="0" bIns="0" rtlCol="0">
            <a:spAutoFit/>
          </a:bodyPr>
          <a:lstStyle/>
          <a:p>
            <a:pPr marL="12700" marR="5080" algn="ctr">
              <a:lnSpc>
                <a:spcPct val="102099"/>
              </a:lnSpc>
              <a:spcBef>
                <a:spcPts val="50"/>
              </a:spcBef>
            </a:pPr>
            <a:r>
              <a:rPr sz="2000" b="1" spc="-5" dirty="0">
                <a:solidFill>
                  <a:srgbClr val="0E497B"/>
                </a:solidFill>
                <a:latin typeface="Calibri" panose="020F0502020204030204" pitchFamily="34" charset="0"/>
                <a:cs typeface="Calibri" panose="020F0502020204030204" pitchFamily="34" charset="0"/>
              </a:rPr>
              <a:t>Essential Expenses  </a:t>
            </a:r>
            <a:r>
              <a:rPr sz="1600" spc="-5" dirty="0">
                <a:solidFill>
                  <a:srgbClr val="0E497B"/>
                </a:solidFill>
                <a:latin typeface="Calibri" panose="020F0502020204030204" pitchFamily="34" charset="0"/>
                <a:cs typeface="Calibri" panose="020F0502020204030204" pitchFamily="34" charset="0"/>
              </a:rPr>
              <a:t>(housing, food,</a:t>
            </a:r>
            <a:r>
              <a:rPr sz="1600" spc="-25" dirty="0">
                <a:solidFill>
                  <a:srgbClr val="0E497B"/>
                </a:solidFill>
                <a:latin typeface="Calibri" panose="020F0502020204030204" pitchFamily="34" charset="0"/>
                <a:cs typeface="Calibri" panose="020F0502020204030204" pitchFamily="34" charset="0"/>
              </a:rPr>
              <a:t> </a:t>
            </a:r>
            <a:r>
              <a:rPr sz="1600" spc="-5" dirty="0">
                <a:solidFill>
                  <a:srgbClr val="0E497B"/>
                </a:solidFill>
                <a:latin typeface="Calibri" panose="020F0502020204030204" pitchFamily="34" charset="0"/>
                <a:cs typeface="Calibri" panose="020F0502020204030204" pitchFamily="34" charset="0"/>
              </a:rPr>
              <a:t>insurance,  </a:t>
            </a:r>
            <a:r>
              <a:rPr sz="1600" dirty="0">
                <a:solidFill>
                  <a:srgbClr val="0E497B"/>
                </a:solidFill>
                <a:latin typeface="Calibri" panose="020F0502020204030204" pitchFamily="34" charset="0"/>
                <a:cs typeface="Calibri" panose="020F0502020204030204" pitchFamily="34" charset="0"/>
              </a:rPr>
              <a:t>loan</a:t>
            </a:r>
            <a:r>
              <a:rPr sz="1600" spc="-10" dirty="0">
                <a:solidFill>
                  <a:srgbClr val="0E497B"/>
                </a:solidFill>
                <a:latin typeface="Calibri" panose="020F0502020204030204" pitchFamily="34" charset="0"/>
                <a:cs typeface="Calibri" panose="020F0502020204030204" pitchFamily="34" charset="0"/>
              </a:rPr>
              <a:t> </a:t>
            </a:r>
            <a:r>
              <a:rPr sz="1600" dirty="0">
                <a:solidFill>
                  <a:srgbClr val="0E497B"/>
                </a:solidFill>
                <a:latin typeface="Calibri" panose="020F0502020204030204" pitchFamily="34" charset="0"/>
                <a:cs typeface="Calibri" panose="020F0502020204030204" pitchFamily="34" charset="0"/>
              </a:rPr>
              <a:t>debt)</a:t>
            </a:r>
            <a:endParaRPr sz="1600" dirty="0">
              <a:latin typeface="Calibri" panose="020F0502020204030204" pitchFamily="34" charset="0"/>
              <a:cs typeface="Calibri" panose="020F0502020204030204" pitchFamily="34" charset="0"/>
            </a:endParaRPr>
          </a:p>
        </p:txBody>
      </p:sp>
      <p:sp>
        <p:nvSpPr>
          <p:cNvPr id="4" name="object 4"/>
          <p:cNvSpPr txBox="1"/>
          <p:nvPr/>
        </p:nvSpPr>
        <p:spPr>
          <a:xfrm>
            <a:off x="1792847" y="6060120"/>
            <a:ext cx="1883410"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0E497B"/>
                </a:solidFill>
                <a:latin typeface="Calibri" panose="020F0502020204030204" pitchFamily="34" charset="0"/>
                <a:cs typeface="Calibri" panose="020F0502020204030204" pitchFamily="34" charset="0"/>
              </a:rPr>
              <a:t>Saving/Investing</a:t>
            </a:r>
            <a:endParaRPr sz="2000" dirty="0">
              <a:latin typeface="Calibri" panose="020F0502020204030204" pitchFamily="34" charset="0"/>
              <a:cs typeface="Calibri" panose="020F0502020204030204" pitchFamily="34" charset="0"/>
            </a:endParaRPr>
          </a:p>
        </p:txBody>
      </p:sp>
      <p:sp>
        <p:nvSpPr>
          <p:cNvPr id="5" name="object 5"/>
          <p:cNvSpPr txBox="1"/>
          <p:nvPr/>
        </p:nvSpPr>
        <p:spPr>
          <a:xfrm>
            <a:off x="8993150" y="6060120"/>
            <a:ext cx="2613660" cy="828040"/>
          </a:xfrm>
          <a:prstGeom prst="rect">
            <a:avLst/>
          </a:prstGeom>
        </p:spPr>
        <p:txBody>
          <a:bodyPr vert="horz" wrap="square" lIns="0" tIns="6350" rIns="0" bIns="0" rtlCol="0">
            <a:spAutoFit/>
          </a:bodyPr>
          <a:lstStyle/>
          <a:p>
            <a:pPr marL="12700" marR="5080" algn="ctr">
              <a:lnSpc>
                <a:spcPct val="102099"/>
              </a:lnSpc>
              <a:spcBef>
                <a:spcPts val="50"/>
              </a:spcBef>
            </a:pPr>
            <a:r>
              <a:rPr sz="2000" b="1" dirty="0">
                <a:solidFill>
                  <a:srgbClr val="0E497B"/>
                </a:solidFill>
                <a:latin typeface="Calibri" panose="020F0502020204030204" pitchFamily="34" charset="0"/>
                <a:cs typeface="Calibri" panose="020F0502020204030204" pitchFamily="34" charset="0"/>
              </a:rPr>
              <a:t>Discretionary</a:t>
            </a:r>
            <a:r>
              <a:rPr sz="2000" b="1" spc="-50" dirty="0">
                <a:solidFill>
                  <a:srgbClr val="0E497B"/>
                </a:solidFill>
                <a:latin typeface="Calibri" panose="020F0502020204030204" pitchFamily="34" charset="0"/>
                <a:cs typeface="Calibri" panose="020F0502020204030204" pitchFamily="34" charset="0"/>
              </a:rPr>
              <a:t> </a:t>
            </a:r>
            <a:r>
              <a:rPr sz="2000" b="1" spc="-5" dirty="0">
                <a:solidFill>
                  <a:srgbClr val="0E497B"/>
                </a:solidFill>
                <a:latin typeface="Calibri" panose="020F0502020204030204" pitchFamily="34" charset="0"/>
                <a:cs typeface="Calibri" panose="020F0502020204030204" pitchFamily="34" charset="0"/>
              </a:rPr>
              <a:t>Expenses  </a:t>
            </a:r>
            <a:r>
              <a:rPr sz="1600" dirty="0">
                <a:solidFill>
                  <a:srgbClr val="0E497B"/>
                </a:solidFill>
                <a:latin typeface="Calibri" panose="020F0502020204030204" pitchFamily="34" charset="0"/>
                <a:cs typeface="Calibri" panose="020F0502020204030204" pitchFamily="34" charset="0"/>
              </a:rPr>
              <a:t>(entertainment</a:t>
            </a:r>
            <a:r>
              <a:rPr lang="en-US" sz="1600" dirty="0">
                <a:solidFill>
                  <a:srgbClr val="0E497B"/>
                </a:solidFill>
                <a:latin typeface="Calibri" panose="020F0502020204030204" pitchFamily="34" charset="0"/>
                <a:cs typeface="Calibri" panose="020F0502020204030204" pitchFamily="34" charset="0"/>
              </a:rPr>
              <a:t>, travel</a:t>
            </a:r>
            <a:r>
              <a:rPr sz="1600" spc="-5" dirty="0">
                <a:solidFill>
                  <a:srgbClr val="0E497B"/>
                </a:solidFill>
                <a:latin typeface="Calibri" panose="020F0502020204030204" pitchFamily="34" charset="0"/>
                <a:cs typeface="Calibri" panose="020F0502020204030204" pitchFamily="34" charset="0"/>
              </a:rPr>
              <a:t>,  </a:t>
            </a:r>
            <a:r>
              <a:rPr sz="1600" dirty="0">
                <a:solidFill>
                  <a:srgbClr val="0E497B"/>
                </a:solidFill>
                <a:latin typeface="Calibri" panose="020F0502020204030204" pitchFamily="34" charset="0"/>
                <a:cs typeface="Calibri" panose="020F0502020204030204" pitchFamily="34" charset="0"/>
              </a:rPr>
              <a:t>personal</a:t>
            </a:r>
            <a:r>
              <a:rPr sz="1600" spc="-10" dirty="0">
                <a:solidFill>
                  <a:srgbClr val="0E497B"/>
                </a:solidFill>
                <a:latin typeface="Calibri" panose="020F0502020204030204" pitchFamily="34" charset="0"/>
                <a:cs typeface="Calibri" panose="020F0502020204030204" pitchFamily="34" charset="0"/>
              </a:rPr>
              <a:t> </a:t>
            </a:r>
            <a:r>
              <a:rPr sz="1600" dirty="0">
                <a:solidFill>
                  <a:srgbClr val="0E497B"/>
                </a:solidFill>
                <a:latin typeface="Calibri" panose="020F0502020204030204" pitchFamily="34" charset="0"/>
                <a:cs typeface="Calibri" panose="020F0502020204030204" pitchFamily="34" charset="0"/>
              </a:rPr>
              <a:t>care)</a:t>
            </a:r>
            <a:endParaRPr sz="1600" dirty="0">
              <a:latin typeface="Calibri" panose="020F0502020204030204" pitchFamily="34" charset="0"/>
              <a:cs typeface="Calibri" panose="020F0502020204030204" pitchFamily="34" charset="0"/>
            </a:endParaRPr>
          </a:p>
        </p:txBody>
      </p:sp>
      <p:sp>
        <p:nvSpPr>
          <p:cNvPr id="6" name="object 6"/>
          <p:cNvSpPr/>
          <p:nvPr/>
        </p:nvSpPr>
        <p:spPr>
          <a:xfrm>
            <a:off x="5168901" y="2990159"/>
            <a:ext cx="2728899" cy="2720178"/>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778500" y="3773122"/>
            <a:ext cx="1790700" cy="1036955"/>
          </a:xfrm>
          <a:prstGeom prst="rect">
            <a:avLst/>
          </a:prstGeom>
        </p:spPr>
        <p:txBody>
          <a:bodyPr vert="horz" wrap="square" lIns="0" tIns="17145" rIns="0" bIns="0" rtlCol="0">
            <a:spAutoFit/>
          </a:bodyPr>
          <a:lstStyle/>
          <a:p>
            <a:pPr marL="12700">
              <a:lnSpc>
                <a:spcPct val="100000"/>
              </a:lnSpc>
              <a:spcBef>
                <a:spcPts val="135"/>
              </a:spcBef>
            </a:pPr>
            <a:r>
              <a:rPr sz="6600" spc="-15" dirty="0">
                <a:solidFill>
                  <a:srgbClr val="0C4A7B"/>
                </a:solidFill>
                <a:latin typeface="Calibri" panose="020F0502020204030204" pitchFamily="34" charset="0"/>
                <a:cs typeface="Calibri" panose="020F0502020204030204" pitchFamily="34" charset="0"/>
              </a:rPr>
              <a:t>6</a:t>
            </a:r>
            <a:r>
              <a:rPr sz="6600" spc="25" dirty="0">
                <a:solidFill>
                  <a:srgbClr val="0C4A7B"/>
                </a:solidFill>
                <a:latin typeface="Calibri" panose="020F0502020204030204" pitchFamily="34" charset="0"/>
                <a:cs typeface="Calibri" panose="020F0502020204030204" pitchFamily="34" charset="0"/>
              </a:rPr>
              <a:t>0%</a:t>
            </a:r>
            <a:endParaRPr sz="6600" dirty="0">
              <a:latin typeface="Calibri" panose="020F0502020204030204" pitchFamily="34" charset="0"/>
              <a:cs typeface="Calibri" panose="020F0502020204030204" pitchFamily="34" charset="0"/>
            </a:endParaRPr>
          </a:p>
        </p:txBody>
      </p:sp>
      <p:sp>
        <p:nvSpPr>
          <p:cNvPr id="8" name="object 8"/>
          <p:cNvSpPr/>
          <p:nvPr/>
        </p:nvSpPr>
        <p:spPr>
          <a:xfrm>
            <a:off x="8937656" y="3014730"/>
            <a:ext cx="2716428" cy="2720181"/>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9574530" y="3797695"/>
            <a:ext cx="1728470" cy="1036955"/>
          </a:xfrm>
          <a:prstGeom prst="rect">
            <a:avLst/>
          </a:prstGeom>
        </p:spPr>
        <p:txBody>
          <a:bodyPr vert="horz" wrap="square" lIns="0" tIns="17145" rIns="0" bIns="0" rtlCol="0">
            <a:spAutoFit/>
          </a:bodyPr>
          <a:lstStyle/>
          <a:p>
            <a:pPr marL="12700">
              <a:lnSpc>
                <a:spcPct val="100000"/>
              </a:lnSpc>
              <a:spcBef>
                <a:spcPts val="135"/>
              </a:spcBef>
            </a:pPr>
            <a:r>
              <a:rPr sz="6600" spc="-20" dirty="0">
                <a:solidFill>
                  <a:srgbClr val="0C4A7B"/>
                </a:solidFill>
                <a:latin typeface="Calibri" panose="020F0502020204030204" pitchFamily="34" charset="0"/>
                <a:cs typeface="Calibri" panose="020F0502020204030204" pitchFamily="34" charset="0"/>
              </a:rPr>
              <a:t>2</a:t>
            </a:r>
            <a:r>
              <a:rPr sz="6600" spc="25" dirty="0">
                <a:solidFill>
                  <a:srgbClr val="0C4A7B"/>
                </a:solidFill>
                <a:latin typeface="Calibri" panose="020F0502020204030204" pitchFamily="34" charset="0"/>
                <a:cs typeface="Calibri" panose="020F0502020204030204" pitchFamily="34" charset="0"/>
              </a:rPr>
              <a:t>0%</a:t>
            </a:r>
            <a:endParaRPr sz="6600" dirty="0">
              <a:latin typeface="Calibri" panose="020F0502020204030204" pitchFamily="34" charset="0"/>
              <a:cs typeface="Calibri" panose="020F0502020204030204" pitchFamily="34" charset="0"/>
            </a:endParaRPr>
          </a:p>
        </p:txBody>
      </p:sp>
      <p:sp>
        <p:nvSpPr>
          <p:cNvPr id="10" name="object 10"/>
          <p:cNvSpPr/>
          <p:nvPr/>
        </p:nvSpPr>
        <p:spPr>
          <a:xfrm>
            <a:off x="1317656" y="2973819"/>
            <a:ext cx="2716428" cy="2720342"/>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1954530" y="3756864"/>
            <a:ext cx="1728470" cy="1036955"/>
          </a:xfrm>
          <a:prstGeom prst="rect">
            <a:avLst/>
          </a:prstGeom>
        </p:spPr>
        <p:txBody>
          <a:bodyPr vert="horz" wrap="square" lIns="0" tIns="17145" rIns="0" bIns="0" rtlCol="0">
            <a:spAutoFit/>
          </a:bodyPr>
          <a:lstStyle/>
          <a:p>
            <a:pPr marL="12700">
              <a:lnSpc>
                <a:spcPct val="100000"/>
              </a:lnSpc>
              <a:spcBef>
                <a:spcPts val="135"/>
              </a:spcBef>
            </a:pPr>
            <a:r>
              <a:rPr sz="6600" spc="-20" dirty="0">
                <a:solidFill>
                  <a:srgbClr val="0E497B"/>
                </a:solidFill>
                <a:latin typeface="Calibri" panose="020F0502020204030204" pitchFamily="34" charset="0"/>
                <a:cs typeface="Calibri" panose="020F0502020204030204" pitchFamily="34" charset="0"/>
              </a:rPr>
              <a:t>2</a:t>
            </a:r>
            <a:r>
              <a:rPr sz="6600" spc="25" dirty="0">
                <a:solidFill>
                  <a:srgbClr val="0E497B"/>
                </a:solidFill>
                <a:latin typeface="Calibri" panose="020F0502020204030204" pitchFamily="34" charset="0"/>
                <a:cs typeface="Calibri" panose="020F0502020204030204" pitchFamily="34" charset="0"/>
              </a:rPr>
              <a:t>0%</a:t>
            </a:r>
            <a:endParaRPr sz="6600" dirty="0">
              <a:latin typeface="Calibri" panose="020F0502020204030204" pitchFamily="34" charset="0"/>
              <a:cs typeface="Calibri" panose="020F0502020204030204" pitchFamily="34" charset="0"/>
            </a:endParaRPr>
          </a:p>
        </p:txBody>
      </p:sp>
      <p:sp>
        <p:nvSpPr>
          <p:cNvPr id="12" name="object 12"/>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p>
        </p:txBody>
      </p:sp>
      <p:sp>
        <p:nvSpPr>
          <p:cNvPr id="13" name="object 13"/>
          <p:cNvSpPr/>
          <p:nvPr/>
        </p:nvSpPr>
        <p:spPr>
          <a:xfrm>
            <a:off x="8395049" y="2932570"/>
            <a:ext cx="0" cy="3835400"/>
          </a:xfrm>
          <a:custGeom>
            <a:avLst/>
            <a:gdLst/>
            <a:ahLst/>
            <a:cxnLst/>
            <a:rect l="l" t="t" r="r" b="b"/>
            <a:pathLst>
              <a:path h="3835400">
                <a:moveTo>
                  <a:pt x="0" y="0"/>
                </a:moveTo>
                <a:lnTo>
                  <a:pt x="0" y="3835400"/>
                </a:lnTo>
              </a:path>
            </a:pathLst>
          </a:custGeom>
          <a:ln w="12700">
            <a:solidFill>
              <a:srgbClr val="797D83"/>
            </a:solidFill>
            <a:prstDash val="dash"/>
          </a:ln>
        </p:spPr>
        <p:txBody>
          <a:bodyPr wrap="square" lIns="0" tIns="0" rIns="0" bIns="0" rtlCol="0"/>
          <a:lstStyle/>
          <a:p>
            <a:endParaRPr/>
          </a:p>
        </p:txBody>
      </p:sp>
      <p:sp>
        <p:nvSpPr>
          <p:cNvPr id="14" name="object 14"/>
          <p:cNvSpPr/>
          <p:nvPr/>
        </p:nvSpPr>
        <p:spPr>
          <a:xfrm>
            <a:off x="4622449" y="2932570"/>
            <a:ext cx="0" cy="3835400"/>
          </a:xfrm>
          <a:custGeom>
            <a:avLst/>
            <a:gdLst/>
            <a:ahLst/>
            <a:cxnLst/>
            <a:rect l="l" t="t" r="r" b="b"/>
            <a:pathLst>
              <a:path h="3835400">
                <a:moveTo>
                  <a:pt x="0" y="0"/>
                </a:moveTo>
                <a:lnTo>
                  <a:pt x="0" y="3835400"/>
                </a:lnTo>
              </a:path>
            </a:pathLst>
          </a:custGeom>
          <a:ln w="12700">
            <a:solidFill>
              <a:srgbClr val="797D83"/>
            </a:solidFill>
            <a:prstDash val="dash"/>
          </a:ln>
        </p:spPr>
        <p:txBody>
          <a:bodyPr wrap="square" lIns="0" tIns="0" rIns="0" bIns="0" rtlCol="0"/>
          <a:lstStyle/>
          <a:p>
            <a:endParaRPr/>
          </a:p>
        </p:txBody>
      </p:sp>
      <p:sp>
        <p:nvSpPr>
          <p:cNvPr id="15" name="object 15"/>
          <p:cNvSpPr txBox="1"/>
          <p:nvPr/>
        </p:nvSpPr>
        <p:spPr>
          <a:xfrm>
            <a:off x="12192000" y="9168751"/>
            <a:ext cx="1816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lang="en-US" sz="1100" smtClean="0">
                <a:solidFill>
                  <a:srgbClr val="002B49"/>
                </a:solidFill>
                <a:latin typeface="Calibri" panose="020F0502020204030204" pitchFamily="34" charset="0"/>
                <a:cs typeface="Calibri" panose="020F0502020204030204" pitchFamily="34" charset="0"/>
              </a:rPr>
              <a:pPr marL="25400">
                <a:lnSpc>
                  <a:spcPct val="100000"/>
                </a:lnSpc>
                <a:spcBef>
                  <a:spcPts val="140"/>
                </a:spcBef>
              </a:pPr>
              <a:t>8</a:t>
            </a:fld>
            <a:endParaRPr lang="en-US" sz="1100" dirty="0">
              <a:latin typeface="Calibri" panose="020F0502020204030204" pitchFamily="34" charset="0"/>
              <a:cs typeface="Calibri" panose="020F0502020204030204" pitchFamily="34" charset="0"/>
            </a:endParaRPr>
          </a:p>
        </p:txBody>
      </p:sp>
      <p:sp>
        <p:nvSpPr>
          <p:cNvPr id="18" name="object 59">
            <a:extLst>
              <a:ext uri="{FF2B5EF4-FFF2-40B4-BE49-F238E27FC236}">
                <a16:creationId xmlns:a16="http://schemas.microsoft.com/office/drawing/2014/main" id="{AFA3240E-1EA1-5243-B19E-49B6B949B8B8}"/>
              </a:ext>
            </a:extLst>
          </p:cNvPr>
          <p:cNvSpPr txBox="1"/>
          <p:nvPr/>
        </p:nvSpPr>
        <p:spPr>
          <a:xfrm>
            <a:off x="1984352" y="7775227"/>
            <a:ext cx="10096521" cy="474489"/>
          </a:xfrm>
          <a:prstGeom prst="rect">
            <a:avLst/>
          </a:prstGeom>
        </p:spPr>
        <p:txBody>
          <a:bodyPr vert="horz" wrap="square" lIns="0" tIns="12700" rIns="0" bIns="0" rtlCol="0">
            <a:spAutoFit/>
          </a:bodyPr>
          <a:lstStyle/>
          <a:p>
            <a:pPr marL="12700">
              <a:lnSpc>
                <a:spcPct val="100000"/>
              </a:lnSpc>
              <a:spcBef>
                <a:spcPts val="100"/>
              </a:spcBef>
            </a:pPr>
            <a:r>
              <a:rPr lang="en-US" sz="3000" dirty="0">
                <a:solidFill>
                  <a:srgbClr val="0C4A7D"/>
                </a:solidFill>
                <a:cs typeface="Guardian Sans Regular"/>
              </a:rPr>
              <a:t>If your current spending doesn’t align, look for ways to adjust.</a:t>
            </a:r>
          </a:p>
        </p:txBody>
      </p:sp>
      <p:sp>
        <p:nvSpPr>
          <p:cNvPr id="19" name="object 50">
            <a:extLst>
              <a:ext uri="{FF2B5EF4-FFF2-40B4-BE49-F238E27FC236}">
                <a16:creationId xmlns:a16="http://schemas.microsoft.com/office/drawing/2014/main" id="{51F7105D-1E86-9248-B362-5F8679EDB20B}"/>
              </a:ext>
            </a:extLst>
          </p:cNvPr>
          <p:cNvSpPr/>
          <p:nvPr/>
        </p:nvSpPr>
        <p:spPr>
          <a:xfrm>
            <a:off x="914400" y="7391400"/>
            <a:ext cx="11201400" cy="0"/>
          </a:xfrm>
          <a:custGeom>
            <a:avLst/>
            <a:gdLst/>
            <a:ahLst/>
            <a:cxnLst/>
            <a:rect l="l" t="t" r="r" b="b"/>
            <a:pathLst>
              <a:path w="11201400">
                <a:moveTo>
                  <a:pt x="0" y="0"/>
                </a:moveTo>
                <a:lnTo>
                  <a:pt x="11201400" y="0"/>
                </a:lnTo>
              </a:path>
            </a:pathLst>
          </a:custGeom>
          <a:ln w="12700">
            <a:solidFill>
              <a:srgbClr val="4A4A4A"/>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3B2FB9AC-5C62-6F46-975C-7CE2506FC283}"/>
              </a:ext>
            </a:extLst>
          </p:cNvPr>
          <p:cNvGrpSpPr/>
          <p:nvPr/>
        </p:nvGrpSpPr>
        <p:grpSpPr>
          <a:xfrm>
            <a:off x="923926" y="7625641"/>
            <a:ext cx="765175" cy="768350"/>
            <a:chOff x="923926" y="7373189"/>
            <a:chExt cx="765175" cy="768350"/>
          </a:xfrm>
        </p:grpSpPr>
        <p:sp>
          <p:nvSpPr>
            <p:cNvPr id="21" name="object 10">
              <a:extLst>
                <a:ext uri="{FF2B5EF4-FFF2-40B4-BE49-F238E27FC236}">
                  <a16:creationId xmlns:a16="http://schemas.microsoft.com/office/drawing/2014/main" id="{CCC5535E-23A3-FD4E-AF3E-607B531204BF}"/>
                </a:ext>
              </a:extLst>
            </p:cNvPr>
            <p:cNvSpPr/>
            <p:nvPr/>
          </p:nvSpPr>
          <p:spPr>
            <a:xfrm>
              <a:off x="923926" y="7373189"/>
              <a:ext cx="765175" cy="768350"/>
            </a:xfrm>
            <a:custGeom>
              <a:avLst/>
              <a:gdLst/>
              <a:ahLst/>
              <a:cxnLst/>
              <a:rect l="l" t="t" r="r" b="b"/>
              <a:pathLst>
                <a:path w="765175" h="768350">
                  <a:moveTo>
                    <a:pt x="765162" y="384175"/>
                  </a:moveTo>
                  <a:lnTo>
                    <a:pt x="762181" y="432366"/>
                  </a:lnTo>
                  <a:lnTo>
                    <a:pt x="753478" y="478770"/>
                  </a:lnTo>
                  <a:lnTo>
                    <a:pt x="739410" y="523028"/>
                  </a:lnTo>
                  <a:lnTo>
                    <a:pt x="720337" y="564779"/>
                  </a:lnTo>
                  <a:lnTo>
                    <a:pt x="696616" y="603664"/>
                  </a:lnTo>
                  <a:lnTo>
                    <a:pt x="668607" y="639322"/>
                  </a:lnTo>
                  <a:lnTo>
                    <a:pt x="636668" y="671394"/>
                  </a:lnTo>
                  <a:lnTo>
                    <a:pt x="601157" y="699519"/>
                  </a:lnTo>
                  <a:lnTo>
                    <a:pt x="562433" y="723338"/>
                  </a:lnTo>
                  <a:lnTo>
                    <a:pt x="520854" y="742491"/>
                  </a:lnTo>
                  <a:lnTo>
                    <a:pt x="476779" y="756617"/>
                  </a:lnTo>
                  <a:lnTo>
                    <a:pt x="430566" y="765356"/>
                  </a:lnTo>
                  <a:lnTo>
                    <a:pt x="382574" y="768350"/>
                  </a:lnTo>
                  <a:lnTo>
                    <a:pt x="334585" y="765356"/>
                  </a:lnTo>
                  <a:lnTo>
                    <a:pt x="288375" y="756617"/>
                  </a:lnTo>
                  <a:lnTo>
                    <a:pt x="244301" y="742491"/>
                  </a:lnTo>
                  <a:lnTo>
                    <a:pt x="202724" y="723338"/>
                  </a:lnTo>
                  <a:lnTo>
                    <a:pt x="164001" y="699519"/>
                  </a:lnTo>
                  <a:lnTo>
                    <a:pt x="128491" y="671394"/>
                  </a:lnTo>
                  <a:lnTo>
                    <a:pt x="96553" y="639322"/>
                  </a:lnTo>
                  <a:lnTo>
                    <a:pt x="68544" y="603664"/>
                  </a:lnTo>
                  <a:lnTo>
                    <a:pt x="44824" y="564779"/>
                  </a:lnTo>
                  <a:lnTo>
                    <a:pt x="25751" y="523028"/>
                  </a:lnTo>
                  <a:lnTo>
                    <a:pt x="11684" y="478770"/>
                  </a:lnTo>
                  <a:lnTo>
                    <a:pt x="2980" y="432366"/>
                  </a:lnTo>
                  <a:lnTo>
                    <a:pt x="0" y="384175"/>
                  </a:lnTo>
                  <a:lnTo>
                    <a:pt x="2980" y="335983"/>
                  </a:lnTo>
                  <a:lnTo>
                    <a:pt x="11684" y="289579"/>
                  </a:lnTo>
                  <a:lnTo>
                    <a:pt x="25751" y="245321"/>
                  </a:lnTo>
                  <a:lnTo>
                    <a:pt x="44824" y="203570"/>
                  </a:lnTo>
                  <a:lnTo>
                    <a:pt x="68544" y="164685"/>
                  </a:lnTo>
                  <a:lnTo>
                    <a:pt x="96553" y="129027"/>
                  </a:lnTo>
                  <a:lnTo>
                    <a:pt x="128491" y="96955"/>
                  </a:lnTo>
                  <a:lnTo>
                    <a:pt x="164001" y="68830"/>
                  </a:lnTo>
                  <a:lnTo>
                    <a:pt x="202724" y="45011"/>
                  </a:lnTo>
                  <a:lnTo>
                    <a:pt x="244301" y="25858"/>
                  </a:lnTo>
                  <a:lnTo>
                    <a:pt x="288375" y="11732"/>
                  </a:lnTo>
                  <a:lnTo>
                    <a:pt x="334585" y="2993"/>
                  </a:lnTo>
                  <a:lnTo>
                    <a:pt x="382574" y="0"/>
                  </a:lnTo>
                  <a:lnTo>
                    <a:pt x="430566" y="2993"/>
                  </a:lnTo>
                  <a:lnTo>
                    <a:pt x="476779" y="11732"/>
                  </a:lnTo>
                  <a:lnTo>
                    <a:pt x="520854" y="25858"/>
                  </a:lnTo>
                  <a:lnTo>
                    <a:pt x="562433" y="45011"/>
                  </a:lnTo>
                  <a:lnTo>
                    <a:pt x="601157" y="68830"/>
                  </a:lnTo>
                  <a:lnTo>
                    <a:pt x="636668" y="96955"/>
                  </a:lnTo>
                  <a:lnTo>
                    <a:pt x="668607" y="129027"/>
                  </a:lnTo>
                  <a:lnTo>
                    <a:pt x="696616" y="164685"/>
                  </a:lnTo>
                  <a:lnTo>
                    <a:pt x="720337" y="203570"/>
                  </a:lnTo>
                  <a:lnTo>
                    <a:pt x="739410" y="245321"/>
                  </a:lnTo>
                  <a:lnTo>
                    <a:pt x="753478" y="289579"/>
                  </a:lnTo>
                  <a:lnTo>
                    <a:pt x="762181" y="335983"/>
                  </a:lnTo>
                  <a:lnTo>
                    <a:pt x="765162" y="384175"/>
                  </a:lnTo>
                  <a:close/>
                </a:path>
              </a:pathLst>
            </a:custGeom>
            <a:ln w="34925">
              <a:solidFill>
                <a:srgbClr val="0C4A7D"/>
              </a:solidFill>
            </a:ln>
          </p:spPr>
          <p:txBody>
            <a:bodyPr wrap="square" lIns="0" tIns="0" rIns="0" bIns="0" rtlCol="0"/>
            <a:lstStyle/>
            <a:p>
              <a:endParaRPr dirty="0">
                <a:latin typeface="+mj-lt"/>
              </a:endParaRPr>
            </a:p>
          </p:txBody>
        </p:sp>
        <p:sp>
          <p:nvSpPr>
            <p:cNvPr id="22" name="object 11">
              <a:extLst>
                <a:ext uri="{FF2B5EF4-FFF2-40B4-BE49-F238E27FC236}">
                  <a16:creationId xmlns:a16="http://schemas.microsoft.com/office/drawing/2014/main" id="{C6661C37-748C-EA46-8EE3-2D5DEDD7C8EE}"/>
                </a:ext>
              </a:extLst>
            </p:cNvPr>
            <p:cNvSpPr/>
            <p:nvPr/>
          </p:nvSpPr>
          <p:spPr>
            <a:xfrm>
              <a:off x="1123355" y="7577703"/>
              <a:ext cx="340360" cy="372745"/>
            </a:xfrm>
            <a:custGeom>
              <a:avLst/>
              <a:gdLst/>
              <a:ahLst/>
              <a:cxnLst/>
              <a:rect l="l" t="t" r="r" b="b"/>
              <a:pathLst>
                <a:path w="340359" h="372745">
                  <a:moveTo>
                    <a:pt x="34632" y="0"/>
                  </a:moveTo>
                  <a:lnTo>
                    <a:pt x="305257" y="0"/>
                  </a:lnTo>
                  <a:lnTo>
                    <a:pt x="318737" y="2686"/>
                  </a:lnTo>
                  <a:lnTo>
                    <a:pt x="329745" y="10010"/>
                  </a:lnTo>
                  <a:lnTo>
                    <a:pt x="337168" y="20874"/>
                  </a:lnTo>
                  <a:lnTo>
                    <a:pt x="339890" y="34175"/>
                  </a:lnTo>
                  <a:lnTo>
                    <a:pt x="339890" y="259130"/>
                  </a:lnTo>
                  <a:lnTo>
                    <a:pt x="337168" y="272432"/>
                  </a:lnTo>
                  <a:lnTo>
                    <a:pt x="329745" y="283295"/>
                  </a:lnTo>
                  <a:lnTo>
                    <a:pt x="318737" y="290620"/>
                  </a:lnTo>
                  <a:lnTo>
                    <a:pt x="305257" y="293306"/>
                  </a:lnTo>
                  <a:lnTo>
                    <a:pt x="283565" y="293306"/>
                  </a:lnTo>
                  <a:lnTo>
                    <a:pt x="283565" y="372287"/>
                  </a:lnTo>
                  <a:lnTo>
                    <a:pt x="203530" y="293306"/>
                  </a:lnTo>
                  <a:lnTo>
                    <a:pt x="34632" y="293306"/>
                  </a:lnTo>
                  <a:lnTo>
                    <a:pt x="21152" y="290620"/>
                  </a:lnTo>
                  <a:lnTo>
                    <a:pt x="10144" y="283295"/>
                  </a:lnTo>
                  <a:lnTo>
                    <a:pt x="2721" y="272432"/>
                  </a:lnTo>
                  <a:lnTo>
                    <a:pt x="0" y="259130"/>
                  </a:lnTo>
                  <a:lnTo>
                    <a:pt x="0" y="34175"/>
                  </a:lnTo>
                  <a:lnTo>
                    <a:pt x="2721" y="20874"/>
                  </a:lnTo>
                  <a:lnTo>
                    <a:pt x="10144" y="10010"/>
                  </a:lnTo>
                  <a:lnTo>
                    <a:pt x="21152" y="2686"/>
                  </a:lnTo>
                  <a:lnTo>
                    <a:pt x="34632" y="0"/>
                  </a:lnTo>
                  <a:close/>
                </a:path>
              </a:pathLst>
            </a:custGeom>
            <a:ln w="34925">
              <a:solidFill>
                <a:srgbClr val="FCB619"/>
              </a:solidFill>
            </a:ln>
          </p:spPr>
          <p:txBody>
            <a:bodyPr wrap="square" lIns="0" tIns="0" rIns="0" bIns="0" rtlCol="0"/>
            <a:lstStyle/>
            <a:p>
              <a:endParaRPr dirty="0">
                <a:latin typeface="+mj-l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1348BB-DC00-704E-95A1-3E43B8D46AA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13004800" cy="9753600"/>
          </a:xfrm>
          <a:prstGeom prst="rect">
            <a:avLst/>
          </a:prstGeom>
        </p:spPr>
      </p:pic>
      <p:sp>
        <p:nvSpPr>
          <p:cNvPr id="5" name="object 3">
            <a:extLst>
              <a:ext uri="{FF2B5EF4-FFF2-40B4-BE49-F238E27FC236}">
                <a16:creationId xmlns:a16="http://schemas.microsoft.com/office/drawing/2014/main" id="{922928CF-4B79-6A0C-3AD9-56BA586B78D0}"/>
              </a:ext>
            </a:extLst>
          </p:cNvPr>
          <p:cNvSpPr/>
          <p:nvPr/>
        </p:nvSpPr>
        <p:spPr>
          <a:xfrm>
            <a:off x="451760" y="-7569"/>
            <a:ext cx="6362700" cy="4978400"/>
          </a:xfrm>
          <a:custGeom>
            <a:avLst/>
            <a:gdLst/>
            <a:ahLst/>
            <a:cxnLst/>
            <a:rect l="l" t="t" r="r" b="b"/>
            <a:pathLst>
              <a:path w="6362700" h="4978400">
                <a:moveTo>
                  <a:pt x="3468002" y="4965700"/>
                </a:moveTo>
                <a:lnTo>
                  <a:pt x="2894164" y="4965700"/>
                </a:lnTo>
                <a:lnTo>
                  <a:pt x="2941517" y="4978400"/>
                </a:lnTo>
                <a:lnTo>
                  <a:pt x="3420648" y="4978400"/>
                </a:lnTo>
                <a:lnTo>
                  <a:pt x="3468002" y="4965700"/>
                </a:lnTo>
                <a:close/>
              </a:path>
              <a:path w="6362700" h="4978400">
                <a:moveTo>
                  <a:pt x="3608852" y="4953000"/>
                </a:moveTo>
                <a:lnTo>
                  <a:pt x="2753314" y="4953000"/>
                </a:lnTo>
                <a:lnTo>
                  <a:pt x="2800057" y="4965700"/>
                </a:lnTo>
                <a:lnTo>
                  <a:pt x="3562109" y="4965700"/>
                </a:lnTo>
                <a:lnTo>
                  <a:pt x="3608852" y="4953000"/>
                </a:lnTo>
                <a:close/>
              </a:path>
              <a:path w="6362700" h="4978400">
                <a:moveTo>
                  <a:pt x="3701693" y="4940300"/>
                </a:moveTo>
                <a:lnTo>
                  <a:pt x="2660473" y="4940300"/>
                </a:lnTo>
                <a:lnTo>
                  <a:pt x="2706784" y="4953000"/>
                </a:lnTo>
                <a:lnTo>
                  <a:pt x="3655382" y="4953000"/>
                </a:lnTo>
                <a:lnTo>
                  <a:pt x="3701693" y="4940300"/>
                </a:lnTo>
                <a:close/>
              </a:path>
              <a:path w="6362700" h="4978400">
                <a:moveTo>
                  <a:pt x="3884651" y="4902200"/>
                </a:moveTo>
                <a:lnTo>
                  <a:pt x="2477514" y="4902200"/>
                </a:lnTo>
                <a:lnTo>
                  <a:pt x="2614385" y="4940300"/>
                </a:lnTo>
                <a:lnTo>
                  <a:pt x="3747781" y="4940300"/>
                </a:lnTo>
                <a:lnTo>
                  <a:pt x="3884651" y="4902200"/>
                </a:lnTo>
                <a:close/>
              </a:path>
              <a:path w="6362700" h="4978400">
                <a:moveTo>
                  <a:pt x="5806039" y="0"/>
                </a:moveTo>
                <a:lnTo>
                  <a:pt x="556127" y="0"/>
                </a:lnTo>
                <a:lnTo>
                  <a:pt x="546428" y="25400"/>
                </a:lnTo>
                <a:lnTo>
                  <a:pt x="521447" y="63500"/>
                </a:lnTo>
                <a:lnTo>
                  <a:pt x="496983" y="101600"/>
                </a:lnTo>
                <a:lnTo>
                  <a:pt x="473040" y="139700"/>
                </a:lnTo>
                <a:lnTo>
                  <a:pt x="449625" y="177800"/>
                </a:lnTo>
                <a:lnTo>
                  <a:pt x="426742" y="215900"/>
                </a:lnTo>
                <a:lnTo>
                  <a:pt x="404395" y="254000"/>
                </a:lnTo>
                <a:lnTo>
                  <a:pt x="382592" y="292100"/>
                </a:lnTo>
                <a:lnTo>
                  <a:pt x="361335" y="330200"/>
                </a:lnTo>
                <a:lnTo>
                  <a:pt x="340631" y="368300"/>
                </a:lnTo>
                <a:lnTo>
                  <a:pt x="320484" y="406400"/>
                </a:lnTo>
                <a:lnTo>
                  <a:pt x="300900" y="457200"/>
                </a:lnTo>
                <a:lnTo>
                  <a:pt x="281883" y="495300"/>
                </a:lnTo>
                <a:lnTo>
                  <a:pt x="263439" y="533400"/>
                </a:lnTo>
                <a:lnTo>
                  <a:pt x="245572" y="571500"/>
                </a:lnTo>
                <a:lnTo>
                  <a:pt x="228288" y="622300"/>
                </a:lnTo>
                <a:lnTo>
                  <a:pt x="211592" y="660400"/>
                </a:lnTo>
                <a:lnTo>
                  <a:pt x="195489" y="698500"/>
                </a:lnTo>
                <a:lnTo>
                  <a:pt x="179983" y="749300"/>
                </a:lnTo>
                <a:lnTo>
                  <a:pt x="165081" y="787400"/>
                </a:lnTo>
                <a:lnTo>
                  <a:pt x="150786" y="838200"/>
                </a:lnTo>
                <a:lnTo>
                  <a:pt x="137104" y="876300"/>
                </a:lnTo>
                <a:lnTo>
                  <a:pt x="124041" y="927100"/>
                </a:lnTo>
                <a:lnTo>
                  <a:pt x="111601" y="965200"/>
                </a:lnTo>
                <a:lnTo>
                  <a:pt x="99789" y="1016000"/>
                </a:lnTo>
                <a:lnTo>
                  <a:pt x="88610" y="1054100"/>
                </a:lnTo>
                <a:lnTo>
                  <a:pt x="78069" y="1104900"/>
                </a:lnTo>
                <a:lnTo>
                  <a:pt x="68172" y="1143000"/>
                </a:lnTo>
                <a:lnTo>
                  <a:pt x="58923" y="1193800"/>
                </a:lnTo>
                <a:lnTo>
                  <a:pt x="50328" y="1231900"/>
                </a:lnTo>
                <a:lnTo>
                  <a:pt x="42392" y="1282700"/>
                </a:lnTo>
                <a:lnTo>
                  <a:pt x="35119" y="1333500"/>
                </a:lnTo>
                <a:lnTo>
                  <a:pt x="28514" y="1371600"/>
                </a:lnTo>
                <a:lnTo>
                  <a:pt x="22584" y="1422400"/>
                </a:lnTo>
                <a:lnTo>
                  <a:pt x="17332" y="1473200"/>
                </a:lnTo>
                <a:lnTo>
                  <a:pt x="12764" y="1511300"/>
                </a:lnTo>
                <a:lnTo>
                  <a:pt x="8885" y="1562100"/>
                </a:lnTo>
                <a:lnTo>
                  <a:pt x="5699" y="1612900"/>
                </a:lnTo>
                <a:lnTo>
                  <a:pt x="3213" y="1663700"/>
                </a:lnTo>
                <a:lnTo>
                  <a:pt x="1431" y="1701800"/>
                </a:lnTo>
                <a:lnTo>
                  <a:pt x="358" y="1752600"/>
                </a:lnTo>
                <a:lnTo>
                  <a:pt x="0" y="1803400"/>
                </a:lnTo>
                <a:lnTo>
                  <a:pt x="358" y="1854200"/>
                </a:lnTo>
                <a:lnTo>
                  <a:pt x="1431" y="1905000"/>
                </a:lnTo>
                <a:lnTo>
                  <a:pt x="3213" y="1943100"/>
                </a:lnTo>
                <a:lnTo>
                  <a:pt x="5699" y="1993900"/>
                </a:lnTo>
                <a:lnTo>
                  <a:pt x="8885" y="2044700"/>
                </a:lnTo>
                <a:lnTo>
                  <a:pt x="12764" y="2095500"/>
                </a:lnTo>
                <a:lnTo>
                  <a:pt x="17332" y="2133600"/>
                </a:lnTo>
                <a:lnTo>
                  <a:pt x="22584" y="2184400"/>
                </a:lnTo>
                <a:lnTo>
                  <a:pt x="28514" y="2235200"/>
                </a:lnTo>
                <a:lnTo>
                  <a:pt x="35119" y="2273300"/>
                </a:lnTo>
                <a:lnTo>
                  <a:pt x="42392" y="2324100"/>
                </a:lnTo>
                <a:lnTo>
                  <a:pt x="50328" y="2374900"/>
                </a:lnTo>
                <a:lnTo>
                  <a:pt x="58923" y="2413000"/>
                </a:lnTo>
                <a:lnTo>
                  <a:pt x="68172" y="2463800"/>
                </a:lnTo>
                <a:lnTo>
                  <a:pt x="78069" y="2501900"/>
                </a:lnTo>
                <a:lnTo>
                  <a:pt x="88610" y="2552700"/>
                </a:lnTo>
                <a:lnTo>
                  <a:pt x="99789" y="2603500"/>
                </a:lnTo>
                <a:lnTo>
                  <a:pt x="111601" y="2641600"/>
                </a:lnTo>
                <a:lnTo>
                  <a:pt x="124041" y="2692400"/>
                </a:lnTo>
                <a:lnTo>
                  <a:pt x="137104" y="2730500"/>
                </a:lnTo>
                <a:lnTo>
                  <a:pt x="150786" y="2768600"/>
                </a:lnTo>
                <a:lnTo>
                  <a:pt x="165081" y="2819400"/>
                </a:lnTo>
                <a:lnTo>
                  <a:pt x="179983" y="2857500"/>
                </a:lnTo>
                <a:lnTo>
                  <a:pt x="195489" y="2908300"/>
                </a:lnTo>
                <a:lnTo>
                  <a:pt x="211592" y="2946400"/>
                </a:lnTo>
                <a:lnTo>
                  <a:pt x="228288" y="2984500"/>
                </a:lnTo>
                <a:lnTo>
                  <a:pt x="245572" y="3035300"/>
                </a:lnTo>
                <a:lnTo>
                  <a:pt x="263439" y="3073400"/>
                </a:lnTo>
                <a:lnTo>
                  <a:pt x="281883" y="3111500"/>
                </a:lnTo>
                <a:lnTo>
                  <a:pt x="300900" y="3149600"/>
                </a:lnTo>
                <a:lnTo>
                  <a:pt x="320484" y="3200400"/>
                </a:lnTo>
                <a:lnTo>
                  <a:pt x="340631" y="3238500"/>
                </a:lnTo>
                <a:lnTo>
                  <a:pt x="361335" y="3276600"/>
                </a:lnTo>
                <a:lnTo>
                  <a:pt x="382592" y="3314700"/>
                </a:lnTo>
                <a:lnTo>
                  <a:pt x="404395" y="3352800"/>
                </a:lnTo>
                <a:lnTo>
                  <a:pt x="426742" y="3390900"/>
                </a:lnTo>
                <a:lnTo>
                  <a:pt x="449625" y="3429000"/>
                </a:lnTo>
                <a:lnTo>
                  <a:pt x="473040" y="3479800"/>
                </a:lnTo>
                <a:lnTo>
                  <a:pt x="496983" y="3517900"/>
                </a:lnTo>
                <a:lnTo>
                  <a:pt x="521447" y="3543300"/>
                </a:lnTo>
                <a:lnTo>
                  <a:pt x="546428" y="3581400"/>
                </a:lnTo>
                <a:lnTo>
                  <a:pt x="571922" y="3619500"/>
                </a:lnTo>
                <a:lnTo>
                  <a:pt x="597922" y="3657600"/>
                </a:lnTo>
                <a:lnTo>
                  <a:pt x="624424" y="3695700"/>
                </a:lnTo>
                <a:lnTo>
                  <a:pt x="651422" y="3733800"/>
                </a:lnTo>
                <a:lnTo>
                  <a:pt x="678913" y="3771900"/>
                </a:lnTo>
                <a:lnTo>
                  <a:pt x="706889" y="3797300"/>
                </a:lnTo>
                <a:lnTo>
                  <a:pt x="735348" y="3835400"/>
                </a:lnTo>
                <a:lnTo>
                  <a:pt x="764283" y="3873500"/>
                </a:lnTo>
                <a:lnTo>
                  <a:pt x="793689" y="3911600"/>
                </a:lnTo>
                <a:lnTo>
                  <a:pt x="823562" y="3937000"/>
                </a:lnTo>
                <a:lnTo>
                  <a:pt x="853896" y="3975100"/>
                </a:lnTo>
                <a:lnTo>
                  <a:pt x="884686" y="4000500"/>
                </a:lnTo>
                <a:lnTo>
                  <a:pt x="915928" y="4038600"/>
                </a:lnTo>
                <a:lnTo>
                  <a:pt x="947615" y="4064000"/>
                </a:lnTo>
                <a:lnTo>
                  <a:pt x="979744" y="4102100"/>
                </a:lnTo>
                <a:lnTo>
                  <a:pt x="1012309" y="4127500"/>
                </a:lnTo>
                <a:lnTo>
                  <a:pt x="1045304" y="4165600"/>
                </a:lnTo>
                <a:lnTo>
                  <a:pt x="1112569" y="4216400"/>
                </a:lnTo>
                <a:lnTo>
                  <a:pt x="1146827" y="4254500"/>
                </a:lnTo>
                <a:lnTo>
                  <a:pt x="1181496" y="4279900"/>
                </a:lnTo>
                <a:lnTo>
                  <a:pt x="1252046" y="4330700"/>
                </a:lnTo>
                <a:lnTo>
                  <a:pt x="1324178" y="4381500"/>
                </a:lnTo>
                <a:lnTo>
                  <a:pt x="1397852" y="4432300"/>
                </a:lnTo>
                <a:lnTo>
                  <a:pt x="1511166" y="4508500"/>
                </a:lnTo>
                <a:lnTo>
                  <a:pt x="1627721" y="4584700"/>
                </a:lnTo>
                <a:lnTo>
                  <a:pt x="1667270" y="4597400"/>
                </a:lnTo>
                <a:lnTo>
                  <a:pt x="1747382" y="4648200"/>
                </a:lnTo>
                <a:lnTo>
                  <a:pt x="1787935" y="4660900"/>
                </a:lnTo>
                <a:lnTo>
                  <a:pt x="1828813" y="4686300"/>
                </a:lnTo>
                <a:lnTo>
                  <a:pt x="1870010" y="4699000"/>
                </a:lnTo>
                <a:lnTo>
                  <a:pt x="1911523" y="4724400"/>
                </a:lnTo>
                <a:lnTo>
                  <a:pt x="1953344" y="4737100"/>
                </a:lnTo>
                <a:lnTo>
                  <a:pt x="1995471" y="4762500"/>
                </a:lnTo>
                <a:lnTo>
                  <a:pt x="2123627" y="4800600"/>
                </a:lnTo>
                <a:lnTo>
                  <a:pt x="2166921" y="4826000"/>
                </a:lnTo>
                <a:lnTo>
                  <a:pt x="2432372" y="4902200"/>
                </a:lnTo>
                <a:lnTo>
                  <a:pt x="3929794" y="4902200"/>
                </a:lnTo>
                <a:lnTo>
                  <a:pt x="4195245" y="4826000"/>
                </a:lnTo>
                <a:lnTo>
                  <a:pt x="4238539" y="4800600"/>
                </a:lnTo>
                <a:lnTo>
                  <a:pt x="4366695" y="4762500"/>
                </a:lnTo>
                <a:lnTo>
                  <a:pt x="4408821" y="4737100"/>
                </a:lnTo>
                <a:lnTo>
                  <a:pt x="4450643" y="4724400"/>
                </a:lnTo>
                <a:lnTo>
                  <a:pt x="4492155" y="4699000"/>
                </a:lnTo>
                <a:lnTo>
                  <a:pt x="4533353" y="4686300"/>
                </a:lnTo>
                <a:lnTo>
                  <a:pt x="4574231" y="4660900"/>
                </a:lnTo>
                <a:lnTo>
                  <a:pt x="4614784" y="4648200"/>
                </a:lnTo>
                <a:lnTo>
                  <a:pt x="4694896" y="4597400"/>
                </a:lnTo>
                <a:lnTo>
                  <a:pt x="4734444" y="4584700"/>
                </a:lnTo>
                <a:lnTo>
                  <a:pt x="4850999" y="4508500"/>
                </a:lnTo>
                <a:lnTo>
                  <a:pt x="4964313" y="4432300"/>
                </a:lnTo>
                <a:lnTo>
                  <a:pt x="5037987" y="4381500"/>
                </a:lnTo>
                <a:lnTo>
                  <a:pt x="5110120" y="4330700"/>
                </a:lnTo>
                <a:lnTo>
                  <a:pt x="5180670" y="4279900"/>
                </a:lnTo>
                <a:lnTo>
                  <a:pt x="5215339" y="4254500"/>
                </a:lnTo>
                <a:lnTo>
                  <a:pt x="5249597" y="4216400"/>
                </a:lnTo>
                <a:lnTo>
                  <a:pt x="5316861" y="4165600"/>
                </a:lnTo>
                <a:lnTo>
                  <a:pt x="5349857" y="4127500"/>
                </a:lnTo>
                <a:lnTo>
                  <a:pt x="5382422" y="4102100"/>
                </a:lnTo>
                <a:lnTo>
                  <a:pt x="5414550" y="4064000"/>
                </a:lnTo>
                <a:lnTo>
                  <a:pt x="5446238" y="4038600"/>
                </a:lnTo>
                <a:lnTo>
                  <a:pt x="5477479" y="4000500"/>
                </a:lnTo>
                <a:lnTo>
                  <a:pt x="5508270" y="3975100"/>
                </a:lnTo>
                <a:lnTo>
                  <a:pt x="5538604" y="3937000"/>
                </a:lnTo>
                <a:lnTo>
                  <a:pt x="5568477" y="3911600"/>
                </a:lnTo>
                <a:lnTo>
                  <a:pt x="5597883" y="3873500"/>
                </a:lnTo>
                <a:lnTo>
                  <a:pt x="5626818" y="3835400"/>
                </a:lnTo>
                <a:lnTo>
                  <a:pt x="5655276" y="3797300"/>
                </a:lnTo>
                <a:lnTo>
                  <a:pt x="5683253" y="3771900"/>
                </a:lnTo>
                <a:lnTo>
                  <a:pt x="5710743" y="3733800"/>
                </a:lnTo>
                <a:lnTo>
                  <a:pt x="5737742" y="3695700"/>
                </a:lnTo>
                <a:lnTo>
                  <a:pt x="5764244" y="3657600"/>
                </a:lnTo>
                <a:lnTo>
                  <a:pt x="5790244" y="3619500"/>
                </a:lnTo>
                <a:lnTo>
                  <a:pt x="5815737" y="3581400"/>
                </a:lnTo>
                <a:lnTo>
                  <a:pt x="5840719" y="3543300"/>
                </a:lnTo>
                <a:lnTo>
                  <a:pt x="5865183" y="3517900"/>
                </a:lnTo>
                <a:lnTo>
                  <a:pt x="5889125" y="3479800"/>
                </a:lnTo>
                <a:lnTo>
                  <a:pt x="5912541" y="3429000"/>
                </a:lnTo>
                <a:lnTo>
                  <a:pt x="5935424" y="3390900"/>
                </a:lnTo>
                <a:lnTo>
                  <a:pt x="5957770" y="3352800"/>
                </a:lnTo>
                <a:lnTo>
                  <a:pt x="5979574" y="3314700"/>
                </a:lnTo>
                <a:lnTo>
                  <a:pt x="6000831" y="3276600"/>
                </a:lnTo>
                <a:lnTo>
                  <a:pt x="6021535" y="3238500"/>
                </a:lnTo>
                <a:lnTo>
                  <a:pt x="6041682" y="3200400"/>
                </a:lnTo>
                <a:lnTo>
                  <a:pt x="6061266" y="3149600"/>
                </a:lnTo>
                <a:lnTo>
                  <a:pt x="6080283" y="3111500"/>
                </a:lnTo>
                <a:lnTo>
                  <a:pt x="6098727" y="3073400"/>
                </a:lnTo>
                <a:lnTo>
                  <a:pt x="6116594" y="3035300"/>
                </a:lnTo>
                <a:lnTo>
                  <a:pt x="6133877" y="2984500"/>
                </a:lnTo>
                <a:lnTo>
                  <a:pt x="6150574" y="2946400"/>
                </a:lnTo>
                <a:lnTo>
                  <a:pt x="6166677" y="2908300"/>
                </a:lnTo>
                <a:lnTo>
                  <a:pt x="6182182" y="2857500"/>
                </a:lnTo>
                <a:lnTo>
                  <a:pt x="6197085" y="2819400"/>
                </a:lnTo>
                <a:lnTo>
                  <a:pt x="6211380" y="2768600"/>
                </a:lnTo>
                <a:lnTo>
                  <a:pt x="6225061" y="2730500"/>
                </a:lnTo>
                <a:lnTo>
                  <a:pt x="6238125" y="2692400"/>
                </a:lnTo>
                <a:lnTo>
                  <a:pt x="6250565" y="2641600"/>
                </a:lnTo>
                <a:lnTo>
                  <a:pt x="6262377" y="2603500"/>
                </a:lnTo>
                <a:lnTo>
                  <a:pt x="6273556" y="2552700"/>
                </a:lnTo>
                <a:lnTo>
                  <a:pt x="6284096" y="2501900"/>
                </a:lnTo>
                <a:lnTo>
                  <a:pt x="6293993" y="2463800"/>
                </a:lnTo>
                <a:lnTo>
                  <a:pt x="6303242" y="2413000"/>
                </a:lnTo>
                <a:lnTo>
                  <a:pt x="6311837" y="2374900"/>
                </a:lnTo>
                <a:lnTo>
                  <a:pt x="6319774" y="2324100"/>
                </a:lnTo>
                <a:lnTo>
                  <a:pt x="6327047" y="2273300"/>
                </a:lnTo>
                <a:lnTo>
                  <a:pt x="6333651" y="2235200"/>
                </a:lnTo>
                <a:lnTo>
                  <a:pt x="6339582" y="2184400"/>
                </a:lnTo>
                <a:lnTo>
                  <a:pt x="6344834" y="2133600"/>
                </a:lnTo>
                <a:lnTo>
                  <a:pt x="6349402" y="2095500"/>
                </a:lnTo>
                <a:lnTo>
                  <a:pt x="6353281" y="2044700"/>
                </a:lnTo>
                <a:lnTo>
                  <a:pt x="6356466" y="1993900"/>
                </a:lnTo>
                <a:lnTo>
                  <a:pt x="6358952" y="1943100"/>
                </a:lnTo>
                <a:lnTo>
                  <a:pt x="6360734" y="1905000"/>
                </a:lnTo>
                <a:lnTo>
                  <a:pt x="6361807" y="1854200"/>
                </a:lnTo>
                <a:lnTo>
                  <a:pt x="6362166" y="1803400"/>
                </a:lnTo>
                <a:lnTo>
                  <a:pt x="6361807" y="1752600"/>
                </a:lnTo>
                <a:lnTo>
                  <a:pt x="6360734" y="1701800"/>
                </a:lnTo>
                <a:lnTo>
                  <a:pt x="6358952" y="1663700"/>
                </a:lnTo>
                <a:lnTo>
                  <a:pt x="6356466" y="1612900"/>
                </a:lnTo>
                <a:lnTo>
                  <a:pt x="6353281" y="1562100"/>
                </a:lnTo>
                <a:lnTo>
                  <a:pt x="6349402" y="1511300"/>
                </a:lnTo>
                <a:lnTo>
                  <a:pt x="6344834" y="1473200"/>
                </a:lnTo>
                <a:lnTo>
                  <a:pt x="6339582" y="1422400"/>
                </a:lnTo>
                <a:lnTo>
                  <a:pt x="6333651" y="1371600"/>
                </a:lnTo>
                <a:lnTo>
                  <a:pt x="6327047" y="1333500"/>
                </a:lnTo>
                <a:lnTo>
                  <a:pt x="6319774" y="1282700"/>
                </a:lnTo>
                <a:lnTo>
                  <a:pt x="6311837" y="1231900"/>
                </a:lnTo>
                <a:lnTo>
                  <a:pt x="6303242" y="1193800"/>
                </a:lnTo>
                <a:lnTo>
                  <a:pt x="6293993" y="1143000"/>
                </a:lnTo>
                <a:lnTo>
                  <a:pt x="6284096" y="1104900"/>
                </a:lnTo>
                <a:lnTo>
                  <a:pt x="6273556" y="1054100"/>
                </a:lnTo>
                <a:lnTo>
                  <a:pt x="6262377" y="1016000"/>
                </a:lnTo>
                <a:lnTo>
                  <a:pt x="6250565" y="965200"/>
                </a:lnTo>
                <a:lnTo>
                  <a:pt x="6238125" y="927100"/>
                </a:lnTo>
                <a:lnTo>
                  <a:pt x="6225061" y="876300"/>
                </a:lnTo>
                <a:lnTo>
                  <a:pt x="6211380" y="838200"/>
                </a:lnTo>
                <a:lnTo>
                  <a:pt x="6197085" y="787400"/>
                </a:lnTo>
                <a:lnTo>
                  <a:pt x="6182182" y="749300"/>
                </a:lnTo>
                <a:lnTo>
                  <a:pt x="6166677" y="698500"/>
                </a:lnTo>
                <a:lnTo>
                  <a:pt x="6150574" y="660400"/>
                </a:lnTo>
                <a:lnTo>
                  <a:pt x="6133877" y="622300"/>
                </a:lnTo>
                <a:lnTo>
                  <a:pt x="6116594" y="571500"/>
                </a:lnTo>
                <a:lnTo>
                  <a:pt x="6098727" y="533400"/>
                </a:lnTo>
                <a:lnTo>
                  <a:pt x="6080283" y="495300"/>
                </a:lnTo>
                <a:lnTo>
                  <a:pt x="6061266" y="457200"/>
                </a:lnTo>
                <a:lnTo>
                  <a:pt x="6041682" y="406400"/>
                </a:lnTo>
                <a:lnTo>
                  <a:pt x="6021535" y="368300"/>
                </a:lnTo>
                <a:lnTo>
                  <a:pt x="6000831" y="330200"/>
                </a:lnTo>
                <a:lnTo>
                  <a:pt x="5979574" y="292100"/>
                </a:lnTo>
                <a:lnTo>
                  <a:pt x="5957770" y="254000"/>
                </a:lnTo>
                <a:lnTo>
                  <a:pt x="5935424" y="215900"/>
                </a:lnTo>
                <a:lnTo>
                  <a:pt x="5912541" y="177800"/>
                </a:lnTo>
                <a:lnTo>
                  <a:pt x="5889125" y="139700"/>
                </a:lnTo>
                <a:lnTo>
                  <a:pt x="5865183" y="101600"/>
                </a:lnTo>
                <a:lnTo>
                  <a:pt x="5840719" y="63500"/>
                </a:lnTo>
                <a:lnTo>
                  <a:pt x="5815737" y="25400"/>
                </a:lnTo>
                <a:lnTo>
                  <a:pt x="5806039" y="0"/>
                </a:lnTo>
                <a:close/>
              </a:path>
            </a:pathLst>
          </a:custGeom>
          <a:solidFill>
            <a:srgbClr val="EDF0F3">
              <a:alpha val="62653"/>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2D54A9CC-9C64-38F8-529C-4058ADC835BA}"/>
              </a:ext>
            </a:extLst>
          </p:cNvPr>
          <p:cNvGrpSpPr/>
          <p:nvPr/>
        </p:nvGrpSpPr>
        <p:grpSpPr>
          <a:xfrm>
            <a:off x="458108" y="-7569"/>
            <a:ext cx="6362700" cy="4972050"/>
            <a:chOff x="6026150" y="0"/>
            <a:chExt cx="6362700" cy="4972050"/>
          </a:xfrm>
        </p:grpSpPr>
        <p:sp>
          <p:nvSpPr>
            <p:cNvPr id="6" name="object 4">
              <a:extLst>
                <a:ext uri="{FF2B5EF4-FFF2-40B4-BE49-F238E27FC236}">
                  <a16:creationId xmlns:a16="http://schemas.microsoft.com/office/drawing/2014/main" id="{0BC9150D-5954-B6C4-4CDD-156CAF2BAD1B}"/>
                </a:ext>
              </a:extLst>
            </p:cNvPr>
            <p:cNvSpPr/>
            <p:nvPr/>
          </p:nvSpPr>
          <p:spPr>
            <a:xfrm>
              <a:off x="9207500" y="0"/>
              <a:ext cx="3181350" cy="4972050"/>
            </a:xfrm>
            <a:custGeom>
              <a:avLst/>
              <a:gdLst/>
              <a:ahLst/>
              <a:cxnLst/>
              <a:rect l="l" t="t" r="r" b="b"/>
              <a:pathLst>
                <a:path w="3181350" h="4972050">
                  <a:moveTo>
                    <a:pt x="0" y="4972050"/>
                  </a:moveTo>
                  <a:lnTo>
                    <a:pt x="48273" y="4971691"/>
                  </a:lnTo>
                  <a:lnTo>
                    <a:pt x="96373" y="4970618"/>
                  </a:lnTo>
                  <a:lnTo>
                    <a:pt x="144295" y="4968835"/>
                  </a:lnTo>
                  <a:lnTo>
                    <a:pt x="192034" y="4966349"/>
                  </a:lnTo>
                  <a:lnTo>
                    <a:pt x="239584" y="4963164"/>
                  </a:lnTo>
                  <a:lnTo>
                    <a:pt x="286941" y="4959284"/>
                  </a:lnTo>
                  <a:lnTo>
                    <a:pt x="334100" y="4954716"/>
                  </a:lnTo>
                  <a:lnTo>
                    <a:pt x="381056" y="4949463"/>
                  </a:lnTo>
                  <a:lnTo>
                    <a:pt x="427803" y="4943532"/>
                  </a:lnTo>
                  <a:lnTo>
                    <a:pt x="474337" y="4936927"/>
                  </a:lnTo>
                  <a:lnTo>
                    <a:pt x="520651" y="4929654"/>
                  </a:lnTo>
                  <a:lnTo>
                    <a:pt x="566743" y="4921716"/>
                  </a:lnTo>
                  <a:lnTo>
                    <a:pt x="612606" y="4913120"/>
                  </a:lnTo>
                  <a:lnTo>
                    <a:pt x="658234" y="4903871"/>
                  </a:lnTo>
                  <a:lnTo>
                    <a:pt x="703625" y="4893973"/>
                  </a:lnTo>
                  <a:lnTo>
                    <a:pt x="748771" y="4883431"/>
                  </a:lnTo>
                  <a:lnTo>
                    <a:pt x="793668" y="4872252"/>
                  </a:lnTo>
                  <a:lnTo>
                    <a:pt x="838311" y="4860438"/>
                  </a:lnTo>
                  <a:lnTo>
                    <a:pt x="882696" y="4847997"/>
                  </a:lnTo>
                  <a:lnTo>
                    <a:pt x="926816" y="4834932"/>
                  </a:lnTo>
                  <a:lnTo>
                    <a:pt x="970667" y="4821250"/>
                  </a:lnTo>
                  <a:lnTo>
                    <a:pt x="1014244" y="4806954"/>
                  </a:lnTo>
                  <a:lnTo>
                    <a:pt x="1057541" y="4792050"/>
                  </a:lnTo>
                  <a:lnTo>
                    <a:pt x="1100555" y="4776543"/>
                  </a:lnTo>
                  <a:lnTo>
                    <a:pt x="1143278" y="4760438"/>
                  </a:lnTo>
                  <a:lnTo>
                    <a:pt x="1185708" y="4743741"/>
                  </a:lnTo>
                  <a:lnTo>
                    <a:pt x="1227838" y="4726455"/>
                  </a:lnTo>
                  <a:lnTo>
                    <a:pt x="1269663" y="4708587"/>
                  </a:lnTo>
                  <a:lnTo>
                    <a:pt x="1311179" y="4690141"/>
                  </a:lnTo>
                  <a:lnTo>
                    <a:pt x="1352380" y="4671123"/>
                  </a:lnTo>
                  <a:lnTo>
                    <a:pt x="1393261" y="4651537"/>
                  </a:lnTo>
                  <a:lnTo>
                    <a:pt x="1433818" y="4631388"/>
                  </a:lnTo>
                  <a:lnTo>
                    <a:pt x="1474044" y="4610682"/>
                  </a:lnTo>
                  <a:lnTo>
                    <a:pt x="1513936" y="4589424"/>
                  </a:lnTo>
                  <a:lnTo>
                    <a:pt x="1553488" y="4567618"/>
                  </a:lnTo>
                  <a:lnTo>
                    <a:pt x="1592695" y="4545270"/>
                  </a:lnTo>
                  <a:lnTo>
                    <a:pt x="1631551" y="4522385"/>
                  </a:lnTo>
                  <a:lnTo>
                    <a:pt x="1670053" y="4498967"/>
                  </a:lnTo>
                  <a:lnTo>
                    <a:pt x="1708194" y="4475023"/>
                  </a:lnTo>
                  <a:lnTo>
                    <a:pt x="1745970" y="4450556"/>
                  </a:lnTo>
                  <a:lnTo>
                    <a:pt x="1783376" y="4425573"/>
                  </a:lnTo>
                  <a:lnTo>
                    <a:pt x="1820406" y="4400077"/>
                  </a:lnTo>
                  <a:lnTo>
                    <a:pt x="1857056" y="4374075"/>
                  </a:lnTo>
                  <a:lnTo>
                    <a:pt x="1893321" y="4347571"/>
                  </a:lnTo>
                  <a:lnTo>
                    <a:pt x="1929195" y="4320570"/>
                  </a:lnTo>
                  <a:lnTo>
                    <a:pt x="1964673" y="4293077"/>
                  </a:lnTo>
                  <a:lnTo>
                    <a:pt x="1999751" y="4265098"/>
                  </a:lnTo>
                  <a:lnTo>
                    <a:pt x="2034423" y="4236637"/>
                  </a:lnTo>
                  <a:lnTo>
                    <a:pt x="2068684" y="4207700"/>
                  </a:lnTo>
                  <a:lnTo>
                    <a:pt x="2102529" y="4178291"/>
                  </a:lnTo>
                  <a:lnTo>
                    <a:pt x="2135954" y="4148416"/>
                  </a:lnTo>
                  <a:lnTo>
                    <a:pt x="2168952" y="4118079"/>
                  </a:lnTo>
                  <a:lnTo>
                    <a:pt x="2201520" y="4087286"/>
                  </a:lnTo>
                  <a:lnTo>
                    <a:pt x="2233651" y="4056042"/>
                  </a:lnTo>
                  <a:lnTo>
                    <a:pt x="2265342" y="4024351"/>
                  </a:lnTo>
                  <a:lnTo>
                    <a:pt x="2296586" y="3992220"/>
                  </a:lnTo>
                  <a:lnTo>
                    <a:pt x="2327379" y="3959652"/>
                  </a:lnTo>
                  <a:lnTo>
                    <a:pt x="2357716" y="3926654"/>
                  </a:lnTo>
                  <a:lnTo>
                    <a:pt x="2387591" y="3893229"/>
                  </a:lnTo>
                  <a:lnTo>
                    <a:pt x="2417000" y="3859384"/>
                  </a:lnTo>
                  <a:lnTo>
                    <a:pt x="2445937" y="3825123"/>
                  </a:lnTo>
                  <a:lnTo>
                    <a:pt x="2474398" y="3790451"/>
                  </a:lnTo>
                  <a:lnTo>
                    <a:pt x="2502377" y="3755373"/>
                  </a:lnTo>
                  <a:lnTo>
                    <a:pt x="2529870" y="3719895"/>
                  </a:lnTo>
                  <a:lnTo>
                    <a:pt x="2556871" y="3684021"/>
                  </a:lnTo>
                  <a:lnTo>
                    <a:pt x="2583375" y="3647756"/>
                  </a:lnTo>
                  <a:lnTo>
                    <a:pt x="2609377" y="3611106"/>
                  </a:lnTo>
                  <a:lnTo>
                    <a:pt x="2634873" y="3574076"/>
                  </a:lnTo>
                  <a:lnTo>
                    <a:pt x="2659856" y="3536670"/>
                  </a:lnTo>
                  <a:lnTo>
                    <a:pt x="2684323" y="3498894"/>
                  </a:lnTo>
                  <a:lnTo>
                    <a:pt x="2708267" y="3460753"/>
                  </a:lnTo>
                  <a:lnTo>
                    <a:pt x="2731685" y="3422251"/>
                  </a:lnTo>
                  <a:lnTo>
                    <a:pt x="2754570" y="3383395"/>
                  </a:lnTo>
                  <a:lnTo>
                    <a:pt x="2776918" y="3344188"/>
                  </a:lnTo>
                  <a:lnTo>
                    <a:pt x="2798724" y="3304636"/>
                  </a:lnTo>
                  <a:lnTo>
                    <a:pt x="2819982" y="3264744"/>
                  </a:lnTo>
                  <a:lnTo>
                    <a:pt x="2840688" y="3224518"/>
                  </a:lnTo>
                  <a:lnTo>
                    <a:pt x="2860837" y="3183961"/>
                  </a:lnTo>
                  <a:lnTo>
                    <a:pt x="2880423" y="3143080"/>
                  </a:lnTo>
                  <a:lnTo>
                    <a:pt x="2899441" y="3101879"/>
                  </a:lnTo>
                  <a:lnTo>
                    <a:pt x="2917887" y="3060363"/>
                  </a:lnTo>
                  <a:lnTo>
                    <a:pt x="2935755" y="3018538"/>
                  </a:lnTo>
                  <a:lnTo>
                    <a:pt x="2953041" y="2976408"/>
                  </a:lnTo>
                  <a:lnTo>
                    <a:pt x="2969738" y="2933978"/>
                  </a:lnTo>
                  <a:lnTo>
                    <a:pt x="2985843" y="2891255"/>
                  </a:lnTo>
                  <a:lnTo>
                    <a:pt x="3001350" y="2848241"/>
                  </a:lnTo>
                  <a:lnTo>
                    <a:pt x="3016254" y="2804944"/>
                  </a:lnTo>
                  <a:lnTo>
                    <a:pt x="3030550" y="2761367"/>
                  </a:lnTo>
                  <a:lnTo>
                    <a:pt x="3044232" y="2717516"/>
                  </a:lnTo>
                  <a:lnTo>
                    <a:pt x="3057297" y="2673396"/>
                  </a:lnTo>
                  <a:lnTo>
                    <a:pt x="3069738" y="2629011"/>
                  </a:lnTo>
                  <a:lnTo>
                    <a:pt x="3081552" y="2584368"/>
                  </a:lnTo>
                  <a:lnTo>
                    <a:pt x="3092731" y="2539471"/>
                  </a:lnTo>
                  <a:lnTo>
                    <a:pt x="3103273" y="2494325"/>
                  </a:lnTo>
                  <a:lnTo>
                    <a:pt x="3113171" y="2448934"/>
                  </a:lnTo>
                  <a:lnTo>
                    <a:pt x="3122420" y="2403306"/>
                  </a:lnTo>
                  <a:lnTo>
                    <a:pt x="3131016" y="2357443"/>
                  </a:lnTo>
                  <a:lnTo>
                    <a:pt x="3138954" y="2311351"/>
                  </a:lnTo>
                  <a:lnTo>
                    <a:pt x="3146227" y="2265037"/>
                  </a:lnTo>
                  <a:lnTo>
                    <a:pt x="3152832" y="2218503"/>
                  </a:lnTo>
                  <a:lnTo>
                    <a:pt x="3158763" y="2171756"/>
                  </a:lnTo>
                  <a:lnTo>
                    <a:pt x="3164016" y="2124800"/>
                  </a:lnTo>
                  <a:lnTo>
                    <a:pt x="3168584" y="2077641"/>
                  </a:lnTo>
                  <a:lnTo>
                    <a:pt x="3172464" y="2030284"/>
                  </a:lnTo>
                  <a:lnTo>
                    <a:pt x="3175649" y="1982734"/>
                  </a:lnTo>
                  <a:lnTo>
                    <a:pt x="3178135" y="1934995"/>
                  </a:lnTo>
                  <a:lnTo>
                    <a:pt x="3179918" y="1887073"/>
                  </a:lnTo>
                  <a:lnTo>
                    <a:pt x="3180991" y="1838973"/>
                  </a:lnTo>
                  <a:lnTo>
                    <a:pt x="3181350" y="1790700"/>
                  </a:lnTo>
                  <a:lnTo>
                    <a:pt x="3180991" y="1742426"/>
                  </a:lnTo>
                  <a:lnTo>
                    <a:pt x="3179918" y="1694326"/>
                  </a:lnTo>
                  <a:lnTo>
                    <a:pt x="3178135" y="1646404"/>
                  </a:lnTo>
                  <a:lnTo>
                    <a:pt x="3175649" y="1598665"/>
                  </a:lnTo>
                  <a:lnTo>
                    <a:pt x="3172464" y="1551115"/>
                  </a:lnTo>
                  <a:lnTo>
                    <a:pt x="3168584" y="1503758"/>
                  </a:lnTo>
                  <a:lnTo>
                    <a:pt x="3164016" y="1456599"/>
                  </a:lnTo>
                  <a:lnTo>
                    <a:pt x="3158763" y="1409643"/>
                  </a:lnTo>
                  <a:lnTo>
                    <a:pt x="3152832" y="1362896"/>
                  </a:lnTo>
                  <a:lnTo>
                    <a:pt x="3146227" y="1316362"/>
                  </a:lnTo>
                  <a:lnTo>
                    <a:pt x="3138954" y="1270048"/>
                  </a:lnTo>
                  <a:lnTo>
                    <a:pt x="3131016" y="1223956"/>
                  </a:lnTo>
                  <a:lnTo>
                    <a:pt x="3122420" y="1178093"/>
                  </a:lnTo>
                  <a:lnTo>
                    <a:pt x="3113171" y="1132465"/>
                  </a:lnTo>
                  <a:lnTo>
                    <a:pt x="3103273" y="1087074"/>
                  </a:lnTo>
                  <a:lnTo>
                    <a:pt x="3092731" y="1041928"/>
                  </a:lnTo>
                  <a:lnTo>
                    <a:pt x="3081552" y="997031"/>
                  </a:lnTo>
                  <a:lnTo>
                    <a:pt x="3069738" y="952388"/>
                  </a:lnTo>
                  <a:lnTo>
                    <a:pt x="3057297" y="908003"/>
                  </a:lnTo>
                  <a:lnTo>
                    <a:pt x="3044232" y="863883"/>
                  </a:lnTo>
                  <a:lnTo>
                    <a:pt x="3030550" y="820032"/>
                  </a:lnTo>
                  <a:lnTo>
                    <a:pt x="3016254" y="776455"/>
                  </a:lnTo>
                  <a:lnTo>
                    <a:pt x="3001350" y="733158"/>
                  </a:lnTo>
                  <a:lnTo>
                    <a:pt x="2985843" y="690144"/>
                  </a:lnTo>
                  <a:lnTo>
                    <a:pt x="2969738" y="647421"/>
                  </a:lnTo>
                  <a:lnTo>
                    <a:pt x="2953041" y="604991"/>
                  </a:lnTo>
                  <a:lnTo>
                    <a:pt x="2935755" y="562861"/>
                  </a:lnTo>
                  <a:lnTo>
                    <a:pt x="2917887" y="521036"/>
                  </a:lnTo>
                  <a:lnTo>
                    <a:pt x="2899441" y="479520"/>
                  </a:lnTo>
                  <a:lnTo>
                    <a:pt x="2880423" y="438319"/>
                  </a:lnTo>
                  <a:lnTo>
                    <a:pt x="2860837" y="397438"/>
                  </a:lnTo>
                  <a:lnTo>
                    <a:pt x="2840688" y="356881"/>
                  </a:lnTo>
                  <a:lnTo>
                    <a:pt x="2819982" y="316655"/>
                  </a:lnTo>
                  <a:lnTo>
                    <a:pt x="2798724" y="276763"/>
                  </a:lnTo>
                  <a:lnTo>
                    <a:pt x="2776918" y="237211"/>
                  </a:lnTo>
                  <a:lnTo>
                    <a:pt x="2754570" y="198004"/>
                  </a:lnTo>
                  <a:lnTo>
                    <a:pt x="2731685" y="159148"/>
                  </a:lnTo>
                  <a:lnTo>
                    <a:pt x="2708267" y="120646"/>
                  </a:lnTo>
                  <a:lnTo>
                    <a:pt x="2684323" y="82505"/>
                  </a:lnTo>
                  <a:lnTo>
                    <a:pt x="2659856" y="44729"/>
                  </a:lnTo>
                  <a:lnTo>
                    <a:pt x="2634873" y="7323"/>
                  </a:lnTo>
                  <a:lnTo>
                    <a:pt x="2629830" y="0"/>
                  </a:lnTo>
                </a:path>
              </a:pathLst>
            </a:custGeom>
            <a:ln w="12700">
              <a:solidFill>
                <a:srgbClr val="FFB81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5C7A92FB-7DA4-9124-9B93-362BA5AD87E5}"/>
                </a:ext>
              </a:extLst>
            </p:cNvPr>
            <p:cNvSpPr/>
            <p:nvPr/>
          </p:nvSpPr>
          <p:spPr>
            <a:xfrm>
              <a:off x="6026150" y="0"/>
              <a:ext cx="3181350" cy="4972050"/>
            </a:xfrm>
            <a:custGeom>
              <a:avLst/>
              <a:gdLst/>
              <a:ahLst/>
              <a:cxnLst/>
              <a:rect l="l" t="t" r="r" b="b"/>
              <a:pathLst>
                <a:path w="3181350" h="4972050">
                  <a:moveTo>
                    <a:pt x="551519" y="0"/>
                  </a:moveTo>
                  <a:lnTo>
                    <a:pt x="521493" y="44729"/>
                  </a:lnTo>
                  <a:lnTo>
                    <a:pt x="497026" y="82505"/>
                  </a:lnTo>
                  <a:lnTo>
                    <a:pt x="473082" y="120646"/>
                  </a:lnTo>
                  <a:lnTo>
                    <a:pt x="449664" y="159148"/>
                  </a:lnTo>
                  <a:lnTo>
                    <a:pt x="426779" y="198004"/>
                  </a:lnTo>
                  <a:lnTo>
                    <a:pt x="404431" y="237211"/>
                  </a:lnTo>
                  <a:lnTo>
                    <a:pt x="382625" y="276763"/>
                  </a:lnTo>
                  <a:lnTo>
                    <a:pt x="361367" y="316655"/>
                  </a:lnTo>
                  <a:lnTo>
                    <a:pt x="340661" y="356881"/>
                  </a:lnTo>
                  <a:lnTo>
                    <a:pt x="320512" y="397438"/>
                  </a:lnTo>
                  <a:lnTo>
                    <a:pt x="300926" y="438319"/>
                  </a:lnTo>
                  <a:lnTo>
                    <a:pt x="281908" y="479520"/>
                  </a:lnTo>
                  <a:lnTo>
                    <a:pt x="263462" y="521036"/>
                  </a:lnTo>
                  <a:lnTo>
                    <a:pt x="245594" y="562861"/>
                  </a:lnTo>
                  <a:lnTo>
                    <a:pt x="228308" y="604991"/>
                  </a:lnTo>
                  <a:lnTo>
                    <a:pt x="211611" y="647421"/>
                  </a:lnTo>
                  <a:lnTo>
                    <a:pt x="195506" y="690144"/>
                  </a:lnTo>
                  <a:lnTo>
                    <a:pt x="179999" y="733158"/>
                  </a:lnTo>
                  <a:lnTo>
                    <a:pt x="165095" y="776455"/>
                  </a:lnTo>
                  <a:lnTo>
                    <a:pt x="150799" y="820032"/>
                  </a:lnTo>
                  <a:lnTo>
                    <a:pt x="137117" y="863883"/>
                  </a:lnTo>
                  <a:lnTo>
                    <a:pt x="124052" y="908003"/>
                  </a:lnTo>
                  <a:lnTo>
                    <a:pt x="111611" y="952388"/>
                  </a:lnTo>
                  <a:lnTo>
                    <a:pt x="99797" y="997031"/>
                  </a:lnTo>
                  <a:lnTo>
                    <a:pt x="88618" y="1041928"/>
                  </a:lnTo>
                  <a:lnTo>
                    <a:pt x="78076" y="1087074"/>
                  </a:lnTo>
                  <a:lnTo>
                    <a:pt x="68178" y="1132465"/>
                  </a:lnTo>
                  <a:lnTo>
                    <a:pt x="58929" y="1178093"/>
                  </a:lnTo>
                  <a:lnTo>
                    <a:pt x="50333" y="1223956"/>
                  </a:lnTo>
                  <a:lnTo>
                    <a:pt x="42395" y="1270048"/>
                  </a:lnTo>
                  <a:lnTo>
                    <a:pt x="35122" y="1316362"/>
                  </a:lnTo>
                  <a:lnTo>
                    <a:pt x="28517" y="1362896"/>
                  </a:lnTo>
                  <a:lnTo>
                    <a:pt x="22586" y="1409643"/>
                  </a:lnTo>
                  <a:lnTo>
                    <a:pt x="17333" y="1456599"/>
                  </a:lnTo>
                  <a:lnTo>
                    <a:pt x="12765" y="1503758"/>
                  </a:lnTo>
                  <a:lnTo>
                    <a:pt x="8885" y="1551115"/>
                  </a:lnTo>
                  <a:lnTo>
                    <a:pt x="5700" y="1598665"/>
                  </a:lnTo>
                  <a:lnTo>
                    <a:pt x="3214" y="1646404"/>
                  </a:lnTo>
                  <a:lnTo>
                    <a:pt x="1431" y="1694326"/>
                  </a:lnTo>
                  <a:lnTo>
                    <a:pt x="358" y="1742426"/>
                  </a:lnTo>
                  <a:lnTo>
                    <a:pt x="0" y="1790700"/>
                  </a:lnTo>
                  <a:lnTo>
                    <a:pt x="358" y="1838973"/>
                  </a:lnTo>
                  <a:lnTo>
                    <a:pt x="1431" y="1887073"/>
                  </a:lnTo>
                  <a:lnTo>
                    <a:pt x="3214" y="1934995"/>
                  </a:lnTo>
                  <a:lnTo>
                    <a:pt x="5700" y="1982734"/>
                  </a:lnTo>
                  <a:lnTo>
                    <a:pt x="8885" y="2030284"/>
                  </a:lnTo>
                  <a:lnTo>
                    <a:pt x="12765" y="2077641"/>
                  </a:lnTo>
                  <a:lnTo>
                    <a:pt x="17333" y="2124800"/>
                  </a:lnTo>
                  <a:lnTo>
                    <a:pt x="22586" y="2171756"/>
                  </a:lnTo>
                  <a:lnTo>
                    <a:pt x="28517" y="2218503"/>
                  </a:lnTo>
                  <a:lnTo>
                    <a:pt x="35122" y="2265037"/>
                  </a:lnTo>
                  <a:lnTo>
                    <a:pt x="42395" y="2311351"/>
                  </a:lnTo>
                  <a:lnTo>
                    <a:pt x="50333" y="2357443"/>
                  </a:lnTo>
                  <a:lnTo>
                    <a:pt x="58929" y="2403306"/>
                  </a:lnTo>
                  <a:lnTo>
                    <a:pt x="68178" y="2448934"/>
                  </a:lnTo>
                  <a:lnTo>
                    <a:pt x="78076" y="2494325"/>
                  </a:lnTo>
                  <a:lnTo>
                    <a:pt x="88618" y="2539471"/>
                  </a:lnTo>
                  <a:lnTo>
                    <a:pt x="99797" y="2584368"/>
                  </a:lnTo>
                  <a:lnTo>
                    <a:pt x="111611" y="2629011"/>
                  </a:lnTo>
                  <a:lnTo>
                    <a:pt x="124052" y="2673396"/>
                  </a:lnTo>
                  <a:lnTo>
                    <a:pt x="137117" y="2717516"/>
                  </a:lnTo>
                  <a:lnTo>
                    <a:pt x="150799" y="2761367"/>
                  </a:lnTo>
                  <a:lnTo>
                    <a:pt x="165095" y="2804944"/>
                  </a:lnTo>
                  <a:lnTo>
                    <a:pt x="179999" y="2848241"/>
                  </a:lnTo>
                  <a:lnTo>
                    <a:pt x="195506" y="2891255"/>
                  </a:lnTo>
                  <a:lnTo>
                    <a:pt x="211611" y="2933978"/>
                  </a:lnTo>
                  <a:lnTo>
                    <a:pt x="228308" y="2976408"/>
                  </a:lnTo>
                  <a:lnTo>
                    <a:pt x="245594" y="3018538"/>
                  </a:lnTo>
                  <a:lnTo>
                    <a:pt x="263462" y="3060363"/>
                  </a:lnTo>
                  <a:lnTo>
                    <a:pt x="281908" y="3101879"/>
                  </a:lnTo>
                  <a:lnTo>
                    <a:pt x="300926" y="3143080"/>
                  </a:lnTo>
                  <a:lnTo>
                    <a:pt x="320512" y="3183961"/>
                  </a:lnTo>
                  <a:lnTo>
                    <a:pt x="340661" y="3224518"/>
                  </a:lnTo>
                  <a:lnTo>
                    <a:pt x="361367" y="3264744"/>
                  </a:lnTo>
                  <a:lnTo>
                    <a:pt x="382625" y="3304636"/>
                  </a:lnTo>
                  <a:lnTo>
                    <a:pt x="404431" y="3344188"/>
                  </a:lnTo>
                  <a:lnTo>
                    <a:pt x="426779" y="3383395"/>
                  </a:lnTo>
                  <a:lnTo>
                    <a:pt x="449664" y="3422251"/>
                  </a:lnTo>
                  <a:lnTo>
                    <a:pt x="473082" y="3460753"/>
                  </a:lnTo>
                  <a:lnTo>
                    <a:pt x="497026" y="3498894"/>
                  </a:lnTo>
                  <a:lnTo>
                    <a:pt x="521493" y="3536670"/>
                  </a:lnTo>
                  <a:lnTo>
                    <a:pt x="546476" y="3574076"/>
                  </a:lnTo>
                  <a:lnTo>
                    <a:pt x="571972" y="3611106"/>
                  </a:lnTo>
                  <a:lnTo>
                    <a:pt x="597974" y="3647756"/>
                  </a:lnTo>
                  <a:lnTo>
                    <a:pt x="624478" y="3684021"/>
                  </a:lnTo>
                  <a:lnTo>
                    <a:pt x="651479" y="3719895"/>
                  </a:lnTo>
                  <a:lnTo>
                    <a:pt x="678972" y="3755373"/>
                  </a:lnTo>
                  <a:lnTo>
                    <a:pt x="706951" y="3790451"/>
                  </a:lnTo>
                  <a:lnTo>
                    <a:pt x="735412" y="3825123"/>
                  </a:lnTo>
                  <a:lnTo>
                    <a:pt x="764349" y="3859384"/>
                  </a:lnTo>
                  <a:lnTo>
                    <a:pt x="793758" y="3893229"/>
                  </a:lnTo>
                  <a:lnTo>
                    <a:pt x="823633" y="3926654"/>
                  </a:lnTo>
                  <a:lnTo>
                    <a:pt x="853970" y="3959652"/>
                  </a:lnTo>
                  <a:lnTo>
                    <a:pt x="884763" y="3992220"/>
                  </a:lnTo>
                  <a:lnTo>
                    <a:pt x="916007" y="4024351"/>
                  </a:lnTo>
                  <a:lnTo>
                    <a:pt x="947698" y="4056042"/>
                  </a:lnTo>
                  <a:lnTo>
                    <a:pt x="979829" y="4087286"/>
                  </a:lnTo>
                  <a:lnTo>
                    <a:pt x="1012397" y="4118079"/>
                  </a:lnTo>
                  <a:lnTo>
                    <a:pt x="1045395" y="4148416"/>
                  </a:lnTo>
                  <a:lnTo>
                    <a:pt x="1078820" y="4178291"/>
                  </a:lnTo>
                  <a:lnTo>
                    <a:pt x="1112665" y="4207700"/>
                  </a:lnTo>
                  <a:lnTo>
                    <a:pt x="1146926" y="4236637"/>
                  </a:lnTo>
                  <a:lnTo>
                    <a:pt x="1181598" y="4265098"/>
                  </a:lnTo>
                  <a:lnTo>
                    <a:pt x="1216676" y="4293077"/>
                  </a:lnTo>
                  <a:lnTo>
                    <a:pt x="1252154" y="4320570"/>
                  </a:lnTo>
                  <a:lnTo>
                    <a:pt x="1288028" y="4347571"/>
                  </a:lnTo>
                  <a:lnTo>
                    <a:pt x="1324293" y="4374075"/>
                  </a:lnTo>
                  <a:lnTo>
                    <a:pt x="1360943" y="4400077"/>
                  </a:lnTo>
                  <a:lnTo>
                    <a:pt x="1397973" y="4425573"/>
                  </a:lnTo>
                  <a:lnTo>
                    <a:pt x="1435379" y="4450556"/>
                  </a:lnTo>
                  <a:lnTo>
                    <a:pt x="1473155" y="4475023"/>
                  </a:lnTo>
                  <a:lnTo>
                    <a:pt x="1511296" y="4498967"/>
                  </a:lnTo>
                  <a:lnTo>
                    <a:pt x="1549798" y="4522385"/>
                  </a:lnTo>
                  <a:lnTo>
                    <a:pt x="1588654" y="4545270"/>
                  </a:lnTo>
                  <a:lnTo>
                    <a:pt x="1627861" y="4567618"/>
                  </a:lnTo>
                  <a:lnTo>
                    <a:pt x="1667413" y="4589424"/>
                  </a:lnTo>
                  <a:lnTo>
                    <a:pt x="1707305" y="4610682"/>
                  </a:lnTo>
                  <a:lnTo>
                    <a:pt x="1747531" y="4631388"/>
                  </a:lnTo>
                  <a:lnTo>
                    <a:pt x="1788088" y="4651537"/>
                  </a:lnTo>
                  <a:lnTo>
                    <a:pt x="1828969" y="4671123"/>
                  </a:lnTo>
                  <a:lnTo>
                    <a:pt x="1870170" y="4690141"/>
                  </a:lnTo>
                  <a:lnTo>
                    <a:pt x="1911686" y="4708587"/>
                  </a:lnTo>
                  <a:lnTo>
                    <a:pt x="1953511" y="4726455"/>
                  </a:lnTo>
                  <a:lnTo>
                    <a:pt x="1995641" y="4743741"/>
                  </a:lnTo>
                  <a:lnTo>
                    <a:pt x="2038071" y="4760438"/>
                  </a:lnTo>
                  <a:lnTo>
                    <a:pt x="2080794" y="4776543"/>
                  </a:lnTo>
                  <a:lnTo>
                    <a:pt x="2123808" y="4792050"/>
                  </a:lnTo>
                  <a:lnTo>
                    <a:pt x="2167105" y="4806954"/>
                  </a:lnTo>
                  <a:lnTo>
                    <a:pt x="2210682" y="4821250"/>
                  </a:lnTo>
                  <a:lnTo>
                    <a:pt x="2254533" y="4834932"/>
                  </a:lnTo>
                  <a:lnTo>
                    <a:pt x="2298653" y="4847997"/>
                  </a:lnTo>
                  <a:lnTo>
                    <a:pt x="2343038" y="4860438"/>
                  </a:lnTo>
                  <a:lnTo>
                    <a:pt x="2387681" y="4872252"/>
                  </a:lnTo>
                  <a:lnTo>
                    <a:pt x="2432578" y="4883431"/>
                  </a:lnTo>
                  <a:lnTo>
                    <a:pt x="2477724" y="4893973"/>
                  </a:lnTo>
                  <a:lnTo>
                    <a:pt x="2523115" y="4903871"/>
                  </a:lnTo>
                  <a:lnTo>
                    <a:pt x="2568743" y="4913120"/>
                  </a:lnTo>
                  <a:lnTo>
                    <a:pt x="2614606" y="4921716"/>
                  </a:lnTo>
                  <a:lnTo>
                    <a:pt x="2660698" y="4929654"/>
                  </a:lnTo>
                  <a:lnTo>
                    <a:pt x="2707012" y="4936927"/>
                  </a:lnTo>
                  <a:lnTo>
                    <a:pt x="2753546" y="4943532"/>
                  </a:lnTo>
                  <a:lnTo>
                    <a:pt x="2800293" y="4949463"/>
                  </a:lnTo>
                  <a:lnTo>
                    <a:pt x="2847249" y="4954716"/>
                  </a:lnTo>
                  <a:lnTo>
                    <a:pt x="2894408" y="4959284"/>
                  </a:lnTo>
                  <a:lnTo>
                    <a:pt x="2941765" y="4963164"/>
                  </a:lnTo>
                  <a:lnTo>
                    <a:pt x="2989315" y="4966349"/>
                  </a:lnTo>
                  <a:lnTo>
                    <a:pt x="3037054" y="4968835"/>
                  </a:lnTo>
                  <a:lnTo>
                    <a:pt x="3084976" y="4970618"/>
                  </a:lnTo>
                  <a:lnTo>
                    <a:pt x="3133076" y="4971691"/>
                  </a:lnTo>
                  <a:lnTo>
                    <a:pt x="3181350" y="4972050"/>
                  </a:lnTo>
                </a:path>
              </a:pathLst>
            </a:custGeom>
            <a:ln w="12700">
              <a:solidFill>
                <a:srgbClr val="FFB81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object 2"/>
          <p:cNvSpPr txBox="1"/>
          <p:nvPr/>
        </p:nvSpPr>
        <p:spPr>
          <a:xfrm>
            <a:off x="1491367" y="800454"/>
            <a:ext cx="5199701" cy="1490152"/>
          </a:xfrm>
          <a:prstGeom prst="rect">
            <a:avLst/>
          </a:prstGeom>
        </p:spPr>
        <p:txBody>
          <a:bodyPr vert="horz" wrap="square" lIns="0" tIns="12700" rIns="0" bIns="0" rtlCol="0">
            <a:spAutoFit/>
          </a:bodyPr>
          <a:lstStyle/>
          <a:p>
            <a:pPr marL="12700">
              <a:lnSpc>
                <a:spcPct val="100000"/>
              </a:lnSpc>
              <a:spcBef>
                <a:spcPts val="100"/>
              </a:spcBef>
            </a:pPr>
            <a:r>
              <a:rPr lang="en-US" sz="4800" spc="-60" dirty="0">
                <a:solidFill>
                  <a:schemeClr val="tx2"/>
                </a:solidFill>
                <a:latin typeface="Calibri" panose="020F0502020204030204" pitchFamily="34" charset="0"/>
                <a:cs typeface="Calibri" panose="020F0502020204030204" pitchFamily="34" charset="0"/>
              </a:rPr>
              <a:t>What causes matter most to you?</a:t>
            </a:r>
            <a:endParaRPr sz="4800" dirty="0">
              <a:solidFill>
                <a:schemeClr val="tx2"/>
              </a:solidFill>
              <a:latin typeface="Calibri" panose="020F0502020204030204" pitchFamily="34" charset="0"/>
              <a:cs typeface="Calibri" panose="020F0502020204030204" pitchFamily="34" charset="0"/>
            </a:endParaRPr>
          </a:p>
        </p:txBody>
      </p:sp>
      <p:sp>
        <p:nvSpPr>
          <p:cNvPr id="4" name="object 4"/>
          <p:cNvSpPr txBox="1">
            <a:spLocks noGrp="1"/>
          </p:cNvSpPr>
          <p:nvPr>
            <p:ph type="sldNum" sz="quarter" idx="7"/>
          </p:nvPr>
        </p:nvSpPr>
        <p:spPr>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dirty="0">
                <a:latin typeface="Calibri" panose="020F0502020204030204" pitchFamily="34" charset="0"/>
                <a:cs typeface="Calibri" panose="020F0502020204030204" pitchFamily="34" charset="0"/>
              </a:rPr>
              <a:t>9</a:t>
            </a:fld>
            <a:endParaRPr dirty="0">
              <a:latin typeface="Calibri" panose="020F0502020204030204" pitchFamily="34" charset="0"/>
              <a:cs typeface="Calibri" panose="020F0502020204030204" pitchFamily="34" charset="0"/>
            </a:endParaRPr>
          </a:p>
        </p:txBody>
      </p:sp>
      <p:sp>
        <p:nvSpPr>
          <p:cNvPr id="3" name="object 3"/>
          <p:cNvSpPr txBox="1"/>
          <p:nvPr/>
        </p:nvSpPr>
        <p:spPr>
          <a:xfrm>
            <a:off x="1444152" y="2457769"/>
            <a:ext cx="5005614" cy="1120820"/>
          </a:xfrm>
          <a:prstGeom prst="rect">
            <a:avLst/>
          </a:prstGeom>
        </p:spPr>
        <p:txBody>
          <a:bodyPr vert="horz" wrap="square" lIns="0" tIns="12700" rIns="0" bIns="0" rtlCol="0">
            <a:spAutoFit/>
          </a:bodyPr>
          <a:lstStyle/>
          <a:p>
            <a:pPr marL="12700" marR="5080">
              <a:lnSpc>
                <a:spcPct val="100000"/>
              </a:lnSpc>
              <a:spcBef>
                <a:spcPts val="100"/>
              </a:spcBef>
            </a:pPr>
            <a:r>
              <a:rPr sz="3600" spc="-10" dirty="0">
                <a:solidFill>
                  <a:schemeClr val="tx2"/>
                </a:solidFill>
                <a:latin typeface="Calibri" panose="020F0502020204030204" pitchFamily="34" charset="0"/>
                <a:cs typeface="Calibri" panose="020F0502020204030204" pitchFamily="34" charset="0"/>
              </a:rPr>
              <a:t>Where </a:t>
            </a:r>
            <a:r>
              <a:rPr sz="3600" spc="-5" dirty="0">
                <a:solidFill>
                  <a:schemeClr val="tx2"/>
                </a:solidFill>
                <a:latin typeface="Calibri" panose="020F0502020204030204" pitchFamily="34" charset="0"/>
                <a:cs typeface="Calibri" panose="020F0502020204030204" pitchFamily="34" charset="0"/>
              </a:rPr>
              <a:t>would </a:t>
            </a:r>
            <a:r>
              <a:rPr sz="3600" spc="-15" dirty="0">
                <a:solidFill>
                  <a:schemeClr val="tx2"/>
                </a:solidFill>
                <a:latin typeface="Calibri" panose="020F0502020204030204" pitchFamily="34" charset="0"/>
                <a:cs typeface="Calibri" panose="020F0502020204030204" pitchFamily="34" charset="0"/>
              </a:rPr>
              <a:t>you</a:t>
            </a:r>
            <a:r>
              <a:rPr sz="3600" spc="-45" dirty="0">
                <a:solidFill>
                  <a:schemeClr val="tx2"/>
                </a:solidFill>
                <a:latin typeface="Calibri" panose="020F0502020204030204" pitchFamily="34" charset="0"/>
                <a:cs typeface="Calibri" panose="020F0502020204030204" pitchFamily="34" charset="0"/>
              </a:rPr>
              <a:t> </a:t>
            </a:r>
            <a:r>
              <a:rPr sz="3600" spc="-15" dirty="0">
                <a:solidFill>
                  <a:schemeClr val="tx2"/>
                </a:solidFill>
                <a:latin typeface="Calibri" panose="020F0502020204030204" pitchFamily="34" charset="0"/>
                <a:cs typeface="Calibri" panose="020F0502020204030204" pitchFamily="34" charset="0"/>
              </a:rPr>
              <a:t>like </a:t>
            </a:r>
            <a:r>
              <a:rPr sz="3600" spc="-10" dirty="0">
                <a:solidFill>
                  <a:schemeClr val="tx2"/>
                </a:solidFill>
                <a:latin typeface="Calibri" panose="020F0502020204030204" pitchFamily="34" charset="0"/>
                <a:cs typeface="Calibri" panose="020F0502020204030204" pitchFamily="34" charset="0"/>
              </a:rPr>
              <a:t>to </a:t>
            </a:r>
            <a:r>
              <a:rPr sz="3600" spc="-15" dirty="0">
                <a:solidFill>
                  <a:schemeClr val="tx2"/>
                </a:solidFill>
                <a:latin typeface="Calibri" panose="020F0502020204030204" pitchFamily="34" charset="0"/>
                <a:cs typeface="Calibri" panose="020F0502020204030204" pitchFamily="34" charset="0"/>
              </a:rPr>
              <a:t>make </a:t>
            </a:r>
            <a:r>
              <a:rPr sz="3600" dirty="0">
                <a:solidFill>
                  <a:schemeClr val="tx2"/>
                </a:solidFill>
                <a:latin typeface="Calibri" panose="020F0502020204030204" pitchFamily="34" charset="0"/>
                <a:cs typeface="Calibri" panose="020F0502020204030204" pitchFamily="34" charset="0"/>
              </a:rPr>
              <a:t>a</a:t>
            </a:r>
            <a:r>
              <a:rPr sz="3600" spc="-55" dirty="0">
                <a:solidFill>
                  <a:schemeClr val="tx2"/>
                </a:solidFill>
                <a:latin typeface="Calibri" panose="020F0502020204030204" pitchFamily="34" charset="0"/>
                <a:cs typeface="Calibri" panose="020F0502020204030204" pitchFamily="34" charset="0"/>
              </a:rPr>
              <a:t> </a:t>
            </a:r>
            <a:r>
              <a:rPr sz="3600" spc="-20" dirty="0">
                <a:solidFill>
                  <a:schemeClr val="tx2"/>
                </a:solidFill>
                <a:latin typeface="Calibri" panose="020F0502020204030204" pitchFamily="34" charset="0"/>
                <a:cs typeface="Calibri" panose="020F0502020204030204" pitchFamily="34" charset="0"/>
              </a:rPr>
              <a:t>difference?</a:t>
            </a:r>
            <a:endParaRPr sz="3600" dirty="0">
              <a:solidFill>
                <a:schemeClr val="tx2"/>
              </a:solidFill>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A4A4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f14a4e3-8821-4e17-908b-e0e8951835f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081344DB349241A4ABCB7598DFD5E7" ma:contentTypeVersion="13" ma:contentTypeDescription="Create a new document." ma:contentTypeScope="" ma:versionID="7a86ed9b9c41219c3eacd83c96cbe4a1">
  <xsd:schema xmlns:xsd="http://www.w3.org/2001/XMLSchema" xmlns:xs="http://www.w3.org/2001/XMLSchema" xmlns:p="http://schemas.microsoft.com/office/2006/metadata/properties" xmlns:ns3="4b898a4f-3524-428c-a7f9-29d95c22ff54" xmlns:ns4="2f14a4e3-8821-4e17-908b-e0e8951835f8" targetNamespace="http://schemas.microsoft.com/office/2006/metadata/properties" ma:root="true" ma:fieldsID="fee732ee05f96d83349b5037c64df39e" ns3:_="" ns4:_="">
    <xsd:import namespace="4b898a4f-3524-428c-a7f9-29d95c22ff54"/>
    <xsd:import namespace="2f14a4e3-8821-4e17-908b-e0e8951835f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_activity"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898a4f-3524-428c-a7f9-29d95c22ff5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14a4e3-8821-4e17-908b-e0e8951835f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C155AD-CA82-4432-AC16-98A6FFFD8E9F}">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2f14a4e3-8821-4e17-908b-e0e8951835f8"/>
    <ds:schemaRef ds:uri="4b898a4f-3524-428c-a7f9-29d95c22ff54"/>
    <ds:schemaRef ds:uri="http://www.w3.org/XML/1998/namespace"/>
    <ds:schemaRef ds:uri="http://purl.org/dc/dcmitype/"/>
  </ds:schemaRefs>
</ds:datastoreItem>
</file>

<file path=customXml/itemProps2.xml><?xml version="1.0" encoding="utf-8"?>
<ds:datastoreItem xmlns:ds="http://schemas.openxmlformats.org/officeDocument/2006/customXml" ds:itemID="{7CAD8E81-8497-4177-9D80-39C5FE5B95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898a4f-3524-428c-a7f9-29d95c22ff54"/>
    <ds:schemaRef ds:uri="2f14a4e3-8821-4e17-908b-e0e895183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4D3D8E-12C0-465E-BAC7-EF9FFABC53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14996</TotalTime>
  <Words>4873</Words>
  <Application>Microsoft Office PowerPoint</Application>
  <PresentationFormat>Custom</PresentationFormat>
  <Paragraphs>369</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GuardianSans-Light</vt:lpstr>
      <vt:lpstr>GuardianSans-Medium</vt:lpstr>
      <vt:lpstr>GuardianSans-Regular</vt:lpstr>
      <vt:lpstr>Segoe UI</vt:lpstr>
      <vt:lpstr>Office Theme</vt:lpstr>
      <vt:lpstr>1_Office Theme</vt:lpstr>
      <vt:lpstr>Starting Out  Financially Strong</vt:lpstr>
      <vt:lpstr>What do you want for  your future?</vt:lpstr>
      <vt:lpstr>Financial Fitness Worksheet</vt:lpstr>
      <vt:lpstr>PowerPoint Presentation</vt:lpstr>
      <vt:lpstr>Would you find an app that can track  your monthly expenses helpful?</vt:lpstr>
      <vt:lpstr>Understand Your Cash Flow</vt:lpstr>
      <vt:lpstr>Track Expenses</vt:lpstr>
      <vt:lpstr>Compare Spending to the 20/60/20 Rule</vt:lpstr>
      <vt:lpstr>PowerPoint Presentation</vt:lpstr>
      <vt:lpstr>Protect your income, family, and assets</vt:lpstr>
      <vt:lpstr>Protect Your Ability to Earn an Income</vt:lpstr>
      <vt:lpstr>How  many of you have group  disability income insurance from your employer?</vt:lpstr>
      <vt:lpstr>Protect Your Ability to Earn an Income</vt:lpstr>
      <vt:lpstr>Protect Your Loved Ones</vt:lpstr>
      <vt:lpstr>Develop a savings and investment plan</vt:lpstr>
      <vt:lpstr>PowerPoint Presentation</vt:lpstr>
      <vt:lpstr>How many of you have an emergency fund?</vt:lpstr>
      <vt:lpstr>PowerPoint Presentation</vt:lpstr>
      <vt:lpstr>Emergency Fund</vt:lpstr>
      <vt:lpstr>PowerPoint Presentation</vt:lpstr>
      <vt:lpstr>Investing: The Value of Starting Early</vt:lpstr>
      <vt:lpstr>PowerPoint Presentation</vt:lpstr>
      <vt:lpstr>Eliminate Credit Card Debt</vt:lpstr>
      <vt:lpstr>Managing Student Loan Debt</vt:lpstr>
      <vt:lpstr>Managing Mortgage Debt</vt:lpstr>
      <vt:lpstr>PowerPoint Presentation</vt:lpstr>
      <vt:lpstr>Now that you have a foundation, let’s strive  to achieve all your financial goals with confidence.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Basics</dc:title>
  <dc:creator>CLARK, PAUL</dc:creator>
  <cp:lastModifiedBy>Beasley, Scott /0K6079 /GA081</cp:lastModifiedBy>
  <cp:revision>147</cp:revision>
  <dcterms:created xsi:type="dcterms:W3CDTF">2019-01-16T15:07:57Z</dcterms:created>
  <dcterms:modified xsi:type="dcterms:W3CDTF">2024-05-14T21:20:55Z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2019-01-16T00:00:00Z</vt:filetime>
  </property>
  <property fmtid="{D5CDD505-2E9C-101B-9397-08002B2CF9AE}" pid="3" name="Creator">
    <vt:lpwstr>Adobe InDesign CC 13.0 (Macintosh)</vt:lpwstr>
  </property>
  <property fmtid="{D5CDD505-2E9C-101B-9397-08002B2CF9AE}" pid="4" name="LastSaved">
    <vt:filetime>2019-01-16T00:00:00Z</vt:filetime>
  </property>
  <property fmtid="{D5CDD505-2E9C-101B-9397-08002B2CF9AE}" pid="5" name="ContentTypeId">
    <vt:lpwstr>0x0101004E081344DB349241A4ABCB7598DFD5E7</vt:lpwstr>
  </property>
</Properties>
</file>