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0" r:id="rId1"/>
  </p:sldMasterIdLst>
  <p:notesMasterIdLst>
    <p:notesMasterId r:id="rId39"/>
  </p:notesMasterIdLst>
  <p:handoutMasterIdLst>
    <p:handoutMasterId r:id="rId40"/>
  </p:handout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9" r:id="rId21"/>
    <p:sldId id="278" r:id="rId22"/>
    <p:sldId id="280" r:id="rId23"/>
    <p:sldId id="281" r:id="rId24"/>
    <p:sldId id="282" r:id="rId25"/>
    <p:sldId id="283" r:id="rId26"/>
    <p:sldId id="284" r:id="rId27"/>
    <p:sldId id="285" r:id="rId28"/>
    <p:sldId id="287" r:id="rId29"/>
    <p:sldId id="286" r:id="rId30"/>
    <p:sldId id="288" r:id="rId31"/>
    <p:sldId id="289" r:id="rId32"/>
    <p:sldId id="290" r:id="rId33"/>
    <p:sldId id="291" r:id="rId34"/>
    <p:sldId id="292" r:id="rId35"/>
    <p:sldId id="293" r:id="rId36"/>
    <p:sldId id="294" r:id="rId37"/>
    <p:sldId id="295" r:id="rId38"/>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5pPr>
    <a:lvl6pPr marL="2286000" algn="l" defTabSz="914400" rtl="0" eaLnBrk="1" latinLnBrk="0" hangingPunct="1">
      <a:defRPr sz="2400" kern="1200">
        <a:solidFill>
          <a:schemeClr val="tx1"/>
        </a:solidFill>
        <a:latin typeface="45 Helvetica Light" charset="0"/>
        <a:ea typeface="ＭＳ Ｐゴシック" charset="-128"/>
        <a:cs typeface="+mn-cs"/>
      </a:defRPr>
    </a:lvl6pPr>
    <a:lvl7pPr marL="2743200" algn="l" defTabSz="914400" rtl="0" eaLnBrk="1" latinLnBrk="0" hangingPunct="1">
      <a:defRPr sz="2400" kern="1200">
        <a:solidFill>
          <a:schemeClr val="tx1"/>
        </a:solidFill>
        <a:latin typeface="45 Helvetica Light" charset="0"/>
        <a:ea typeface="ＭＳ Ｐゴシック" charset="-128"/>
        <a:cs typeface="+mn-cs"/>
      </a:defRPr>
    </a:lvl7pPr>
    <a:lvl8pPr marL="3200400" algn="l" defTabSz="914400" rtl="0" eaLnBrk="1" latinLnBrk="0" hangingPunct="1">
      <a:defRPr sz="2400" kern="1200">
        <a:solidFill>
          <a:schemeClr val="tx1"/>
        </a:solidFill>
        <a:latin typeface="45 Helvetica Light" charset="0"/>
        <a:ea typeface="ＭＳ Ｐゴシック" charset="-128"/>
        <a:cs typeface="+mn-cs"/>
      </a:defRPr>
    </a:lvl8pPr>
    <a:lvl9pPr marL="3657600" algn="l" defTabSz="914400" rtl="0" eaLnBrk="1" latinLnBrk="0" hangingPunct="1">
      <a:defRPr sz="2400" kern="1200">
        <a:solidFill>
          <a:schemeClr val="tx1"/>
        </a:solidFill>
        <a:latin typeface="45 Helvetica Light"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00"/>
    <a:srgbClr val="BB0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82326" autoAdjust="0"/>
  </p:normalViewPr>
  <p:slideViewPr>
    <p:cSldViewPr>
      <p:cViewPr varScale="1">
        <p:scale>
          <a:sx n="119" d="100"/>
          <a:sy n="119" d="100"/>
        </p:scale>
        <p:origin x="1578"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p:scale>
          <a:sx n="77" d="100"/>
          <a:sy n="77" d="100"/>
        </p:scale>
        <p:origin x="5504" y="24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Open Sans" charset="0"/>
              </a:defRPr>
            </a:lvl1pPr>
          </a:lstStyle>
          <a:p>
            <a:pPr>
              <a:defRPr/>
            </a:pP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atin typeface="Open Sans" charset="0"/>
              </a:defRPr>
            </a:lvl1pPr>
          </a:lstStyle>
          <a:p>
            <a:pPr>
              <a:defRPr/>
            </a:pPr>
            <a:fld id="{59AAF3D2-EDFA-BA42-9460-032E57456FC5}" type="datetimeFigureOut">
              <a:rPr lang="en-US"/>
              <a:pPr>
                <a:defRPr/>
              </a:pPr>
              <a:t>3/6/2019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atin typeface="Open Sans" charset="0"/>
              </a:defRPr>
            </a:lvl1pPr>
          </a:lstStyle>
          <a:p>
            <a:pPr>
              <a:defRPr/>
            </a:pP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atin typeface="Open Sans" charset="0"/>
              </a:defRPr>
            </a:lvl1pPr>
          </a:lstStyle>
          <a:p>
            <a:pPr>
              <a:defRPr/>
            </a:pPr>
            <a:fld id="{53E6B18D-BC97-A741-A494-5A40B396D863}" type="slidenum">
              <a:rPr lang="en-US"/>
              <a:pPr>
                <a:defRPr/>
              </a:pPr>
              <a:t>‹#›</a:t>
            </a:fld>
            <a:endParaRPr lang="en-US"/>
          </a:p>
        </p:txBody>
      </p:sp>
    </p:spTree>
    <p:extLst>
      <p:ext uri="{BB962C8B-B14F-4D97-AF65-F5344CB8AC3E}">
        <p14:creationId xmlns:p14="http://schemas.microsoft.com/office/powerpoint/2010/main" val="3096684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baseline="0">
                <a:latin typeface="Open Sans" charset="0"/>
                <a:ea typeface="ＭＳ Ｐゴシック" charset="0"/>
                <a:cs typeface="Geneva"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baseline="0">
                <a:latin typeface="Open Sans" charset="0"/>
              </a:defRPr>
            </a:lvl1pPr>
          </a:lstStyle>
          <a:p>
            <a:pPr>
              <a:defRPr/>
            </a:pPr>
            <a:fld id="{2B24F439-14CB-B64A-A38E-43868DBA8F9B}" type="slidenum">
              <a:rPr lang="en-US" altLang="x-none"/>
              <a:pPr>
                <a:defRPr/>
              </a:pPr>
              <a:t>‹#›</a:t>
            </a:fld>
            <a:endParaRPr lang="en-US" altLang="x-none"/>
          </a:p>
        </p:txBody>
      </p:sp>
    </p:spTree>
    <p:extLst>
      <p:ext uri="{BB962C8B-B14F-4D97-AF65-F5344CB8AC3E}">
        <p14:creationId xmlns:p14="http://schemas.microsoft.com/office/powerpoint/2010/main" val="3253814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charset="0"/>
        <a:ea typeface="ＭＳ Ｐゴシック" charset="0"/>
        <a:cs typeface="Geneva" pitchFamily="-110" charset="-128"/>
      </a:defRPr>
    </a:lvl1pPr>
    <a:lvl2pPr marL="4572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2pPr>
    <a:lvl3pPr marL="9144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3pPr>
    <a:lvl4pPr marL="13716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4pPr>
    <a:lvl5pPr marL="18288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128"/>
              </a:defRPr>
            </a:lvl1pPr>
            <a:lvl2pPr marL="757066" indent="-291179">
              <a:defRPr sz="2400">
                <a:solidFill>
                  <a:schemeClr val="tx1"/>
                </a:solidFill>
                <a:latin typeface="45 Helvetica Light" charset="0"/>
                <a:ea typeface="ＭＳ Ｐゴシック" charset="-128"/>
              </a:defRPr>
            </a:lvl2pPr>
            <a:lvl3pPr marL="1164717" indent="-232943">
              <a:defRPr sz="2400">
                <a:solidFill>
                  <a:schemeClr val="tx1"/>
                </a:solidFill>
                <a:latin typeface="45 Helvetica Light" charset="0"/>
                <a:ea typeface="ＭＳ Ｐゴシック" charset="-128"/>
              </a:defRPr>
            </a:lvl3pPr>
            <a:lvl4pPr marL="1630604" indent="-232943">
              <a:defRPr sz="2400">
                <a:solidFill>
                  <a:schemeClr val="tx1"/>
                </a:solidFill>
                <a:latin typeface="45 Helvetica Light" charset="0"/>
                <a:ea typeface="ＭＳ Ｐゴシック" charset="-128"/>
              </a:defRPr>
            </a:lvl4pPr>
            <a:lvl5pPr marL="2096491" indent="-232943">
              <a:defRPr sz="2400">
                <a:solidFill>
                  <a:schemeClr val="tx1"/>
                </a:solidFill>
                <a:latin typeface="45 Helvetica Light" charset="0"/>
                <a:ea typeface="ＭＳ Ｐゴシック" charset="-128"/>
              </a:defRPr>
            </a:lvl5pPr>
            <a:lvl6pPr marL="2562377" indent="-232943" eaLnBrk="0" fontAlgn="base" hangingPunct="0">
              <a:spcBef>
                <a:spcPct val="0"/>
              </a:spcBef>
              <a:spcAft>
                <a:spcPct val="0"/>
              </a:spcAft>
              <a:defRPr sz="2400">
                <a:solidFill>
                  <a:schemeClr val="tx1"/>
                </a:solidFill>
                <a:latin typeface="45 Helvetica Light" charset="0"/>
                <a:ea typeface="ＭＳ Ｐゴシック" charset="-128"/>
              </a:defRPr>
            </a:lvl6pPr>
            <a:lvl7pPr marL="3028264" indent="-232943" eaLnBrk="0" fontAlgn="base" hangingPunct="0">
              <a:spcBef>
                <a:spcPct val="0"/>
              </a:spcBef>
              <a:spcAft>
                <a:spcPct val="0"/>
              </a:spcAft>
              <a:defRPr sz="2400">
                <a:solidFill>
                  <a:schemeClr val="tx1"/>
                </a:solidFill>
                <a:latin typeface="45 Helvetica Light" charset="0"/>
                <a:ea typeface="ＭＳ Ｐゴシック" charset="-128"/>
              </a:defRPr>
            </a:lvl7pPr>
            <a:lvl8pPr marL="3494151" indent="-232943" eaLnBrk="0" fontAlgn="base" hangingPunct="0">
              <a:spcBef>
                <a:spcPct val="0"/>
              </a:spcBef>
              <a:spcAft>
                <a:spcPct val="0"/>
              </a:spcAft>
              <a:defRPr sz="2400">
                <a:solidFill>
                  <a:schemeClr val="tx1"/>
                </a:solidFill>
                <a:latin typeface="45 Helvetica Light" charset="0"/>
                <a:ea typeface="ＭＳ Ｐゴシック" charset="-128"/>
              </a:defRPr>
            </a:lvl8pPr>
            <a:lvl9pPr marL="3960038" indent="-232943" eaLnBrk="0" fontAlgn="base" hangingPunct="0">
              <a:spcBef>
                <a:spcPct val="0"/>
              </a:spcBef>
              <a:spcAft>
                <a:spcPct val="0"/>
              </a:spcAft>
              <a:defRPr sz="2400">
                <a:solidFill>
                  <a:schemeClr val="tx1"/>
                </a:solidFill>
                <a:latin typeface="45 Helvetica Light" charset="0"/>
                <a:ea typeface="ＭＳ Ｐゴシック" charset="-128"/>
              </a:defRPr>
            </a:lvl9pPr>
          </a:lstStyle>
          <a:p>
            <a:fld id="{A4676FBE-E17B-9F40-B294-2A0EC4B80004}" type="slidenum">
              <a:rPr lang="en-US" altLang="x-none" sz="1200">
                <a:latin typeface="Open Sans" charset="0"/>
              </a:rPr>
              <a:pPr/>
              <a:t>1</a:t>
            </a:fld>
            <a:endParaRPr lang="en-US" altLang="x-none" sz="1200">
              <a:latin typeface="Open Sans"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dirty="0">
                <a:ea typeface="ＭＳ Ｐゴシック" charset="-128"/>
                <a:cs typeface="Geneva" charset="0"/>
              </a:rPr>
              <a:t>Main title: 44 pt. Calibri</a:t>
            </a:r>
          </a:p>
          <a:p>
            <a:pPr eaLnBrk="1" hangingPunct="1"/>
            <a:br>
              <a:rPr lang="en-US" altLang="x-none" dirty="0">
                <a:ea typeface="ＭＳ Ｐゴシック" charset="-128"/>
                <a:cs typeface="Geneva" charset="0"/>
              </a:rPr>
            </a:br>
            <a:r>
              <a:rPr lang="en-US" altLang="x-none" dirty="0">
                <a:ea typeface="ＭＳ Ｐゴシック" charset="-128"/>
                <a:cs typeface="Geneva" charset="0"/>
              </a:rPr>
              <a:t>Presenter Name: 20 pt. Calibri</a:t>
            </a:r>
          </a:p>
          <a:p>
            <a:pPr eaLnBrk="1" hangingPunct="1"/>
            <a:r>
              <a:rPr lang="en-US" altLang="x-none" dirty="0">
                <a:ea typeface="ＭＳ Ｐゴシック" charset="-128"/>
                <a:cs typeface="Geneva" charset="0"/>
              </a:rPr>
              <a:t>Presenters Title: 20 pt. Calibri Italic</a:t>
            </a:r>
          </a:p>
          <a:p>
            <a:pPr eaLnBrk="1" hangingPunct="1"/>
            <a:endParaRPr lang="en-US" altLang="x-none" dirty="0">
              <a:ea typeface="ＭＳ Ｐゴシック" charset="-128"/>
              <a:cs typeface="Geneva" charset="0"/>
            </a:endParaRPr>
          </a:p>
        </p:txBody>
      </p:sp>
    </p:spTree>
    <p:extLst>
      <p:ext uri="{BB962C8B-B14F-4D97-AF65-F5344CB8AC3E}">
        <p14:creationId xmlns:p14="http://schemas.microsoft.com/office/powerpoint/2010/main" val="29827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Open Sans" charset="0"/>
                <a:ea typeface="ＭＳ Ｐゴシック" charset="0"/>
                <a:cs typeface="Geneva" pitchFamily="-110" charset="-128"/>
              </a:rPr>
              <a:t>Explain COBRA:</a:t>
            </a:r>
          </a:p>
          <a:p>
            <a:pPr>
              <a:lnSpc>
                <a:spcPct val="100000"/>
              </a:lnSpc>
            </a:pPr>
            <a:r>
              <a:rPr lang="en-US" sz="1100" kern="1200" dirty="0">
                <a:solidFill>
                  <a:schemeClr val="tx1"/>
                </a:solidFill>
                <a:latin typeface="Open Sans" charset="0"/>
                <a:ea typeface="ＭＳ Ｐゴシック" charset="0"/>
                <a:cs typeface="Geneva" pitchFamily="-110" charset="-128"/>
              </a:rPr>
              <a:t> – Federal law</a:t>
            </a:r>
            <a:r>
              <a:rPr lang="en-US" sz="1100" kern="1200" baseline="0" dirty="0">
                <a:solidFill>
                  <a:schemeClr val="tx1"/>
                </a:solidFill>
                <a:latin typeface="Open Sans" charset="0"/>
                <a:ea typeface="ＭＳ Ｐゴシック" charset="0"/>
                <a:cs typeface="Geneva" pitchFamily="-110" charset="-128"/>
              </a:rPr>
              <a:t> that r</a:t>
            </a:r>
            <a:r>
              <a:rPr lang="en-US" sz="1100" kern="1200" dirty="0">
                <a:solidFill>
                  <a:schemeClr val="tx1"/>
                </a:solidFill>
                <a:latin typeface="Open Sans" charset="0"/>
                <a:ea typeface="ＭＳ Ｐゴシック" charset="0"/>
                <a:cs typeface="Geneva" pitchFamily="-110" charset="-128"/>
              </a:rPr>
              <a:t>equires health plans to offer continuation coverage when coverage would otherwise be lost due to certain events such as:</a:t>
            </a:r>
          </a:p>
          <a:p>
            <a:pPr lvl="1">
              <a:lnSpc>
                <a:spcPct val="100000"/>
              </a:lnSpc>
            </a:pPr>
            <a:r>
              <a:rPr lang="en-US" sz="1100" kern="1200" dirty="0">
                <a:solidFill>
                  <a:schemeClr val="tx1"/>
                </a:solidFill>
                <a:latin typeface="Open Sans" charset="0"/>
                <a:ea typeface="Geneva" pitchFamily="-110" charset="-128"/>
                <a:cs typeface="Geneva" charset="0"/>
              </a:rPr>
              <a:t>Termination</a:t>
            </a:r>
          </a:p>
          <a:p>
            <a:pPr lvl="1">
              <a:lnSpc>
                <a:spcPct val="100000"/>
              </a:lnSpc>
            </a:pPr>
            <a:r>
              <a:rPr lang="en-US" sz="1100" kern="1200" dirty="0">
                <a:solidFill>
                  <a:schemeClr val="tx1"/>
                </a:solidFill>
                <a:latin typeface="Open Sans" charset="0"/>
                <a:ea typeface="Geneva" pitchFamily="-110" charset="-128"/>
                <a:cs typeface="Geneva" charset="0"/>
              </a:rPr>
              <a:t>Reduction in hours</a:t>
            </a:r>
          </a:p>
          <a:p>
            <a:pPr lvl="1">
              <a:lnSpc>
                <a:spcPct val="100000"/>
              </a:lnSpc>
            </a:pPr>
            <a:r>
              <a:rPr lang="en-US" sz="1100" kern="1200" dirty="0">
                <a:solidFill>
                  <a:schemeClr val="tx1"/>
                </a:solidFill>
                <a:latin typeface="Open Sans" charset="0"/>
                <a:ea typeface="Geneva" pitchFamily="-110" charset="-128"/>
                <a:cs typeface="Geneva" charset="0"/>
              </a:rPr>
              <a:t>Divorce</a:t>
            </a:r>
          </a:p>
          <a:p>
            <a:pPr lvl="1">
              <a:lnSpc>
                <a:spcPct val="100000"/>
              </a:lnSpc>
            </a:pPr>
            <a:r>
              <a:rPr lang="en-US" sz="1100" kern="1200" dirty="0">
                <a:solidFill>
                  <a:schemeClr val="tx1"/>
                </a:solidFill>
                <a:latin typeface="Open Sans" charset="0"/>
                <a:ea typeface="Geneva" pitchFamily="-110" charset="-128"/>
                <a:cs typeface="Geneva" charset="0"/>
              </a:rPr>
              <a:t>Death</a:t>
            </a:r>
          </a:p>
          <a:p>
            <a:pPr lvl="1">
              <a:lnSpc>
                <a:spcPct val="100000"/>
              </a:lnSpc>
            </a:pPr>
            <a:r>
              <a:rPr lang="en-US" sz="1100" kern="1200" dirty="0">
                <a:solidFill>
                  <a:schemeClr val="tx1"/>
                </a:solidFill>
                <a:latin typeface="Open Sans" charset="0"/>
                <a:ea typeface="Geneva" pitchFamily="-110" charset="-128"/>
                <a:cs typeface="Geneva" charset="0"/>
              </a:rPr>
              <a:t>Loss of dependent child status (age 26)</a:t>
            </a:r>
          </a:p>
          <a:p>
            <a:pPr>
              <a:lnSpc>
                <a:spcPct val="100000"/>
              </a:lnSpc>
            </a:pPr>
            <a:r>
              <a:rPr lang="en-US" sz="1100" kern="1200" dirty="0">
                <a:solidFill>
                  <a:schemeClr val="tx1"/>
                </a:solidFill>
                <a:latin typeface="Open Sans" charset="0"/>
                <a:ea typeface="ＭＳ Ｐゴシック" charset="0"/>
                <a:cs typeface="Geneva" pitchFamily="-110" charset="-128"/>
              </a:rPr>
              <a:t>- Group health plans:</a:t>
            </a:r>
          </a:p>
          <a:p>
            <a:pPr lvl="1">
              <a:lnSpc>
                <a:spcPct val="100000"/>
              </a:lnSpc>
            </a:pPr>
            <a:r>
              <a:rPr lang="en-US" sz="1100" kern="1200" dirty="0">
                <a:solidFill>
                  <a:schemeClr val="tx1"/>
                </a:solidFill>
                <a:latin typeface="Open Sans" charset="0"/>
                <a:ea typeface="Geneva" pitchFamily="-110" charset="-128"/>
                <a:cs typeface="Geneva" charset="0"/>
              </a:rPr>
              <a:t>Medical/Rx</a:t>
            </a:r>
          </a:p>
          <a:p>
            <a:pPr lvl="1">
              <a:lnSpc>
                <a:spcPct val="100000"/>
              </a:lnSpc>
            </a:pPr>
            <a:r>
              <a:rPr lang="en-US" sz="1100" kern="1200" dirty="0">
                <a:solidFill>
                  <a:schemeClr val="tx1"/>
                </a:solidFill>
                <a:latin typeface="Open Sans" charset="0"/>
                <a:ea typeface="Geneva" pitchFamily="-110" charset="-128"/>
                <a:cs typeface="Geneva" charset="0"/>
              </a:rPr>
              <a:t>Dental </a:t>
            </a:r>
          </a:p>
          <a:p>
            <a:pPr lvl="1">
              <a:lnSpc>
                <a:spcPct val="100000"/>
              </a:lnSpc>
            </a:pPr>
            <a:r>
              <a:rPr lang="en-US" sz="1100" kern="1200" dirty="0">
                <a:solidFill>
                  <a:schemeClr val="tx1"/>
                </a:solidFill>
                <a:latin typeface="Open Sans" charset="0"/>
                <a:ea typeface="Geneva" pitchFamily="-110" charset="-128"/>
                <a:cs typeface="Geneva" charset="0"/>
              </a:rPr>
              <a:t>Vision</a:t>
            </a:r>
          </a:p>
          <a:p>
            <a:pPr lvl="1">
              <a:lnSpc>
                <a:spcPct val="100000"/>
              </a:lnSpc>
            </a:pPr>
            <a:r>
              <a:rPr lang="en-US" sz="1100" kern="1200" dirty="0">
                <a:solidFill>
                  <a:schemeClr val="tx1"/>
                </a:solidFill>
                <a:latin typeface="Open Sans" charset="0"/>
                <a:ea typeface="Geneva" pitchFamily="-110" charset="-128"/>
                <a:cs typeface="Geneva" charset="0"/>
              </a:rPr>
              <a:t>Health Care FSA</a:t>
            </a:r>
          </a:p>
          <a:p>
            <a:pPr>
              <a:lnSpc>
                <a:spcPct val="100000"/>
              </a:lnSpc>
            </a:pPr>
            <a:r>
              <a:rPr lang="en-US" sz="1100" kern="1200" dirty="0">
                <a:solidFill>
                  <a:schemeClr val="tx1"/>
                </a:solidFill>
                <a:latin typeface="Open Sans" charset="0"/>
                <a:ea typeface="ＭＳ Ｐゴシック" charset="0"/>
                <a:cs typeface="Geneva" pitchFamily="-110" charset="-128"/>
              </a:rPr>
              <a:t>- Coverage offered must be same as current coverage; cannot change plans</a:t>
            </a:r>
          </a:p>
          <a:p>
            <a:pPr lvl="1">
              <a:lnSpc>
                <a:spcPct val="100000"/>
              </a:lnSpc>
            </a:pPr>
            <a:r>
              <a:rPr lang="en-US" sz="1100" kern="1200" dirty="0">
                <a:solidFill>
                  <a:schemeClr val="tx1"/>
                </a:solidFill>
                <a:latin typeface="Open Sans" charset="0"/>
                <a:ea typeface="Geneva" pitchFamily="-110" charset="-128"/>
                <a:cs typeface="Geneva" charset="0"/>
              </a:rPr>
              <a:t>Can pick and choose</a:t>
            </a:r>
            <a:r>
              <a:rPr lang="en-US" sz="1100" kern="1200" baseline="0" dirty="0">
                <a:solidFill>
                  <a:schemeClr val="tx1"/>
                </a:solidFill>
                <a:latin typeface="Open Sans" charset="0"/>
                <a:ea typeface="Geneva" pitchFamily="-110" charset="-128"/>
                <a:cs typeface="Geneva" charset="0"/>
              </a:rPr>
              <a:t> w</a:t>
            </a:r>
            <a:r>
              <a:rPr lang="en-US" sz="1100" kern="1200" dirty="0">
                <a:solidFill>
                  <a:schemeClr val="tx1"/>
                </a:solidFill>
                <a:latin typeface="Open Sans" charset="0"/>
                <a:ea typeface="Geneva" pitchFamily="-110" charset="-128"/>
                <a:cs typeface="Geneva" charset="0"/>
              </a:rPr>
              <a:t>hat plans to continue, and who to continue coverage for</a:t>
            </a:r>
          </a:p>
          <a:p>
            <a:pPr>
              <a:lnSpc>
                <a:spcPct val="100000"/>
              </a:lnSpc>
            </a:pPr>
            <a:r>
              <a:rPr lang="en-US" sz="1100" kern="1200" dirty="0">
                <a:solidFill>
                  <a:schemeClr val="tx1"/>
                </a:solidFill>
                <a:latin typeface="Open Sans" charset="0"/>
                <a:ea typeface="ＭＳ Ｐゴシック" charset="0"/>
                <a:cs typeface="Geneva" pitchFamily="-110" charset="-128"/>
              </a:rPr>
              <a:t>- Pay 102% of premium</a:t>
            </a:r>
          </a:p>
          <a:p>
            <a:pPr>
              <a:lnSpc>
                <a:spcPct val="100000"/>
              </a:lnSpc>
            </a:pPr>
            <a:r>
              <a:rPr lang="en-US" sz="1100" kern="1200" dirty="0">
                <a:solidFill>
                  <a:schemeClr val="tx1"/>
                </a:solidFill>
                <a:latin typeface="Open Sans" charset="0"/>
                <a:ea typeface="ＭＳ Ｐゴシック" charset="0"/>
                <a:cs typeface="Geneva" pitchFamily="-110" charset="-128"/>
              </a:rPr>
              <a:t>- Election Notice</a:t>
            </a:r>
          </a:p>
          <a:p>
            <a:pPr lvl="1">
              <a:lnSpc>
                <a:spcPct val="100000"/>
              </a:lnSpc>
            </a:pPr>
            <a:r>
              <a:rPr lang="en-US" sz="1100" kern="1200" dirty="0">
                <a:solidFill>
                  <a:schemeClr val="tx1"/>
                </a:solidFill>
                <a:latin typeface="Open Sans" charset="0"/>
                <a:ea typeface="Geneva" pitchFamily="-110" charset="-128"/>
                <a:cs typeface="Geneva" charset="0"/>
              </a:rPr>
              <a:t>Describes continuation rights and how to make election</a:t>
            </a:r>
          </a:p>
          <a:p>
            <a:pPr lvl="1">
              <a:lnSpc>
                <a:spcPct val="100000"/>
              </a:lnSpc>
            </a:pPr>
            <a:r>
              <a:rPr lang="en-US" sz="1100" kern="1200" dirty="0">
                <a:solidFill>
                  <a:schemeClr val="tx1"/>
                </a:solidFill>
                <a:latin typeface="Open Sans" charset="0"/>
                <a:ea typeface="Geneva" pitchFamily="-110" charset="-128"/>
                <a:cs typeface="Geneva" charset="0"/>
              </a:rPr>
              <a:t>Provided upon qualifying event by COBRA vendor</a:t>
            </a:r>
          </a:p>
          <a:p>
            <a:pPr lvl="1">
              <a:lnSpc>
                <a:spcPct val="100000"/>
              </a:lnSpc>
            </a:pPr>
            <a:r>
              <a:rPr lang="en-US" sz="1100" kern="1200" dirty="0">
                <a:solidFill>
                  <a:schemeClr val="tx1"/>
                </a:solidFill>
                <a:latin typeface="Open Sans" charset="0"/>
                <a:ea typeface="Geneva" pitchFamily="-110" charset="-128"/>
                <a:cs typeface="Geneva" charset="0"/>
              </a:rPr>
              <a:t>Must elect within 60 days</a:t>
            </a:r>
          </a:p>
          <a:p>
            <a:pPr lvl="1">
              <a:lnSpc>
                <a:spcPct val="100000"/>
              </a:lnSpc>
            </a:pPr>
            <a:r>
              <a:rPr lang="en-US" sz="1100" kern="1200" dirty="0">
                <a:solidFill>
                  <a:schemeClr val="tx1"/>
                </a:solidFill>
                <a:latin typeface="Open Sans" charset="0"/>
                <a:ea typeface="Geneva" pitchFamily="-110" charset="-128"/>
                <a:cs typeface="Geneva" charset="0"/>
              </a:rPr>
              <a:t>Must make 1</a:t>
            </a:r>
            <a:r>
              <a:rPr lang="en-US" sz="1100" kern="1200" baseline="30000" dirty="0">
                <a:solidFill>
                  <a:schemeClr val="tx1"/>
                </a:solidFill>
                <a:latin typeface="Open Sans" charset="0"/>
                <a:ea typeface="Geneva" pitchFamily="-110" charset="-128"/>
                <a:cs typeface="Geneva" charset="0"/>
              </a:rPr>
              <a:t>st</a:t>
            </a:r>
            <a:r>
              <a:rPr lang="en-US" sz="1100" kern="1200" dirty="0">
                <a:solidFill>
                  <a:schemeClr val="tx1"/>
                </a:solidFill>
                <a:latin typeface="Open Sans" charset="0"/>
                <a:ea typeface="Geneva" pitchFamily="-110" charset="-128"/>
                <a:cs typeface="Geneva" charset="0"/>
              </a:rPr>
              <a:t> payment within 45 days of election</a:t>
            </a:r>
          </a:p>
          <a:p>
            <a:r>
              <a:rPr lang="en-US" sz="1100" kern="1200" dirty="0">
                <a:solidFill>
                  <a:schemeClr val="tx1"/>
                </a:solidFill>
                <a:latin typeface="Open Sans" charset="0"/>
                <a:ea typeface="ＭＳ Ｐゴシック" charset="0"/>
                <a:cs typeface="Geneva" pitchFamily="-110" charset="-128"/>
              </a:rPr>
              <a:t>-Not</a:t>
            </a:r>
            <a:r>
              <a:rPr lang="en-US" sz="1100" kern="1200" baseline="0" dirty="0">
                <a:solidFill>
                  <a:schemeClr val="tx1"/>
                </a:solidFill>
                <a:latin typeface="Open Sans" charset="0"/>
                <a:ea typeface="ＭＳ Ｐゴシック" charset="0"/>
                <a:cs typeface="Geneva" pitchFamily="-110" charset="-128"/>
              </a:rPr>
              <a:t> common for post-65 retirees to continue Medical/Rx</a:t>
            </a:r>
          </a:p>
          <a:p>
            <a:pPr lvl="1"/>
            <a:r>
              <a:rPr lang="en-US" sz="1100" kern="1200" baseline="0" dirty="0">
                <a:solidFill>
                  <a:schemeClr val="tx1"/>
                </a:solidFill>
                <a:latin typeface="Open Sans" charset="0"/>
                <a:ea typeface="Geneva" pitchFamily="-110" charset="-128"/>
                <a:cs typeface="Geneva" charset="0"/>
              </a:rPr>
              <a:t>Consider continuing coverage under Dental/Vision, or HCFSA</a:t>
            </a:r>
            <a:endParaRPr lang="en-US" sz="1100" kern="1200" dirty="0">
              <a:solidFill>
                <a:schemeClr val="tx1"/>
              </a:solidFill>
              <a:latin typeface="Open Sans" charset="0"/>
              <a:ea typeface="Geneva" pitchFamily="-110" charset="-128"/>
              <a:cs typeface="Geneva" charset="0"/>
            </a:endParaRPr>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31</a:t>
            </a:fld>
            <a:endParaRPr lang="en-US" altLang="x-none"/>
          </a:p>
        </p:txBody>
      </p:sp>
    </p:spTree>
    <p:extLst>
      <p:ext uri="{BB962C8B-B14F-4D97-AF65-F5344CB8AC3E}">
        <p14:creationId xmlns:p14="http://schemas.microsoft.com/office/powerpoint/2010/main" val="261752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Open Sans" charset="0"/>
                <a:ea typeface="ＭＳ Ｐゴシック" charset="0"/>
                <a:cs typeface="Geneva" pitchFamily="-110" charset="-128"/>
              </a:rPr>
              <a:t>Explain COBRA:</a:t>
            </a:r>
          </a:p>
          <a:p>
            <a:pPr>
              <a:lnSpc>
                <a:spcPct val="100000"/>
              </a:lnSpc>
            </a:pPr>
            <a:r>
              <a:rPr lang="en-US" sz="1100" kern="1200" dirty="0">
                <a:solidFill>
                  <a:schemeClr val="tx1"/>
                </a:solidFill>
                <a:latin typeface="Open Sans" charset="0"/>
                <a:ea typeface="ＭＳ Ｐゴシック" charset="0"/>
                <a:cs typeface="Geneva" pitchFamily="-110" charset="-128"/>
              </a:rPr>
              <a:t> – Federal law</a:t>
            </a:r>
            <a:r>
              <a:rPr lang="en-US" sz="1100" kern="1200" baseline="0" dirty="0">
                <a:solidFill>
                  <a:schemeClr val="tx1"/>
                </a:solidFill>
                <a:latin typeface="Open Sans" charset="0"/>
                <a:ea typeface="ＭＳ Ｐゴシック" charset="0"/>
                <a:cs typeface="Geneva" pitchFamily="-110" charset="-128"/>
              </a:rPr>
              <a:t> that r</a:t>
            </a:r>
            <a:r>
              <a:rPr lang="en-US" sz="1100" kern="1200" dirty="0">
                <a:solidFill>
                  <a:schemeClr val="tx1"/>
                </a:solidFill>
                <a:latin typeface="Open Sans" charset="0"/>
                <a:ea typeface="ＭＳ Ｐゴシック" charset="0"/>
                <a:cs typeface="Geneva" pitchFamily="-110" charset="-128"/>
              </a:rPr>
              <a:t>equires health plans to offer continuation coverage when coverage would otherwise be lost due to certain events such as:</a:t>
            </a:r>
          </a:p>
          <a:p>
            <a:pPr lvl="1">
              <a:lnSpc>
                <a:spcPct val="100000"/>
              </a:lnSpc>
            </a:pPr>
            <a:r>
              <a:rPr lang="en-US" sz="1100" kern="1200" dirty="0">
                <a:solidFill>
                  <a:schemeClr val="tx1"/>
                </a:solidFill>
                <a:latin typeface="Open Sans" charset="0"/>
                <a:ea typeface="Geneva" pitchFamily="-110" charset="-128"/>
                <a:cs typeface="Geneva" charset="0"/>
              </a:rPr>
              <a:t>Termination</a:t>
            </a:r>
          </a:p>
          <a:p>
            <a:pPr lvl="1">
              <a:lnSpc>
                <a:spcPct val="100000"/>
              </a:lnSpc>
            </a:pPr>
            <a:r>
              <a:rPr lang="en-US" sz="1100" kern="1200" dirty="0">
                <a:solidFill>
                  <a:schemeClr val="tx1"/>
                </a:solidFill>
                <a:latin typeface="Open Sans" charset="0"/>
                <a:ea typeface="Geneva" pitchFamily="-110" charset="-128"/>
                <a:cs typeface="Geneva" charset="0"/>
              </a:rPr>
              <a:t>Reduction in hours</a:t>
            </a:r>
          </a:p>
          <a:p>
            <a:pPr lvl="1">
              <a:lnSpc>
                <a:spcPct val="100000"/>
              </a:lnSpc>
            </a:pPr>
            <a:r>
              <a:rPr lang="en-US" sz="1100" kern="1200" dirty="0">
                <a:solidFill>
                  <a:schemeClr val="tx1"/>
                </a:solidFill>
                <a:latin typeface="Open Sans" charset="0"/>
                <a:ea typeface="Geneva" pitchFamily="-110" charset="-128"/>
                <a:cs typeface="Geneva" charset="0"/>
              </a:rPr>
              <a:t>Divorce</a:t>
            </a:r>
          </a:p>
          <a:p>
            <a:pPr lvl="1">
              <a:lnSpc>
                <a:spcPct val="100000"/>
              </a:lnSpc>
            </a:pPr>
            <a:r>
              <a:rPr lang="en-US" sz="1100" kern="1200" dirty="0">
                <a:solidFill>
                  <a:schemeClr val="tx1"/>
                </a:solidFill>
                <a:latin typeface="Open Sans" charset="0"/>
                <a:ea typeface="Geneva" pitchFamily="-110" charset="-128"/>
                <a:cs typeface="Geneva" charset="0"/>
              </a:rPr>
              <a:t>Death</a:t>
            </a:r>
          </a:p>
          <a:p>
            <a:pPr lvl="1">
              <a:lnSpc>
                <a:spcPct val="100000"/>
              </a:lnSpc>
            </a:pPr>
            <a:r>
              <a:rPr lang="en-US" sz="1100" kern="1200" dirty="0">
                <a:solidFill>
                  <a:schemeClr val="tx1"/>
                </a:solidFill>
                <a:latin typeface="Open Sans" charset="0"/>
                <a:ea typeface="Geneva" pitchFamily="-110" charset="-128"/>
                <a:cs typeface="Geneva" charset="0"/>
              </a:rPr>
              <a:t>Loss of dependent child status (age 26)</a:t>
            </a:r>
          </a:p>
          <a:p>
            <a:pPr>
              <a:lnSpc>
                <a:spcPct val="100000"/>
              </a:lnSpc>
            </a:pPr>
            <a:r>
              <a:rPr lang="en-US" sz="1100" kern="1200" dirty="0">
                <a:solidFill>
                  <a:schemeClr val="tx1"/>
                </a:solidFill>
                <a:latin typeface="Open Sans" charset="0"/>
                <a:ea typeface="ＭＳ Ｐゴシック" charset="0"/>
                <a:cs typeface="Geneva" pitchFamily="-110" charset="-128"/>
              </a:rPr>
              <a:t>- Group health plans:</a:t>
            </a:r>
          </a:p>
          <a:p>
            <a:pPr lvl="1">
              <a:lnSpc>
                <a:spcPct val="100000"/>
              </a:lnSpc>
            </a:pPr>
            <a:r>
              <a:rPr lang="en-US" sz="1100" kern="1200" dirty="0">
                <a:solidFill>
                  <a:schemeClr val="tx1"/>
                </a:solidFill>
                <a:latin typeface="Open Sans" charset="0"/>
                <a:ea typeface="Geneva" pitchFamily="-110" charset="-128"/>
                <a:cs typeface="Geneva" charset="0"/>
              </a:rPr>
              <a:t>Medical/Rx</a:t>
            </a:r>
          </a:p>
          <a:p>
            <a:pPr lvl="1">
              <a:lnSpc>
                <a:spcPct val="100000"/>
              </a:lnSpc>
            </a:pPr>
            <a:r>
              <a:rPr lang="en-US" sz="1100" kern="1200" dirty="0">
                <a:solidFill>
                  <a:schemeClr val="tx1"/>
                </a:solidFill>
                <a:latin typeface="Open Sans" charset="0"/>
                <a:ea typeface="Geneva" pitchFamily="-110" charset="-128"/>
                <a:cs typeface="Geneva" charset="0"/>
              </a:rPr>
              <a:t>Dental </a:t>
            </a:r>
          </a:p>
          <a:p>
            <a:pPr lvl="1">
              <a:lnSpc>
                <a:spcPct val="100000"/>
              </a:lnSpc>
            </a:pPr>
            <a:r>
              <a:rPr lang="en-US" sz="1100" kern="1200" dirty="0">
                <a:solidFill>
                  <a:schemeClr val="tx1"/>
                </a:solidFill>
                <a:latin typeface="Open Sans" charset="0"/>
                <a:ea typeface="Geneva" pitchFamily="-110" charset="-128"/>
                <a:cs typeface="Geneva" charset="0"/>
              </a:rPr>
              <a:t>Vision</a:t>
            </a:r>
          </a:p>
          <a:p>
            <a:pPr lvl="1">
              <a:lnSpc>
                <a:spcPct val="100000"/>
              </a:lnSpc>
            </a:pPr>
            <a:r>
              <a:rPr lang="en-US" sz="1100" kern="1200" dirty="0">
                <a:solidFill>
                  <a:schemeClr val="tx1"/>
                </a:solidFill>
                <a:latin typeface="Open Sans" charset="0"/>
                <a:ea typeface="Geneva" pitchFamily="-110" charset="-128"/>
                <a:cs typeface="Geneva" charset="0"/>
              </a:rPr>
              <a:t>Health Care FSA</a:t>
            </a:r>
          </a:p>
          <a:p>
            <a:pPr>
              <a:lnSpc>
                <a:spcPct val="100000"/>
              </a:lnSpc>
            </a:pPr>
            <a:r>
              <a:rPr lang="en-US" sz="1100" kern="1200" dirty="0">
                <a:solidFill>
                  <a:schemeClr val="tx1"/>
                </a:solidFill>
                <a:latin typeface="Open Sans" charset="0"/>
                <a:ea typeface="ＭＳ Ｐゴシック" charset="0"/>
                <a:cs typeface="Geneva" pitchFamily="-110" charset="-128"/>
              </a:rPr>
              <a:t>- Coverage offered must be same as current coverage; cannot change plans</a:t>
            </a:r>
          </a:p>
          <a:p>
            <a:pPr lvl="1">
              <a:lnSpc>
                <a:spcPct val="100000"/>
              </a:lnSpc>
            </a:pPr>
            <a:r>
              <a:rPr lang="en-US" sz="1100" kern="1200" dirty="0">
                <a:solidFill>
                  <a:schemeClr val="tx1"/>
                </a:solidFill>
                <a:latin typeface="Open Sans" charset="0"/>
                <a:ea typeface="Geneva" pitchFamily="-110" charset="-128"/>
                <a:cs typeface="Geneva" charset="0"/>
              </a:rPr>
              <a:t>Can pick and choose</a:t>
            </a:r>
            <a:r>
              <a:rPr lang="en-US" sz="1100" kern="1200" baseline="0" dirty="0">
                <a:solidFill>
                  <a:schemeClr val="tx1"/>
                </a:solidFill>
                <a:latin typeface="Open Sans" charset="0"/>
                <a:ea typeface="Geneva" pitchFamily="-110" charset="-128"/>
                <a:cs typeface="Geneva" charset="0"/>
              </a:rPr>
              <a:t> w</a:t>
            </a:r>
            <a:r>
              <a:rPr lang="en-US" sz="1100" kern="1200" dirty="0">
                <a:solidFill>
                  <a:schemeClr val="tx1"/>
                </a:solidFill>
                <a:latin typeface="Open Sans" charset="0"/>
                <a:ea typeface="Geneva" pitchFamily="-110" charset="-128"/>
                <a:cs typeface="Geneva" charset="0"/>
              </a:rPr>
              <a:t>hat plans to continue, and who to continue coverage for</a:t>
            </a:r>
          </a:p>
          <a:p>
            <a:pPr>
              <a:lnSpc>
                <a:spcPct val="100000"/>
              </a:lnSpc>
            </a:pPr>
            <a:r>
              <a:rPr lang="en-US" sz="1100" kern="1200" dirty="0">
                <a:solidFill>
                  <a:schemeClr val="tx1"/>
                </a:solidFill>
                <a:latin typeface="Open Sans" charset="0"/>
                <a:ea typeface="ＭＳ Ｐゴシック" charset="0"/>
                <a:cs typeface="Geneva" pitchFamily="-110" charset="-128"/>
              </a:rPr>
              <a:t>- Pay 102% of premium</a:t>
            </a:r>
          </a:p>
          <a:p>
            <a:pPr>
              <a:lnSpc>
                <a:spcPct val="100000"/>
              </a:lnSpc>
            </a:pPr>
            <a:r>
              <a:rPr lang="en-US" sz="1100" kern="1200" dirty="0">
                <a:solidFill>
                  <a:schemeClr val="tx1"/>
                </a:solidFill>
                <a:latin typeface="Open Sans" charset="0"/>
                <a:ea typeface="ＭＳ Ｐゴシック" charset="0"/>
                <a:cs typeface="Geneva" pitchFamily="-110" charset="-128"/>
              </a:rPr>
              <a:t>- Election Notice</a:t>
            </a:r>
          </a:p>
          <a:p>
            <a:pPr lvl="1">
              <a:lnSpc>
                <a:spcPct val="100000"/>
              </a:lnSpc>
            </a:pPr>
            <a:r>
              <a:rPr lang="en-US" sz="1100" kern="1200" dirty="0">
                <a:solidFill>
                  <a:schemeClr val="tx1"/>
                </a:solidFill>
                <a:latin typeface="Open Sans" charset="0"/>
                <a:ea typeface="Geneva" pitchFamily="-110" charset="-128"/>
                <a:cs typeface="Geneva" charset="0"/>
              </a:rPr>
              <a:t>Describes continuation rights and how to make election</a:t>
            </a:r>
          </a:p>
          <a:p>
            <a:pPr lvl="1">
              <a:lnSpc>
                <a:spcPct val="100000"/>
              </a:lnSpc>
            </a:pPr>
            <a:r>
              <a:rPr lang="en-US" sz="1100" kern="1200" dirty="0">
                <a:solidFill>
                  <a:schemeClr val="tx1"/>
                </a:solidFill>
                <a:latin typeface="Open Sans" charset="0"/>
                <a:ea typeface="Geneva" pitchFamily="-110" charset="-128"/>
                <a:cs typeface="Geneva" charset="0"/>
              </a:rPr>
              <a:t>Provided upon qualifying event by COBRA vendor</a:t>
            </a:r>
          </a:p>
          <a:p>
            <a:pPr lvl="1">
              <a:lnSpc>
                <a:spcPct val="100000"/>
              </a:lnSpc>
            </a:pPr>
            <a:r>
              <a:rPr lang="en-US" sz="1100" kern="1200" dirty="0">
                <a:solidFill>
                  <a:schemeClr val="tx1"/>
                </a:solidFill>
                <a:latin typeface="Open Sans" charset="0"/>
                <a:ea typeface="Geneva" pitchFamily="-110" charset="-128"/>
                <a:cs typeface="Geneva" charset="0"/>
              </a:rPr>
              <a:t>Must elect within 60 days</a:t>
            </a:r>
          </a:p>
          <a:p>
            <a:pPr lvl="1">
              <a:lnSpc>
                <a:spcPct val="100000"/>
              </a:lnSpc>
            </a:pPr>
            <a:r>
              <a:rPr lang="en-US" sz="1100" kern="1200" dirty="0">
                <a:solidFill>
                  <a:schemeClr val="tx1"/>
                </a:solidFill>
                <a:latin typeface="Open Sans" charset="0"/>
                <a:ea typeface="Geneva" pitchFamily="-110" charset="-128"/>
                <a:cs typeface="Geneva" charset="0"/>
              </a:rPr>
              <a:t>Must make 1</a:t>
            </a:r>
            <a:r>
              <a:rPr lang="en-US" sz="1100" kern="1200" baseline="30000" dirty="0">
                <a:solidFill>
                  <a:schemeClr val="tx1"/>
                </a:solidFill>
                <a:latin typeface="Open Sans" charset="0"/>
                <a:ea typeface="Geneva" pitchFamily="-110" charset="-128"/>
                <a:cs typeface="Geneva" charset="0"/>
              </a:rPr>
              <a:t>st</a:t>
            </a:r>
            <a:r>
              <a:rPr lang="en-US" sz="1100" kern="1200" dirty="0">
                <a:solidFill>
                  <a:schemeClr val="tx1"/>
                </a:solidFill>
                <a:latin typeface="Open Sans" charset="0"/>
                <a:ea typeface="Geneva" pitchFamily="-110" charset="-128"/>
                <a:cs typeface="Geneva" charset="0"/>
              </a:rPr>
              <a:t> payment within 45 days of election</a:t>
            </a:r>
          </a:p>
          <a:p>
            <a:r>
              <a:rPr lang="en-US" sz="1100" kern="1200" dirty="0">
                <a:solidFill>
                  <a:schemeClr val="tx1"/>
                </a:solidFill>
                <a:latin typeface="Open Sans" charset="0"/>
                <a:ea typeface="ＭＳ Ｐゴシック" charset="0"/>
                <a:cs typeface="Geneva" pitchFamily="-110" charset="-128"/>
              </a:rPr>
              <a:t>-Not</a:t>
            </a:r>
            <a:r>
              <a:rPr lang="en-US" sz="1100" kern="1200" baseline="0" dirty="0">
                <a:solidFill>
                  <a:schemeClr val="tx1"/>
                </a:solidFill>
                <a:latin typeface="Open Sans" charset="0"/>
                <a:ea typeface="ＭＳ Ｐゴシック" charset="0"/>
                <a:cs typeface="Geneva" pitchFamily="-110" charset="-128"/>
              </a:rPr>
              <a:t> common for post-65 retirees to continue Medical/Rx</a:t>
            </a:r>
          </a:p>
          <a:p>
            <a:pPr lvl="1"/>
            <a:r>
              <a:rPr lang="en-US" sz="1100" kern="1200" baseline="0" dirty="0">
                <a:solidFill>
                  <a:schemeClr val="tx1"/>
                </a:solidFill>
                <a:latin typeface="Open Sans" charset="0"/>
                <a:ea typeface="Geneva" pitchFamily="-110" charset="-128"/>
                <a:cs typeface="Geneva" charset="0"/>
              </a:rPr>
              <a:t>Consider continuing coverage under Dental/Vision, or HCFSA</a:t>
            </a:r>
            <a:endParaRPr lang="en-US" sz="1100" kern="1200" dirty="0">
              <a:solidFill>
                <a:schemeClr val="tx1"/>
              </a:solidFill>
              <a:latin typeface="Open Sans" charset="0"/>
              <a:ea typeface="Geneva" pitchFamily="-110" charset="-128"/>
              <a:cs typeface="Geneva" charset="0"/>
            </a:endParaRPr>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32</a:t>
            </a:fld>
            <a:endParaRPr lang="en-US" altLang="x-none"/>
          </a:p>
        </p:txBody>
      </p:sp>
    </p:spTree>
    <p:extLst>
      <p:ext uri="{BB962C8B-B14F-4D97-AF65-F5344CB8AC3E}">
        <p14:creationId xmlns:p14="http://schemas.microsoft.com/office/powerpoint/2010/main" val="332865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Open Sans" charset="0"/>
                <a:ea typeface="ＭＳ Ｐゴシック" charset="0"/>
                <a:cs typeface="Geneva" pitchFamily="-110" charset="-128"/>
              </a:rPr>
              <a:t>Explain COBRA:</a:t>
            </a:r>
          </a:p>
          <a:p>
            <a:pPr>
              <a:lnSpc>
                <a:spcPct val="100000"/>
              </a:lnSpc>
            </a:pPr>
            <a:r>
              <a:rPr lang="en-US" sz="1100" kern="1200" dirty="0">
                <a:solidFill>
                  <a:schemeClr val="tx1"/>
                </a:solidFill>
                <a:latin typeface="Open Sans" charset="0"/>
                <a:ea typeface="ＭＳ Ｐゴシック" charset="0"/>
                <a:cs typeface="Geneva" pitchFamily="-110" charset="-128"/>
              </a:rPr>
              <a:t> – Federal law</a:t>
            </a:r>
            <a:r>
              <a:rPr lang="en-US" sz="1100" kern="1200" baseline="0" dirty="0">
                <a:solidFill>
                  <a:schemeClr val="tx1"/>
                </a:solidFill>
                <a:latin typeface="Open Sans" charset="0"/>
                <a:ea typeface="ＭＳ Ｐゴシック" charset="0"/>
                <a:cs typeface="Geneva" pitchFamily="-110" charset="-128"/>
              </a:rPr>
              <a:t> that r</a:t>
            </a:r>
            <a:r>
              <a:rPr lang="en-US" sz="1100" kern="1200" dirty="0">
                <a:solidFill>
                  <a:schemeClr val="tx1"/>
                </a:solidFill>
                <a:latin typeface="Open Sans" charset="0"/>
                <a:ea typeface="ＭＳ Ｐゴシック" charset="0"/>
                <a:cs typeface="Geneva" pitchFamily="-110" charset="-128"/>
              </a:rPr>
              <a:t>equires health plans to offer continuation coverage when coverage would otherwise be lost due to certain events such as:</a:t>
            </a:r>
          </a:p>
          <a:p>
            <a:pPr lvl="1">
              <a:lnSpc>
                <a:spcPct val="100000"/>
              </a:lnSpc>
            </a:pPr>
            <a:r>
              <a:rPr lang="en-US" sz="1100" kern="1200" dirty="0">
                <a:solidFill>
                  <a:schemeClr val="tx1"/>
                </a:solidFill>
                <a:latin typeface="Open Sans" charset="0"/>
                <a:ea typeface="Geneva" pitchFamily="-110" charset="-128"/>
                <a:cs typeface="Geneva" charset="0"/>
              </a:rPr>
              <a:t>Termination</a:t>
            </a:r>
          </a:p>
          <a:p>
            <a:pPr lvl="1">
              <a:lnSpc>
                <a:spcPct val="100000"/>
              </a:lnSpc>
            </a:pPr>
            <a:r>
              <a:rPr lang="en-US" sz="1100" kern="1200" dirty="0">
                <a:solidFill>
                  <a:schemeClr val="tx1"/>
                </a:solidFill>
                <a:latin typeface="Open Sans" charset="0"/>
                <a:ea typeface="Geneva" pitchFamily="-110" charset="-128"/>
                <a:cs typeface="Geneva" charset="0"/>
              </a:rPr>
              <a:t>Reduction in hours</a:t>
            </a:r>
          </a:p>
          <a:p>
            <a:pPr lvl="1">
              <a:lnSpc>
                <a:spcPct val="100000"/>
              </a:lnSpc>
            </a:pPr>
            <a:r>
              <a:rPr lang="en-US" sz="1100" kern="1200" dirty="0">
                <a:solidFill>
                  <a:schemeClr val="tx1"/>
                </a:solidFill>
                <a:latin typeface="Open Sans" charset="0"/>
                <a:ea typeface="Geneva" pitchFamily="-110" charset="-128"/>
                <a:cs typeface="Geneva" charset="0"/>
              </a:rPr>
              <a:t>Divorce</a:t>
            </a:r>
          </a:p>
          <a:p>
            <a:pPr lvl="1">
              <a:lnSpc>
                <a:spcPct val="100000"/>
              </a:lnSpc>
            </a:pPr>
            <a:r>
              <a:rPr lang="en-US" sz="1100" kern="1200" dirty="0">
                <a:solidFill>
                  <a:schemeClr val="tx1"/>
                </a:solidFill>
                <a:latin typeface="Open Sans" charset="0"/>
                <a:ea typeface="Geneva" pitchFamily="-110" charset="-128"/>
                <a:cs typeface="Geneva" charset="0"/>
              </a:rPr>
              <a:t>Death</a:t>
            </a:r>
          </a:p>
          <a:p>
            <a:pPr lvl="1">
              <a:lnSpc>
                <a:spcPct val="100000"/>
              </a:lnSpc>
            </a:pPr>
            <a:r>
              <a:rPr lang="en-US" sz="1100" kern="1200" dirty="0">
                <a:solidFill>
                  <a:schemeClr val="tx1"/>
                </a:solidFill>
                <a:latin typeface="Open Sans" charset="0"/>
                <a:ea typeface="Geneva" pitchFamily="-110" charset="-128"/>
                <a:cs typeface="Geneva" charset="0"/>
              </a:rPr>
              <a:t>Loss of dependent child status (age 26)</a:t>
            </a:r>
          </a:p>
          <a:p>
            <a:pPr>
              <a:lnSpc>
                <a:spcPct val="100000"/>
              </a:lnSpc>
            </a:pPr>
            <a:r>
              <a:rPr lang="en-US" sz="1100" kern="1200" dirty="0">
                <a:solidFill>
                  <a:schemeClr val="tx1"/>
                </a:solidFill>
                <a:latin typeface="Open Sans" charset="0"/>
                <a:ea typeface="ＭＳ Ｐゴシック" charset="0"/>
                <a:cs typeface="Geneva" pitchFamily="-110" charset="-128"/>
              </a:rPr>
              <a:t>- Group health plans:</a:t>
            </a:r>
          </a:p>
          <a:p>
            <a:pPr lvl="1">
              <a:lnSpc>
                <a:spcPct val="100000"/>
              </a:lnSpc>
            </a:pPr>
            <a:r>
              <a:rPr lang="en-US" sz="1100" kern="1200" dirty="0">
                <a:solidFill>
                  <a:schemeClr val="tx1"/>
                </a:solidFill>
                <a:latin typeface="Open Sans" charset="0"/>
                <a:ea typeface="Geneva" pitchFamily="-110" charset="-128"/>
                <a:cs typeface="Geneva" charset="0"/>
              </a:rPr>
              <a:t>Medical/Rx</a:t>
            </a:r>
          </a:p>
          <a:p>
            <a:pPr lvl="1">
              <a:lnSpc>
                <a:spcPct val="100000"/>
              </a:lnSpc>
            </a:pPr>
            <a:r>
              <a:rPr lang="en-US" sz="1100" kern="1200" dirty="0">
                <a:solidFill>
                  <a:schemeClr val="tx1"/>
                </a:solidFill>
                <a:latin typeface="Open Sans" charset="0"/>
                <a:ea typeface="Geneva" pitchFamily="-110" charset="-128"/>
                <a:cs typeface="Geneva" charset="0"/>
              </a:rPr>
              <a:t>Dental </a:t>
            </a:r>
          </a:p>
          <a:p>
            <a:pPr lvl="1">
              <a:lnSpc>
                <a:spcPct val="100000"/>
              </a:lnSpc>
            </a:pPr>
            <a:r>
              <a:rPr lang="en-US" sz="1100" kern="1200" dirty="0">
                <a:solidFill>
                  <a:schemeClr val="tx1"/>
                </a:solidFill>
                <a:latin typeface="Open Sans" charset="0"/>
                <a:ea typeface="Geneva" pitchFamily="-110" charset="-128"/>
                <a:cs typeface="Geneva" charset="0"/>
              </a:rPr>
              <a:t>Vision</a:t>
            </a:r>
          </a:p>
          <a:p>
            <a:pPr lvl="1">
              <a:lnSpc>
                <a:spcPct val="100000"/>
              </a:lnSpc>
            </a:pPr>
            <a:r>
              <a:rPr lang="en-US" sz="1100" kern="1200" dirty="0">
                <a:solidFill>
                  <a:schemeClr val="tx1"/>
                </a:solidFill>
                <a:latin typeface="Open Sans" charset="0"/>
                <a:ea typeface="Geneva" pitchFamily="-110" charset="-128"/>
                <a:cs typeface="Geneva" charset="0"/>
              </a:rPr>
              <a:t>Health Care FSA</a:t>
            </a:r>
          </a:p>
          <a:p>
            <a:pPr>
              <a:lnSpc>
                <a:spcPct val="100000"/>
              </a:lnSpc>
            </a:pPr>
            <a:r>
              <a:rPr lang="en-US" sz="1100" kern="1200" dirty="0">
                <a:solidFill>
                  <a:schemeClr val="tx1"/>
                </a:solidFill>
                <a:latin typeface="Open Sans" charset="0"/>
                <a:ea typeface="ＭＳ Ｐゴシック" charset="0"/>
                <a:cs typeface="Geneva" pitchFamily="-110" charset="-128"/>
              </a:rPr>
              <a:t>- Coverage offered must be same as current coverage; cannot change plans</a:t>
            </a:r>
          </a:p>
          <a:p>
            <a:pPr lvl="1">
              <a:lnSpc>
                <a:spcPct val="100000"/>
              </a:lnSpc>
            </a:pPr>
            <a:r>
              <a:rPr lang="en-US" sz="1100" kern="1200" dirty="0">
                <a:solidFill>
                  <a:schemeClr val="tx1"/>
                </a:solidFill>
                <a:latin typeface="Open Sans" charset="0"/>
                <a:ea typeface="Geneva" pitchFamily="-110" charset="-128"/>
                <a:cs typeface="Geneva" charset="0"/>
              </a:rPr>
              <a:t>Can pick and choose</a:t>
            </a:r>
            <a:r>
              <a:rPr lang="en-US" sz="1100" kern="1200" baseline="0" dirty="0">
                <a:solidFill>
                  <a:schemeClr val="tx1"/>
                </a:solidFill>
                <a:latin typeface="Open Sans" charset="0"/>
                <a:ea typeface="Geneva" pitchFamily="-110" charset="-128"/>
                <a:cs typeface="Geneva" charset="0"/>
              </a:rPr>
              <a:t> w</a:t>
            </a:r>
            <a:r>
              <a:rPr lang="en-US" sz="1100" kern="1200" dirty="0">
                <a:solidFill>
                  <a:schemeClr val="tx1"/>
                </a:solidFill>
                <a:latin typeface="Open Sans" charset="0"/>
                <a:ea typeface="Geneva" pitchFamily="-110" charset="-128"/>
                <a:cs typeface="Geneva" charset="0"/>
              </a:rPr>
              <a:t>hat plans to continue, and who to continue coverage for</a:t>
            </a:r>
          </a:p>
          <a:p>
            <a:pPr>
              <a:lnSpc>
                <a:spcPct val="100000"/>
              </a:lnSpc>
            </a:pPr>
            <a:r>
              <a:rPr lang="en-US" sz="1100" kern="1200" dirty="0">
                <a:solidFill>
                  <a:schemeClr val="tx1"/>
                </a:solidFill>
                <a:latin typeface="Open Sans" charset="0"/>
                <a:ea typeface="ＭＳ Ｐゴシック" charset="0"/>
                <a:cs typeface="Geneva" pitchFamily="-110" charset="-128"/>
              </a:rPr>
              <a:t>- Pay 102% of premium</a:t>
            </a:r>
          </a:p>
          <a:p>
            <a:pPr>
              <a:lnSpc>
                <a:spcPct val="100000"/>
              </a:lnSpc>
            </a:pPr>
            <a:r>
              <a:rPr lang="en-US" sz="1100" kern="1200" dirty="0">
                <a:solidFill>
                  <a:schemeClr val="tx1"/>
                </a:solidFill>
                <a:latin typeface="Open Sans" charset="0"/>
                <a:ea typeface="ＭＳ Ｐゴシック" charset="0"/>
                <a:cs typeface="Geneva" pitchFamily="-110" charset="-128"/>
              </a:rPr>
              <a:t>- Election Notice</a:t>
            </a:r>
          </a:p>
          <a:p>
            <a:pPr lvl="1">
              <a:lnSpc>
                <a:spcPct val="100000"/>
              </a:lnSpc>
            </a:pPr>
            <a:r>
              <a:rPr lang="en-US" sz="1100" kern="1200" dirty="0">
                <a:solidFill>
                  <a:schemeClr val="tx1"/>
                </a:solidFill>
                <a:latin typeface="Open Sans" charset="0"/>
                <a:ea typeface="Geneva" pitchFamily="-110" charset="-128"/>
                <a:cs typeface="Geneva" charset="0"/>
              </a:rPr>
              <a:t>Describes continuation rights and how to make election</a:t>
            </a:r>
          </a:p>
          <a:p>
            <a:pPr lvl="1">
              <a:lnSpc>
                <a:spcPct val="100000"/>
              </a:lnSpc>
            </a:pPr>
            <a:r>
              <a:rPr lang="en-US" sz="1100" kern="1200" dirty="0">
                <a:solidFill>
                  <a:schemeClr val="tx1"/>
                </a:solidFill>
                <a:latin typeface="Open Sans" charset="0"/>
                <a:ea typeface="Geneva" pitchFamily="-110" charset="-128"/>
                <a:cs typeface="Geneva" charset="0"/>
              </a:rPr>
              <a:t>Provided upon qualifying event by COBRA vendor</a:t>
            </a:r>
          </a:p>
          <a:p>
            <a:pPr lvl="1">
              <a:lnSpc>
                <a:spcPct val="100000"/>
              </a:lnSpc>
            </a:pPr>
            <a:r>
              <a:rPr lang="en-US" sz="1100" kern="1200" dirty="0">
                <a:solidFill>
                  <a:schemeClr val="tx1"/>
                </a:solidFill>
                <a:latin typeface="Open Sans" charset="0"/>
                <a:ea typeface="Geneva" pitchFamily="-110" charset="-128"/>
                <a:cs typeface="Geneva" charset="0"/>
              </a:rPr>
              <a:t>Must elect within 60 days</a:t>
            </a:r>
          </a:p>
          <a:p>
            <a:pPr lvl="1">
              <a:lnSpc>
                <a:spcPct val="100000"/>
              </a:lnSpc>
            </a:pPr>
            <a:r>
              <a:rPr lang="en-US" sz="1100" kern="1200" dirty="0">
                <a:solidFill>
                  <a:schemeClr val="tx1"/>
                </a:solidFill>
                <a:latin typeface="Open Sans" charset="0"/>
                <a:ea typeface="Geneva" pitchFamily="-110" charset="-128"/>
                <a:cs typeface="Geneva" charset="0"/>
              </a:rPr>
              <a:t>Must make 1</a:t>
            </a:r>
            <a:r>
              <a:rPr lang="en-US" sz="1100" kern="1200" baseline="30000" dirty="0">
                <a:solidFill>
                  <a:schemeClr val="tx1"/>
                </a:solidFill>
                <a:latin typeface="Open Sans" charset="0"/>
                <a:ea typeface="Geneva" pitchFamily="-110" charset="-128"/>
                <a:cs typeface="Geneva" charset="0"/>
              </a:rPr>
              <a:t>st</a:t>
            </a:r>
            <a:r>
              <a:rPr lang="en-US" sz="1100" kern="1200" dirty="0">
                <a:solidFill>
                  <a:schemeClr val="tx1"/>
                </a:solidFill>
                <a:latin typeface="Open Sans" charset="0"/>
                <a:ea typeface="Geneva" pitchFamily="-110" charset="-128"/>
                <a:cs typeface="Geneva" charset="0"/>
              </a:rPr>
              <a:t> payment within 45 days of election</a:t>
            </a:r>
          </a:p>
          <a:p>
            <a:r>
              <a:rPr lang="en-US" sz="1100" kern="1200" dirty="0">
                <a:solidFill>
                  <a:schemeClr val="tx1"/>
                </a:solidFill>
                <a:latin typeface="Open Sans" charset="0"/>
                <a:ea typeface="ＭＳ Ｐゴシック" charset="0"/>
                <a:cs typeface="Geneva" pitchFamily="-110" charset="-128"/>
              </a:rPr>
              <a:t>-Not</a:t>
            </a:r>
            <a:r>
              <a:rPr lang="en-US" sz="1100" kern="1200" baseline="0" dirty="0">
                <a:solidFill>
                  <a:schemeClr val="tx1"/>
                </a:solidFill>
                <a:latin typeface="Open Sans" charset="0"/>
                <a:ea typeface="ＭＳ Ｐゴシック" charset="0"/>
                <a:cs typeface="Geneva" pitchFamily="-110" charset="-128"/>
              </a:rPr>
              <a:t> common for post-65 retirees to continue Medical/Rx</a:t>
            </a:r>
          </a:p>
          <a:p>
            <a:pPr lvl="1"/>
            <a:r>
              <a:rPr lang="en-US" sz="1100" kern="1200" baseline="0" dirty="0">
                <a:solidFill>
                  <a:schemeClr val="tx1"/>
                </a:solidFill>
                <a:latin typeface="Open Sans" charset="0"/>
                <a:ea typeface="Geneva" pitchFamily="-110" charset="-128"/>
                <a:cs typeface="Geneva" charset="0"/>
              </a:rPr>
              <a:t>Consider continuing coverage under Dental/Vision, or HCFSA</a:t>
            </a:r>
            <a:endParaRPr lang="en-US" sz="1100" kern="1200" dirty="0">
              <a:solidFill>
                <a:schemeClr val="tx1"/>
              </a:solidFill>
              <a:latin typeface="Open Sans" charset="0"/>
              <a:ea typeface="Geneva" pitchFamily="-110" charset="-128"/>
              <a:cs typeface="Geneva" charset="0"/>
            </a:endParaRPr>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33</a:t>
            </a:fld>
            <a:endParaRPr lang="en-US" altLang="x-none"/>
          </a:p>
        </p:txBody>
      </p:sp>
    </p:spTree>
    <p:extLst>
      <p:ext uri="{BB962C8B-B14F-4D97-AF65-F5344CB8AC3E}">
        <p14:creationId xmlns:p14="http://schemas.microsoft.com/office/powerpoint/2010/main" val="198759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Open Sans" charset="0"/>
                <a:ea typeface="ＭＳ Ｐゴシック" charset="0"/>
                <a:cs typeface="Geneva" pitchFamily="-110" charset="-128"/>
              </a:rPr>
              <a:t>Explain COBRA:</a:t>
            </a:r>
          </a:p>
          <a:p>
            <a:pPr>
              <a:lnSpc>
                <a:spcPct val="100000"/>
              </a:lnSpc>
            </a:pPr>
            <a:r>
              <a:rPr lang="en-US" sz="1100" kern="1200" dirty="0">
                <a:solidFill>
                  <a:schemeClr val="tx1"/>
                </a:solidFill>
                <a:latin typeface="Open Sans" charset="0"/>
                <a:ea typeface="ＭＳ Ｐゴシック" charset="0"/>
                <a:cs typeface="Geneva" pitchFamily="-110" charset="-128"/>
              </a:rPr>
              <a:t> – Federal law</a:t>
            </a:r>
            <a:r>
              <a:rPr lang="en-US" sz="1100" kern="1200" baseline="0" dirty="0">
                <a:solidFill>
                  <a:schemeClr val="tx1"/>
                </a:solidFill>
                <a:latin typeface="Open Sans" charset="0"/>
                <a:ea typeface="ＭＳ Ｐゴシック" charset="0"/>
                <a:cs typeface="Geneva" pitchFamily="-110" charset="-128"/>
              </a:rPr>
              <a:t> that r</a:t>
            </a:r>
            <a:r>
              <a:rPr lang="en-US" sz="1100" kern="1200" dirty="0">
                <a:solidFill>
                  <a:schemeClr val="tx1"/>
                </a:solidFill>
                <a:latin typeface="Open Sans" charset="0"/>
                <a:ea typeface="ＭＳ Ｐゴシック" charset="0"/>
                <a:cs typeface="Geneva" pitchFamily="-110" charset="-128"/>
              </a:rPr>
              <a:t>equires health plans to offer continuation coverage when coverage would otherwise be lost due to certain events such as:</a:t>
            </a:r>
          </a:p>
          <a:p>
            <a:pPr lvl="1">
              <a:lnSpc>
                <a:spcPct val="100000"/>
              </a:lnSpc>
            </a:pPr>
            <a:r>
              <a:rPr lang="en-US" sz="1100" kern="1200" dirty="0">
                <a:solidFill>
                  <a:schemeClr val="tx1"/>
                </a:solidFill>
                <a:latin typeface="Open Sans" charset="0"/>
                <a:ea typeface="Geneva" pitchFamily="-110" charset="-128"/>
                <a:cs typeface="Geneva" charset="0"/>
              </a:rPr>
              <a:t>Termination</a:t>
            </a:r>
          </a:p>
          <a:p>
            <a:pPr lvl="1">
              <a:lnSpc>
                <a:spcPct val="100000"/>
              </a:lnSpc>
            </a:pPr>
            <a:r>
              <a:rPr lang="en-US" sz="1100" kern="1200" dirty="0">
                <a:solidFill>
                  <a:schemeClr val="tx1"/>
                </a:solidFill>
                <a:latin typeface="Open Sans" charset="0"/>
                <a:ea typeface="Geneva" pitchFamily="-110" charset="-128"/>
                <a:cs typeface="Geneva" charset="0"/>
              </a:rPr>
              <a:t>Reduction in hours</a:t>
            </a:r>
          </a:p>
          <a:p>
            <a:pPr lvl="1">
              <a:lnSpc>
                <a:spcPct val="100000"/>
              </a:lnSpc>
            </a:pPr>
            <a:r>
              <a:rPr lang="en-US" sz="1100" kern="1200" dirty="0">
                <a:solidFill>
                  <a:schemeClr val="tx1"/>
                </a:solidFill>
                <a:latin typeface="Open Sans" charset="0"/>
                <a:ea typeface="Geneva" pitchFamily="-110" charset="-128"/>
                <a:cs typeface="Geneva" charset="0"/>
              </a:rPr>
              <a:t>Divorce</a:t>
            </a:r>
          </a:p>
          <a:p>
            <a:pPr lvl="1">
              <a:lnSpc>
                <a:spcPct val="100000"/>
              </a:lnSpc>
            </a:pPr>
            <a:r>
              <a:rPr lang="en-US" sz="1100" kern="1200" dirty="0">
                <a:solidFill>
                  <a:schemeClr val="tx1"/>
                </a:solidFill>
                <a:latin typeface="Open Sans" charset="0"/>
                <a:ea typeface="Geneva" pitchFamily="-110" charset="-128"/>
                <a:cs typeface="Geneva" charset="0"/>
              </a:rPr>
              <a:t>Death</a:t>
            </a:r>
          </a:p>
          <a:p>
            <a:pPr lvl="1">
              <a:lnSpc>
                <a:spcPct val="100000"/>
              </a:lnSpc>
            </a:pPr>
            <a:r>
              <a:rPr lang="en-US" sz="1100" kern="1200" dirty="0">
                <a:solidFill>
                  <a:schemeClr val="tx1"/>
                </a:solidFill>
                <a:latin typeface="Open Sans" charset="0"/>
                <a:ea typeface="Geneva" pitchFamily="-110" charset="-128"/>
                <a:cs typeface="Geneva" charset="0"/>
              </a:rPr>
              <a:t>Loss of dependent child status (age 26)</a:t>
            </a:r>
          </a:p>
          <a:p>
            <a:pPr>
              <a:lnSpc>
                <a:spcPct val="100000"/>
              </a:lnSpc>
            </a:pPr>
            <a:r>
              <a:rPr lang="en-US" sz="1100" kern="1200" dirty="0">
                <a:solidFill>
                  <a:schemeClr val="tx1"/>
                </a:solidFill>
                <a:latin typeface="Open Sans" charset="0"/>
                <a:ea typeface="ＭＳ Ｐゴシック" charset="0"/>
                <a:cs typeface="Geneva" pitchFamily="-110" charset="-128"/>
              </a:rPr>
              <a:t>- Group health plans:</a:t>
            </a:r>
          </a:p>
          <a:p>
            <a:pPr lvl="1">
              <a:lnSpc>
                <a:spcPct val="100000"/>
              </a:lnSpc>
            </a:pPr>
            <a:r>
              <a:rPr lang="en-US" sz="1100" kern="1200" dirty="0">
                <a:solidFill>
                  <a:schemeClr val="tx1"/>
                </a:solidFill>
                <a:latin typeface="Open Sans" charset="0"/>
                <a:ea typeface="Geneva" pitchFamily="-110" charset="-128"/>
                <a:cs typeface="Geneva" charset="0"/>
              </a:rPr>
              <a:t>Medical/Rx</a:t>
            </a:r>
          </a:p>
          <a:p>
            <a:pPr lvl="1">
              <a:lnSpc>
                <a:spcPct val="100000"/>
              </a:lnSpc>
            </a:pPr>
            <a:r>
              <a:rPr lang="en-US" sz="1100" kern="1200" dirty="0">
                <a:solidFill>
                  <a:schemeClr val="tx1"/>
                </a:solidFill>
                <a:latin typeface="Open Sans" charset="0"/>
                <a:ea typeface="Geneva" pitchFamily="-110" charset="-128"/>
                <a:cs typeface="Geneva" charset="0"/>
              </a:rPr>
              <a:t>Dental </a:t>
            </a:r>
          </a:p>
          <a:p>
            <a:pPr lvl="1">
              <a:lnSpc>
                <a:spcPct val="100000"/>
              </a:lnSpc>
            </a:pPr>
            <a:r>
              <a:rPr lang="en-US" sz="1100" kern="1200" dirty="0">
                <a:solidFill>
                  <a:schemeClr val="tx1"/>
                </a:solidFill>
                <a:latin typeface="Open Sans" charset="0"/>
                <a:ea typeface="Geneva" pitchFamily="-110" charset="-128"/>
                <a:cs typeface="Geneva" charset="0"/>
              </a:rPr>
              <a:t>Vision</a:t>
            </a:r>
          </a:p>
          <a:p>
            <a:pPr lvl="1">
              <a:lnSpc>
                <a:spcPct val="100000"/>
              </a:lnSpc>
            </a:pPr>
            <a:r>
              <a:rPr lang="en-US" sz="1100" kern="1200" dirty="0">
                <a:solidFill>
                  <a:schemeClr val="tx1"/>
                </a:solidFill>
                <a:latin typeface="Open Sans" charset="0"/>
                <a:ea typeface="Geneva" pitchFamily="-110" charset="-128"/>
                <a:cs typeface="Geneva" charset="0"/>
              </a:rPr>
              <a:t>Health Care FSA</a:t>
            </a:r>
          </a:p>
          <a:p>
            <a:pPr>
              <a:lnSpc>
                <a:spcPct val="100000"/>
              </a:lnSpc>
            </a:pPr>
            <a:r>
              <a:rPr lang="en-US" sz="1100" kern="1200" dirty="0">
                <a:solidFill>
                  <a:schemeClr val="tx1"/>
                </a:solidFill>
                <a:latin typeface="Open Sans" charset="0"/>
                <a:ea typeface="ＭＳ Ｐゴシック" charset="0"/>
                <a:cs typeface="Geneva" pitchFamily="-110" charset="-128"/>
              </a:rPr>
              <a:t>- Coverage offered must be same as current coverage; cannot change plans</a:t>
            </a:r>
          </a:p>
          <a:p>
            <a:pPr lvl="1">
              <a:lnSpc>
                <a:spcPct val="100000"/>
              </a:lnSpc>
            </a:pPr>
            <a:r>
              <a:rPr lang="en-US" sz="1100" kern="1200" dirty="0">
                <a:solidFill>
                  <a:schemeClr val="tx1"/>
                </a:solidFill>
                <a:latin typeface="Open Sans" charset="0"/>
                <a:ea typeface="Geneva" pitchFamily="-110" charset="-128"/>
                <a:cs typeface="Geneva" charset="0"/>
              </a:rPr>
              <a:t>Can pick and choose</a:t>
            </a:r>
            <a:r>
              <a:rPr lang="en-US" sz="1100" kern="1200" baseline="0" dirty="0">
                <a:solidFill>
                  <a:schemeClr val="tx1"/>
                </a:solidFill>
                <a:latin typeface="Open Sans" charset="0"/>
                <a:ea typeface="Geneva" pitchFamily="-110" charset="-128"/>
                <a:cs typeface="Geneva" charset="0"/>
              </a:rPr>
              <a:t> w</a:t>
            </a:r>
            <a:r>
              <a:rPr lang="en-US" sz="1100" kern="1200" dirty="0">
                <a:solidFill>
                  <a:schemeClr val="tx1"/>
                </a:solidFill>
                <a:latin typeface="Open Sans" charset="0"/>
                <a:ea typeface="Geneva" pitchFamily="-110" charset="-128"/>
                <a:cs typeface="Geneva" charset="0"/>
              </a:rPr>
              <a:t>hat plans to continue, and who to continue coverage for</a:t>
            </a:r>
          </a:p>
          <a:p>
            <a:pPr>
              <a:lnSpc>
                <a:spcPct val="100000"/>
              </a:lnSpc>
            </a:pPr>
            <a:r>
              <a:rPr lang="en-US" sz="1100" kern="1200" dirty="0">
                <a:solidFill>
                  <a:schemeClr val="tx1"/>
                </a:solidFill>
                <a:latin typeface="Open Sans" charset="0"/>
                <a:ea typeface="ＭＳ Ｐゴシック" charset="0"/>
                <a:cs typeface="Geneva" pitchFamily="-110" charset="-128"/>
              </a:rPr>
              <a:t>- Pay 102% of premium</a:t>
            </a:r>
          </a:p>
          <a:p>
            <a:pPr>
              <a:lnSpc>
                <a:spcPct val="100000"/>
              </a:lnSpc>
            </a:pPr>
            <a:r>
              <a:rPr lang="en-US" sz="1100" kern="1200" dirty="0">
                <a:solidFill>
                  <a:schemeClr val="tx1"/>
                </a:solidFill>
                <a:latin typeface="Open Sans" charset="0"/>
                <a:ea typeface="ＭＳ Ｐゴシック" charset="0"/>
                <a:cs typeface="Geneva" pitchFamily="-110" charset="-128"/>
              </a:rPr>
              <a:t>- Election Notice</a:t>
            </a:r>
          </a:p>
          <a:p>
            <a:pPr lvl="1">
              <a:lnSpc>
                <a:spcPct val="100000"/>
              </a:lnSpc>
            </a:pPr>
            <a:r>
              <a:rPr lang="en-US" sz="1100" kern="1200" dirty="0">
                <a:solidFill>
                  <a:schemeClr val="tx1"/>
                </a:solidFill>
                <a:latin typeface="Open Sans" charset="0"/>
                <a:ea typeface="Geneva" pitchFamily="-110" charset="-128"/>
                <a:cs typeface="Geneva" charset="0"/>
              </a:rPr>
              <a:t>Describes continuation rights and how to make election</a:t>
            </a:r>
          </a:p>
          <a:p>
            <a:pPr lvl="1">
              <a:lnSpc>
                <a:spcPct val="100000"/>
              </a:lnSpc>
            </a:pPr>
            <a:r>
              <a:rPr lang="en-US" sz="1100" kern="1200" dirty="0">
                <a:solidFill>
                  <a:schemeClr val="tx1"/>
                </a:solidFill>
                <a:latin typeface="Open Sans" charset="0"/>
                <a:ea typeface="Geneva" pitchFamily="-110" charset="-128"/>
                <a:cs typeface="Geneva" charset="0"/>
              </a:rPr>
              <a:t>Provided upon qualifying event by COBRA vendor</a:t>
            </a:r>
          </a:p>
          <a:p>
            <a:pPr lvl="1">
              <a:lnSpc>
                <a:spcPct val="100000"/>
              </a:lnSpc>
            </a:pPr>
            <a:r>
              <a:rPr lang="en-US" sz="1100" kern="1200" dirty="0">
                <a:solidFill>
                  <a:schemeClr val="tx1"/>
                </a:solidFill>
                <a:latin typeface="Open Sans" charset="0"/>
                <a:ea typeface="Geneva" pitchFamily="-110" charset="-128"/>
                <a:cs typeface="Geneva" charset="0"/>
              </a:rPr>
              <a:t>Must elect within 60 days</a:t>
            </a:r>
          </a:p>
          <a:p>
            <a:pPr lvl="1">
              <a:lnSpc>
                <a:spcPct val="100000"/>
              </a:lnSpc>
            </a:pPr>
            <a:r>
              <a:rPr lang="en-US" sz="1100" kern="1200" dirty="0">
                <a:solidFill>
                  <a:schemeClr val="tx1"/>
                </a:solidFill>
                <a:latin typeface="Open Sans" charset="0"/>
                <a:ea typeface="Geneva" pitchFamily="-110" charset="-128"/>
                <a:cs typeface="Geneva" charset="0"/>
              </a:rPr>
              <a:t>Must make 1</a:t>
            </a:r>
            <a:r>
              <a:rPr lang="en-US" sz="1100" kern="1200" baseline="30000" dirty="0">
                <a:solidFill>
                  <a:schemeClr val="tx1"/>
                </a:solidFill>
                <a:latin typeface="Open Sans" charset="0"/>
                <a:ea typeface="Geneva" pitchFamily="-110" charset="-128"/>
                <a:cs typeface="Geneva" charset="0"/>
              </a:rPr>
              <a:t>st</a:t>
            </a:r>
            <a:r>
              <a:rPr lang="en-US" sz="1100" kern="1200" dirty="0">
                <a:solidFill>
                  <a:schemeClr val="tx1"/>
                </a:solidFill>
                <a:latin typeface="Open Sans" charset="0"/>
                <a:ea typeface="Geneva" pitchFamily="-110" charset="-128"/>
                <a:cs typeface="Geneva" charset="0"/>
              </a:rPr>
              <a:t> payment within 45 days of election</a:t>
            </a:r>
          </a:p>
          <a:p>
            <a:r>
              <a:rPr lang="en-US" sz="1100" kern="1200" dirty="0">
                <a:solidFill>
                  <a:schemeClr val="tx1"/>
                </a:solidFill>
                <a:latin typeface="Open Sans" charset="0"/>
                <a:ea typeface="ＭＳ Ｐゴシック" charset="0"/>
                <a:cs typeface="Geneva" pitchFamily="-110" charset="-128"/>
              </a:rPr>
              <a:t>-Not</a:t>
            </a:r>
            <a:r>
              <a:rPr lang="en-US" sz="1100" kern="1200" baseline="0" dirty="0">
                <a:solidFill>
                  <a:schemeClr val="tx1"/>
                </a:solidFill>
                <a:latin typeface="Open Sans" charset="0"/>
                <a:ea typeface="ＭＳ Ｐゴシック" charset="0"/>
                <a:cs typeface="Geneva" pitchFamily="-110" charset="-128"/>
              </a:rPr>
              <a:t> common for post-65 retirees to continue Medical/Rx</a:t>
            </a:r>
          </a:p>
          <a:p>
            <a:pPr lvl="1"/>
            <a:r>
              <a:rPr lang="en-US" sz="1100" kern="1200" baseline="0" dirty="0">
                <a:solidFill>
                  <a:schemeClr val="tx1"/>
                </a:solidFill>
                <a:latin typeface="Open Sans" charset="0"/>
                <a:ea typeface="Geneva" pitchFamily="-110" charset="-128"/>
                <a:cs typeface="Geneva" charset="0"/>
              </a:rPr>
              <a:t>Consider continuing coverage under Dental/Vision, or HCFSA</a:t>
            </a:r>
            <a:endParaRPr lang="en-US" sz="1100" kern="1200" dirty="0">
              <a:solidFill>
                <a:schemeClr val="tx1"/>
              </a:solidFill>
              <a:latin typeface="Open Sans" charset="0"/>
              <a:ea typeface="Geneva" pitchFamily="-110" charset="-128"/>
              <a:cs typeface="Geneva" charset="0"/>
            </a:endParaRPr>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34</a:t>
            </a:fld>
            <a:endParaRPr lang="en-US" altLang="x-none"/>
          </a:p>
        </p:txBody>
      </p:sp>
    </p:spTree>
    <p:extLst>
      <p:ext uri="{BB962C8B-B14F-4D97-AF65-F5344CB8AC3E}">
        <p14:creationId xmlns:p14="http://schemas.microsoft.com/office/powerpoint/2010/main" val="99287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Open Sans" charset="0"/>
                <a:ea typeface="ＭＳ Ｐゴシック" charset="0"/>
                <a:cs typeface="Geneva" pitchFamily="-110" charset="-128"/>
              </a:rPr>
              <a:t>Explain COBRA:</a:t>
            </a:r>
          </a:p>
          <a:p>
            <a:pPr>
              <a:lnSpc>
                <a:spcPct val="100000"/>
              </a:lnSpc>
            </a:pPr>
            <a:r>
              <a:rPr lang="en-US" sz="1100" kern="1200" dirty="0">
                <a:solidFill>
                  <a:schemeClr val="tx1"/>
                </a:solidFill>
                <a:latin typeface="Open Sans" charset="0"/>
                <a:ea typeface="ＭＳ Ｐゴシック" charset="0"/>
                <a:cs typeface="Geneva" pitchFamily="-110" charset="-128"/>
              </a:rPr>
              <a:t> – Federal law</a:t>
            </a:r>
            <a:r>
              <a:rPr lang="en-US" sz="1100" kern="1200" baseline="0" dirty="0">
                <a:solidFill>
                  <a:schemeClr val="tx1"/>
                </a:solidFill>
                <a:latin typeface="Open Sans" charset="0"/>
                <a:ea typeface="ＭＳ Ｐゴシック" charset="0"/>
                <a:cs typeface="Geneva" pitchFamily="-110" charset="-128"/>
              </a:rPr>
              <a:t> that r</a:t>
            </a:r>
            <a:r>
              <a:rPr lang="en-US" sz="1100" kern="1200" dirty="0">
                <a:solidFill>
                  <a:schemeClr val="tx1"/>
                </a:solidFill>
                <a:latin typeface="Open Sans" charset="0"/>
                <a:ea typeface="ＭＳ Ｐゴシック" charset="0"/>
                <a:cs typeface="Geneva" pitchFamily="-110" charset="-128"/>
              </a:rPr>
              <a:t>equires health plans to offer continuation coverage when coverage would otherwise be lost due to certain events such as:</a:t>
            </a:r>
          </a:p>
          <a:p>
            <a:pPr lvl="1">
              <a:lnSpc>
                <a:spcPct val="100000"/>
              </a:lnSpc>
            </a:pPr>
            <a:r>
              <a:rPr lang="en-US" sz="1100" kern="1200" dirty="0">
                <a:solidFill>
                  <a:schemeClr val="tx1"/>
                </a:solidFill>
                <a:latin typeface="Open Sans" charset="0"/>
                <a:ea typeface="Geneva" pitchFamily="-110" charset="-128"/>
                <a:cs typeface="Geneva" charset="0"/>
              </a:rPr>
              <a:t>Termination</a:t>
            </a:r>
          </a:p>
          <a:p>
            <a:pPr lvl="1">
              <a:lnSpc>
                <a:spcPct val="100000"/>
              </a:lnSpc>
            </a:pPr>
            <a:r>
              <a:rPr lang="en-US" sz="1100" kern="1200" dirty="0">
                <a:solidFill>
                  <a:schemeClr val="tx1"/>
                </a:solidFill>
                <a:latin typeface="Open Sans" charset="0"/>
                <a:ea typeface="Geneva" pitchFamily="-110" charset="-128"/>
                <a:cs typeface="Geneva" charset="0"/>
              </a:rPr>
              <a:t>Reduction in hours</a:t>
            </a:r>
          </a:p>
          <a:p>
            <a:pPr lvl="1">
              <a:lnSpc>
                <a:spcPct val="100000"/>
              </a:lnSpc>
            </a:pPr>
            <a:r>
              <a:rPr lang="en-US" sz="1100" kern="1200" dirty="0">
                <a:solidFill>
                  <a:schemeClr val="tx1"/>
                </a:solidFill>
                <a:latin typeface="Open Sans" charset="0"/>
                <a:ea typeface="Geneva" pitchFamily="-110" charset="-128"/>
                <a:cs typeface="Geneva" charset="0"/>
              </a:rPr>
              <a:t>Divorce</a:t>
            </a:r>
          </a:p>
          <a:p>
            <a:pPr lvl="1">
              <a:lnSpc>
                <a:spcPct val="100000"/>
              </a:lnSpc>
            </a:pPr>
            <a:r>
              <a:rPr lang="en-US" sz="1100" kern="1200" dirty="0">
                <a:solidFill>
                  <a:schemeClr val="tx1"/>
                </a:solidFill>
                <a:latin typeface="Open Sans" charset="0"/>
                <a:ea typeface="Geneva" pitchFamily="-110" charset="-128"/>
                <a:cs typeface="Geneva" charset="0"/>
              </a:rPr>
              <a:t>Death</a:t>
            </a:r>
          </a:p>
          <a:p>
            <a:pPr lvl="1">
              <a:lnSpc>
                <a:spcPct val="100000"/>
              </a:lnSpc>
            </a:pPr>
            <a:r>
              <a:rPr lang="en-US" sz="1100" kern="1200" dirty="0">
                <a:solidFill>
                  <a:schemeClr val="tx1"/>
                </a:solidFill>
                <a:latin typeface="Open Sans" charset="0"/>
                <a:ea typeface="Geneva" pitchFamily="-110" charset="-128"/>
                <a:cs typeface="Geneva" charset="0"/>
              </a:rPr>
              <a:t>Loss of dependent child status (age 26)</a:t>
            </a:r>
          </a:p>
          <a:p>
            <a:pPr>
              <a:lnSpc>
                <a:spcPct val="100000"/>
              </a:lnSpc>
            </a:pPr>
            <a:r>
              <a:rPr lang="en-US" sz="1100" kern="1200" dirty="0">
                <a:solidFill>
                  <a:schemeClr val="tx1"/>
                </a:solidFill>
                <a:latin typeface="Open Sans" charset="0"/>
                <a:ea typeface="ＭＳ Ｐゴシック" charset="0"/>
                <a:cs typeface="Geneva" pitchFamily="-110" charset="-128"/>
              </a:rPr>
              <a:t>- Group health plans:</a:t>
            </a:r>
          </a:p>
          <a:p>
            <a:pPr lvl="1">
              <a:lnSpc>
                <a:spcPct val="100000"/>
              </a:lnSpc>
            </a:pPr>
            <a:r>
              <a:rPr lang="en-US" sz="1100" kern="1200" dirty="0">
                <a:solidFill>
                  <a:schemeClr val="tx1"/>
                </a:solidFill>
                <a:latin typeface="Open Sans" charset="0"/>
                <a:ea typeface="Geneva" pitchFamily="-110" charset="-128"/>
                <a:cs typeface="Geneva" charset="0"/>
              </a:rPr>
              <a:t>Medical/Rx</a:t>
            </a:r>
          </a:p>
          <a:p>
            <a:pPr lvl="1">
              <a:lnSpc>
                <a:spcPct val="100000"/>
              </a:lnSpc>
            </a:pPr>
            <a:r>
              <a:rPr lang="en-US" sz="1100" kern="1200" dirty="0">
                <a:solidFill>
                  <a:schemeClr val="tx1"/>
                </a:solidFill>
                <a:latin typeface="Open Sans" charset="0"/>
                <a:ea typeface="Geneva" pitchFamily="-110" charset="-128"/>
                <a:cs typeface="Geneva" charset="0"/>
              </a:rPr>
              <a:t>Dental </a:t>
            </a:r>
          </a:p>
          <a:p>
            <a:pPr lvl="1">
              <a:lnSpc>
                <a:spcPct val="100000"/>
              </a:lnSpc>
            </a:pPr>
            <a:r>
              <a:rPr lang="en-US" sz="1100" kern="1200" dirty="0">
                <a:solidFill>
                  <a:schemeClr val="tx1"/>
                </a:solidFill>
                <a:latin typeface="Open Sans" charset="0"/>
                <a:ea typeface="Geneva" pitchFamily="-110" charset="-128"/>
                <a:cs typeface="Geneva" charset="0"/>
              </a:rPr>
              <a:t>Vision</a:t>
            </a:r>
          </a:p>
          <a:p>
            <a:pPr lvl="1">
              <a:lnSpc>
                <a:spcPct val="100000"/>
              </a:lnSpc>
            </a:pPr>
            <a:r>
              <a:rPr lang="en-US" sz="1100" kern="1200" dirty="0">
                <a:solidFill>
                  <a:schemeClr val="tx1"/>
                </a:solidFill>
                <a:latin typeface="Open Sans" charset="0"/>
                <a:ea typeface="Geneva" pitchFamily="-110" charset="-128"/>
                <a:cs typeface="Geneva" charset="0"/>
              </a:rPr>
              <a:t>Health Care FSA</a:t>
            </a:r>
          </a:p>
          <a:p>
            <a:pPr>
              <a:lnSpc>
                <a:spcPct val="100000"/>
              </a:lnSpc>
            </a:pPr>
            <a:r>
              <a:rPr lang="en-US" sz="1100" kern="1200" dirty="0">
                <a:solidFill>
                  <a:schemeClr val="tx1"/>
                </a:solidFill>
                <a:latin typeface="Open Sans" charset="0"/>
                <a:ea typeface="ＭＳ Ｐゴシック" charset="0"/>
                <a:cs typeface="Geneva" pitchFamily="-110" charset="-128"/>
              </a:rPr>
              <a:t>- Coverage offered must be same as current coverage; cannot change plans</a:t>
            </a:r>
          </a:p>
          <a:p>
            <a:pPr lvl="1">
              <a:lnSpc>
                <a:spcPct val="100000"/>
              </a:lnSpc>
            </a:pPr>
            <a:r>
              <a:rPr lang="en-US" sz="1100" kern="1200" dirty="0">
                <a:solidFill>
                  <a:schemeClr val="tx1"/>
                </a:solidFill>
                <a:latin typeface="Open Sans" charset="0"/>
                <a:ea typeface="Geneva" pitchFamily="-110" charset="-128"/>
                <a:cs typeface="Geneva" charset="0"/>
              </a:rPr>
              <a:t>Can pick and choose</a:t>
            </a:r>
            <a:r>
              <a:rPr lang="en-US" sz="1100" kern="1200" baseline="0" dirty="0">
                <a:solidFill>
                  <a:schemeClr val="tx1"/>
                </a:solidFill>
                <a:latin typeface="Open Sans" charset="0"/>
                <a:ea typeface="Geneva" pitchFamily="-110" charset="-128"/>
                <a:cs typeface="Geneva" charset="0"/>
              </a:rPr>
              <a:t> w</a:t>
            </a:r>
            <a:r>
              <a:rPr lang="en-US" sz="1100" kern="1200" dirty="0">
                <a:solidFill>
                  <a:schemeClr val="tx1"/>
                </a:solidFill>
                <a:latin typeface="Open Sans" charset="0"/>
                <a:ea typeface="Geneva" pitchFamily="-110" charset="-128"/>
                <a:cs typeface="Geneva" charset="0"/>
              </a:rPr>
              <a:t>hat plans to continue, and who to continue coverage for</a:t>
            </a:r>
          </a:p>
          <a:p>
            <a:pPr>
              <a:lnSpc>
                <a:spcPct val="100000"/>
              </a:lnSpc>
            </a:pPr>
            <a:r>
              <a:rPr lang="en-US" sz="1100" kern="1200" dirty="0">
                <a:solidFill>
                  <a:schemeClr val="tx1"/>
                </a:solidFill>
                <a:latin typeface="Open Sans" charset="0"/>
                <a:ea typeface="ＭＳ Ｐゴシック" charset="0"/>
                <a:cs typeface="Geneva" pitchFamily="-110" charset="-128"/>
              </a:rPr>
              <a:t>- Pay 102% of premium</a:t>
            </a:r>
          </a:p>
          <a:p>
            <a:pPr>
              <a:lnSpc>
                <a:spcPct val="100000"/>
              </a:lnSpc>
            </a:pPr>
            <a:r>
              <a:rPr lang="en-US" sz="1100" kern="1200" dirty="0">
                <a:solidFill>
                  <a:schemeClr val="tx1"/>
                </a:solidFill>
                <a:latin typeface="Open Sans" charset="0"/>
                <a:ea typeface="ＭＳ Ｐゴシック" charset="0"/>
                <a:cs typeface="Geneva" pitchFamily="-110" charset="-128"/>
              </a:rPr>
              <a:t>- Election Notice</a:t>
            </a:r>
          </a:p>
          <a:p>
            <a:pPr lvl="1">
              <a:lnSpc>
                <a:spcPct val="100000"/>
              </a:lnSpc>
            </a:pPr>
            <a:r>
              <a:rPr lang="en-US" sz="1100" kern="1200" dirty="0">
                <a:solidFill>
                  <a:schemeClr val="tx1"/>
                </a:solidFill>
                <a:latin typeface="Open Sans" charset="0"/>
                <a:ea typeface="Geneva" pitchFamily="-110" charset="-128"/>
                <a:cs typeface="Geneva" charset="0"/>
              </a:rPr>
              <a:t>Describes continuation rights and how to make election</a:t>
            </a:r>
          </a:p>
          <a:p>
            <a:pPr lvl="1">
              <a:lnSpc>
                <a:spcPct val="100000"/>
              </a:lnSpc>
            </a:pPr>
            <a:r>
              <a:rPr lang="en-US" sz="1100" kern="1200" dirty="0">
                <a:solidFill>
                  <a:schemeClr val="tx1"/>
                </a:solidFill>
                <a:latin typeface="Open Sans" charset="0"/>
                <a:ea typeface="Geneva" pitchFamily="-110" charset="-128"/>
                <a:cs typeface="Geneva" charset="0"/>
              </a:rPr>
              <a:t>Provided upon qualifying event by COBRA vendor</a:t>
            </a:r>
          </a:p>
          <a:p>
            <a:pPr lvl="1">
              <a:lnSpc>
                <a:spcPct val="100000"/>
              </a:lnSpc>
            </a:pPr>
            <a:r>
              <a:rPr lang="en-US" sz="1100" kern="1200" dirty="0">
                <a:solidFill>
                  <a:schemeClr val="tx1"/>
                </a:solidFill>
                <a:latin typeface="Open Sans" charset="0"/>
                <a:ea typeface="Geneva" pitchFamily="-110" charset="-128"/>
                <a:cs typeface="Geneva" charset="0"/>
              </a:rPr>
              <a:t>Must elect within 60 days</a:t>
            </a:r>
          </a:p>
          <a:p>
            <a:pPr lvl="1">
              <a:lnSpc>
                <a:spcPct val="100000"/>
              </a:lnSpc>
            </a:pPr>
            <a:r>
              <a:rPr lang="en-US" sz="1100" kern="1200" dirty="0">
                <a:solidFill>
                  <a:schemeClr val="tx1"/>
                </a:solidFill>
                <a:latin typeface="Open Sans" charset="0"/>
                <a:ea typeface="Geneva" pitchFamily="-110" charset="-128"/>
                <a:cs typeface="Geneva" charset="0"/>
              </a:rPr>
              <a:t>Must make 1</a:t>
            </a:r>
            <a:r>
              <a:rPr lang="en-US" sz="1100" kern="1200" baseline="30000" dirty="0">
                <a:solidFill>
                  <a:schemeClr val="tx1"/>
                </a:solidFill>
                <a:latin typeface="Open Sans" charset="0"/>
                <a:ea typeface="Geneva" pitchFamily="-110" charset="-128"/>
                <a:cs typeface="Geneva" charset="0"/>
              </a:rPr>
              <a:t>st</a:t>
            </a:r>
            <a:r>
              <a:rPr lang="en-US" sz="1100" kern="1200" dirty="0">
                <a:solidFill>
                  <a:schemeClr val="tx1"/>
                </a:solidFill>
                <a:latin typeface="Open Sans" charset="0"/>
                <a:ea typeface="Geneva" pitchFamily="-110" charset="-128"/>
                <a:cs typeface="Geneva" charset="0"/>
              </a:rPr>
              <a:t> payment within 45 days of election</a:t>
            </a:r>
          </a:p>
          <a:p>
            <a:r>
              <a:rPr lang="en-US" sz="1100" kern="1200" dirty="0">
                <a:solidFill>
                  <a:schemeClr val="tx1"/>
                </a:solidFill>
                <a:latin typeface="Open Sans" charset="0"/>
                <a:ea typeface="ＭＳ Ｐゴシック" charset="0"/>
                <a:cs typeface="Geneva" pitchFamily="-110" charset="-128"/>
              </a:rPr>
              <a:t>-Not</a:t>
            </a:r>
            <a:r>
              <a:rPr lang="en-US" sz="1100" kern="1200" baseline="0" dirty="0">
                <a:solidFill>
                  <a:schemeClr val="tx1"/>
                </a:solidFill>
                <a:latin typeface="Open Sans" charset="0"/>
                <a:ea typeface="ＭＳ Ｐゴシック" charset="0"/>
                <a:cs typeface="Geneva" pitchFamily="-110" charset="-128"/>
              </a:rPr>
              <a:t> common for post-65 retirees to continue Medical/Rx</a:t>
            </a:r>
          </a:p>
          <a:p>
            <a:pPr lvl="1"/>
            <a:r>
              <a:rPr lang="en-US" sz="1100" kern="1200" baseline="0" dirty="0">
                <a:solidFill>
                  <a:schemeClr val="tx1"/>
                </a:solidFill>
                <a:latin typeface="Open Sans" charset="0"/>
                <a:ea typeface="Geneva" pitchFamily="-110" charset="-128"/>
                <a:cs typeface="Geneva" charset="0"/>
              </a:rPr>
              <a:t>Consider continuing coverage under Dental/Vision, or HCFSA</a:t>
            </a:r>
            <a:endParaRPr lang="en-US" sz="1100" kern="1200" dirty="0">
              <a:solidFill>
                <a:schemeClr val="tx1"/>
              </a:solidFill>
              <a:latin typeface="Open Sans" charset="0"/>
              <a:ea typeface="Geneva" pitchFamily="-110" charset="-128"/>
              <a:cs typeface="Geneva" charset="0"/>
            </a:endParaRPr>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35</a:t>
            </a:fld>
            <a:endParaRPr lang="en-US" altLang="x-none"/>
          </a:p>
        </p:txBody>
      </p:sp>
    </p:spTree>
    <p:extLst>
      <p:ext uri="{BB962C8B-B14F-4D97-AF65-F5344CB8AC3E}">
        <p14:creationId xmlns:p14="http://schemas.microsoft.com/office/powerpoint/2010/main" val="83270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NOTE:</a:t>
            </a:r>
            <a:r>
              <a:rPr lang="en-US" sz="1200" baseline="0" dirty="0"/>
              <a:t>  T</a:t>
            </a:r>
            <a:r>
              <a:rPr lang="en-US" sz="1200" dirty="0"/>
              <a:t>hese are current</a:t>
            </a:r>
            <a:r>
              <a:rPr lang="en-US" sz="1200" baseline="0" dirty="0"/>
              <a:t> offerings, subject to change.</a:t>
            </a:r>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12</a:t>
            </a:fld>
            <a:endParaRPr lang="en-US" altLang="x-none"/>
          </a:p>
        </p:txBody>
      </p:sp>
    </p:spTree>
    <p:extLst>
      <p:ext uri="{BB962C8B-B14F-4D97-AF65-F5344CB8AC3E}">
        <p14:creationId xmlns:p14="http://schemas.microsoft.com/office/powerpoint/2010/main" val="62790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charset="0"/>
                <a:ea typeface="ＭＳ Ｐゴシック" charset="0"/>
                <a:cs typeface="Geneva" pitchFamily="-110" charset="-128"/>
              </a:rPr>
              <a:t>Reason for termination doesn’t have to be retirement.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Open Sans" charset="0"/>
              <a:ea typeface="ＭＳ Ｐゴシック" charset="0"/>
              <a:cs typeface="Geneva" pitchFamily="-110" charset="-128"/>
            </a:endParaRPr>
          </a:p>
          <a:p>
            <a:r>
              <a:rPr lang="en-US" sz="1200" dirty="0"/>
              <a:t>Surviving spouses continue to</a:t>
            </a:r>
            <a:r>
              <a:rPr lang="en-US" sz="1200" baseline="0" dirty="0"/>
              <a:t> be eligible.</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13</a:t>
            </a:fld>
            <a:endParaRPr lang="en-US" altLang="x-none"/>
          </a:p>
        </p:txBody>
      </p:sp>
    </p:spTree>
    <p:extLst>
      <p:ext uri="{BB962C8B-B14F-4D97-AF65-F5344CB8AC3E}">
        <p14:creationId xmlns:p14="http://schemas.microsoft.com/office/powerpoint/2010/main" val="143190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Spouses can</a:t>
            </a:r>
            <a:r>
              <a:rPr lang="en-US" sz="1200" baseline="0" dirty="0"/>
              <a:t> stay on separately until they reach age 65.</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14</a:t>
            </a:fld>
            <a:endParaRPr lang="en-US" altLang="x-none"/>
          </a:p>
        </p:txBody>
      </p:sp>
    </p:spTree>
    <p:extLst>
      <p:ext uri="{BB962C8B-B14F-4D97-AF65-F5344CB8AC3E}">
        <p14:creationId xmlns:p14="http://schemas.microsoft.com/office/powerpoint/2010/main" val="38576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Tertiary plan; helps offset out of pocket expenses</a:t>
            </a:r>
            <a:r>
              <a:rPr lang="en-US" sz="1200" baseline="0" dirty="0"/>
              <a:t> after your supplement pays.</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17</a:t>
            </a:fld>
            <a:endParaRPr lang="en-US" altLang="x-none"/>
          </a:p>
        </p:txBody>
      </p:sp>
    </p:spTree>
    <p:extLst>
      <p:ext uri="{BB962C8B-B14F-4D97-AF65-F5344CB8AC3E}">
        <p14:creationId xmlns:p14="http://schemas.microsoft.com/office/powerpoint/2010/main" val="241063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46.7% effort = 17.5 hours</a:t>
            </a:r>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18</a:t>
            </a:fld>
            <a:endParaRPr lang="en-US" altLang="x-none"/>
          </a:p>
        </p:txBody>
      </p:sp>
    </p:spTree>
    <p:extLst>
      <p:ext uri="{BB962C8B-B14F-4D97-AF65-F5344CB8AC3E}">
        <p14:creationId xmlns:p14="http://schemas.microsoft.com/office/powerpoint/2010/main" val="352343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Contact Benefits Office to make an</a:t>
            </a:r>
            <a:r>
              <a:rPr lang="en-US" sz="1200" baseline="0" dirty="0"/>
              <a:t> appointment; i</a:t>
            </a:r>
            <a:r>
              <a:rPr lang="en-US" sz="1200" dirty="0"/>
              <a:t>ntroduce</a:t>
            </a:r>
            <a:r>
              <a:rPr lang="en-US" sz="1200" baseline="0" dirty="0"/>
              <a:t> Shawn.</a:t>
            </a:r>
          </a:p>
          <a:p>
            <a:r>
              <a:rPr lang="en-US" sz="1200" baseline="0" dirty="0"/>
              <a:t>Pick up Retirement Planning Checklist.</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19</a:t>
            </a:fld>
            <a:endParaRPr lang="en-US" altLang="x-none"/>
          </a:p>
        </p:txBody>
      </p:sp>
    </p:spTree>
    <p:extLst>
      <p:ext uri="{BB962C8B-B14F-4D97-AF65-F5344CB8AC3E}">
        <p14:creationId xmlns:p14="http://schemas.microsoft.com/office/powerpoint/2010/main" val="78823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Open Sans" charset="0"/>
                <a:ea typeface="ＭＳ Ｐゴシック" charset="0"/>
                <a:cs typeface="Geneva" pitchFamily="-110" charset="-128"/>
              </a:rPr>
              <a:t>Explain COBRA:</a:t>
            </a:r>
          </a:p>
          <a:p>
            <a:pPr>
              <a:lnSpc>
                <a:spcPct val="100000"/>
              </a:lnSpc>
            </a:pPr>
            <a:r>
              <a:rPr lang="en-US" sz="1100" kern="1200" dirty="0">
                <a:solidFill>
                  <a:schemeClr val="tx1"/>
                </a:solidFill>
                <a:latin typeface="Open Sans" charset="0"/>
                <a:ea typeface="ＭＳ Ｐゴシック" charset="0"/>
                <a:cs typeface="Geneva" pitchFamily="-110" charset="-128"/>
              </a:rPr>
              <a:t> – Federal law</a:t>
            </a:r>
            <a:r>
              <a:rPr lang="en-US" sz="1100" kern="1200" baseline="0" dirty="0">
                <a:solidFill>
                  <a:schemeClr val="tx1"/>
                </a:solidFill>
                <a:latin typeface="Open Sans" charset="0"/>
                <a:ea typeface="ＭＳ Ｐゴシック" charset="0"/>
                <a:cs typeface="Geneva" pitchFamily="-110" charset="-128"/>
              </a:rPr>
              <a:t> that r</a:t>
            </a:r>
            <a:r>
              <a:rPr lang="en-US" sz="1100" kern="1200" dirty="0">
                <a:solidFill>
                  <a:schemeClr val="tx1"/>
                </a:solidFill>
                <a:latin typeface="Open Sans" charset="0"/>
                <a:ea typeface="ＭＳ Ｐゴシック" charset="0"/>
                <a:cs typeface="Geneva" pitchFamily="-110" charset="-128"/>
              </a:rPr>
              <a:t>equires health plans to offer continuation coverage when coverage would otherwise be lost due to certain events such as:</a:t>
            </a:r>
          </a:p>
          <a:p>
            <a:pPr lvl="1">
              <a:lnSpc>
                <a:spcPct val="100000"/>
              </a:lnSpc>
            </a:pPr>
            <a:r>
              <a:rPr lang="en-US" sz="1100" kern="1200" dirty="0">
                <a:solidFill>
                  <a:schemeClr val="tx1"/>
                </a:solidFill>
                <a:latin typeface="Open Sans" charset="0"/>
                <a:ea typeface="Geneva" pitchFamily="-110" charset="-128"/>
                <a:cs typeface="Geneva" charset="0"/>
              </a:rPr>
              <a:t>Termination</a:t>
            </a:r>
          </a:p>
          <a:p>
            <a:pPr lvl="1">
              <a:lnSpc>
                <a:spcPct val="100000"/>
              </a:lnSpc>
            </a:pPr>
            <a:r>
              <a:rPr lang="en-US" sz="1100" kern="1200" dirty="0">
                <a:solidFill>
                  <a:schemeClr val="tx1"/>
                </a:solidFill>
                <a:latin typeface="Open Sans" charset="0"/>
                <a:ea typeface="Geneva" pitchFamily="-110" charset="-128"/>
                <a:cs typeface="Geneva" charset="0"/>
              </a:rPr>
              <a:t>Reduction in hours</a:t>
            </a:r>
          </a:p>
          <a:p>
            <a:pPr lvl="1">
              <a:lnSpc>
                <a:spcPct val="100000"/>
              </a:lnSpc>
            </a:pPr>
            <a:r>
              <a:rPr lang="en-US" sz="1100" kern="1200" dirty="0">
                <a:solidFill>
                  <a:schemeClr val="tx1"/>
                </a:solidFill>
                <a:latin typeface="Open Sans" charset="0"/>
                <a:ea typeface="Geneva" pitchFamily="-110" charset="-128"/>
                <a:cs typeface="Geneva" charset="0"/>
              </a:rPr>
              <a:t>Divorce</a:t>
            </a:r>
          </a:p>
          <a:p>
            <a:pPr lvl="1">
              <a:lnSpc>
                <a:spcPct val="100000"/>
              </a:lnSpc>
            </a:pPr>
            <a:r>
              <a:rPr lang="en-US" sz="1100" kern="1200" dirty="0">
                <a:solidFill>
                  <a:schemeClr val="tx1"/>
                </a:solidFill>
                <a:latin typeface="Open Sans" charset="0"/>
                <a:ea typeface="Geneva" pitchFamily="-110" charset="-128"/>
                <a:cs typeface="Geneva" charset="0"/>
              </a:rPr>
              <a:t>Death</a:t>
            </a:r>
          </a:p>
          <a:p>
            <a:pPr lvl="1">
              <a:lnSpc>
                <a:spcPct val="100000"/>
              </a:lnSpc>
            </a:pPr>
            <a:r>
              <a:rPr lang="en-US" sz="1100" kern="1200" dirty="0">
                <a:solidFill>
                  <a:schemeClr val="tx1"/>
                </a:solidFill>
                <a:latin typeface="Open Sans" charset="0"/>
                <a:ea typeface="Geneva" pitchFamily="-110" charset="-128"/>
                <a:cs typeface="Geneva" charset="0"/>
              </a:rPr>
              <a:t>Loss of dependent child status (age 26)</a:t>
            </a:r>
          </a:p>
          <a:p>
            <a:pPr>
              <a:lnSpc>
                <a:spcPct val="100000"/>
              </a:lnSpc>
            </a:pPr>
            <a:r>
              <a:rPr lang="en-US" sz="1100" kern="1200" dirty="0">
                <a:solidFill>
                  <a:schemeClr val="tx1"/>
                </a:solidFill>
                <a:latin typeface="Open Sans" charset="0"/>
                <a:ea typeface="ＭＳ Ｐゴシック" charset="0"/>
                <a:cs typeface="Geneva" pitchFamily="-110" charset="-128"/>
              </a:rPr>
              <a:t>- Group health plans:</a:t>
            </a:r>
          </a:p>
          <a:p>
            <a:pPr lvl="1">
              <a:lnSpc>
                <a:spcPct val="100000"/>
              </a:lnSpc>
            </a:pPr>
            <a:r>
              <a:rPr lang="en-US" sz="1100" kern="1200" dirty="0">
                <a:solidFill>
                  <a:schemeClr val="tx1"/>
                </a:solidFill>
                <a:latin typeface="Open Sans" charset="0"/>
                <a:ea typeface="Geneva" pitchFamily="-110" charset="-128"/>
                <a:cs typeface="Geneva" charset="0"/>
              </a:rPr>
              <a:t>Medical/Rx</a:t>
            </a:r>
          </a:p>
          <a:p>
            <a:pPr lvl="1">
              <a:lnSpc>
                <a:spcPct val="100000"/>
              </a:lnSpc>
            </a:pPr>
            <a:r>
              <a:rPr lang="en-US" sz="1100" kern="1200" dirty="0">
                <a:solidFill>
                  <a:schemeClr val="tx1"/>
                </a:solidFill>
                <a:latin typeface="Open Sans" charset="0"/>
                <a:ea typeface="Geneva" pitchFamily="-110" charset="-128"/>
                <a:cs typeface="Geneva" charset="0"/>
              </a:rPr>
              <a:t>Dental </a:t>
            </a:r>
          </a:p>
          <a:p>
            <a:pPr lvl="1">
              <a:lnSpc>
                <a:spcPct val="100000"/>
              </a:lnSpc>
            </a:pPr>
            <a:r>
              <a:rPr lang="en-US" sz="1100" kern="1200" dirty="0">
                <a:solidFill>
                  <a:schemeClr val="tx1"/>
                </a:solidFill>
                <a:latin typeface="Open Sans" charset="0"/>
                <a:ea typeface="Geneva" pitchFamily="-110" charset="-128"/>
                <a:cs typeface="Geneva" charset="0"/>
              </a:rPr>
              <a:t>Vision</a:t>
            </a:r>
          </a:p>
          <a:p>
            <a:pPr lvl="1">
              <a:lnSpc>
                <a:spcPct val="100000"/>
              </a:lnSpc>
            </a:pPr>
            <a:r>
              <a:rPr lang="en-US" sz="1100" kern="1200" dirty="0">
                <a:solidFill>
                  <a:schemeClr val="tx1"/>
                </a:solidFill>
                <a:latin typeface="Open Sans" charset="0"/>
                <a:ea typeface="Geneva" pitchFamily="-110" charset="-128"/>
                <a:cs typeface="Geneva" charset="0"/>
              </a:rPr>
              <a:t>Health Care FSA</a:t>
            </a:r>
          </a:p>
          <a:p>
            <a:pPr>
              <a:lnSpc>
                <a:spcPct val="100000"/>
              </a:lnSpc>
            </a:pPr>
            <a:r>
              <a:rPr lang="en-US" sz="1100" kern="1200" dirty="0">
                <a:solidFill>
                  <a:schemeClr val="tx1"/>
                </a:solidFill>
                <a:latin typeface="Open Sans" charset="0"/>
                <a:ea typeface="ＭＳ Ｐゴシック" charset="0"/>
                <a:cs typeface="Geneva" pitchFamily="-110" charset="-128"/>
              </a:rPr>
              <a:t>- Coverage offered must be same as current coverage; cannot change plans</a:t>
            </a:r>
          </a:p>
          <a:p>
            <a:pPr lvl="1">
              <a:lnSpc>
                <a:spcPct val="100000"/>
              </a:lnSpc>
            </a:pPr>
            <a:r>
              <a:rPr lang="en-US" sz="1100" kern="1200" dirty="0">
                <a:solidFill>
                  <a:schemeClr val="tx1"/>
                </a:solidFill>
                <a:latin typeface="Open Sans" charset="0"/>
                <a:ea typeface="Geneva" pitchFamily="-110" charset="-128"/>
                <a:cs typeface="Geneva" charset="0"/>
              </a:rPr>
              <a:t>Can pick and choose</a:t>
            </a:r>
            <a:r>
              <a:rPr lang="en-US" sz="1100" kern="1200" baseline="0" dirty="0">
                <a:solidFill>
                  <a:schemeClr val="tx1"/>
                </a:solidFill>
                <a:latin typeface="Open Sans" charset="0"/>
                <a:ea typeface="Geneva" pitchFamily="-110" charset="-128"/>
                <a:cs typeface="Geneva" charset="0"/>
              </a:rPr>
              <a:t> w</a:t>
            </a:r>
            <a:r>
              <a:rPr lang="en-US" sz="1100" kern="1200" dirty="0">
                <a:solidFill>
                  <a:schemeClr val="tx1"/>
                </a:solidFill>
                <a:latin typeface="Open Sans" charset="0"/>
                <a:ea typeface="Geneva" pitchFamily="-110" charset="-128"/>
                <a:cs typeface="Geneva" charset="0"/>
              </a:rPr>
              <a:t>hat plans to continue, and who to continue coverage for</a:t>
            </a:r>
          </a:p>
          <a:p>
            <a:pPr>
              <a:lnSpc>
                <a:spcPct val="100000"/>
              </a:lnSpc>
            </a:pPr>
            <a:r>
              <a:rPr lang="en-US" sz="1100" kern="1200" dirty="0">
                <a:solidFill>
                  <a:schemeClr val="tx1"/>
                </a:solidFill>
                <a:latin typeface="Open Sans" charset="0"/>
                <a:ea typeface="ＭＳ Ｐゴシック" charset="0"/>
                <a:cs typeface="Geneva" pitchFamily="-110" charset="-128"/>
              </a:rPr>
              <a:t>- Pay 102% of premium</a:t>
            </a:r>
          </a:p>
          <a:p>
            <a:pPr>
              <a:lnSpc>
                <a:spcPct val="100000"/>
              </a:lnSpc>
            </a:pPr>
            <a:r>
              <a:rPr lang="en-US" sz="1100" kern="1200" dirty="0">
                <a:solidFill>
                  <a:schemeClr val="tx1"/>
                </a:solidFill>
                <a:latin typeface="Open Sans" charset="0"/>
                <a:ea typeface="ＭＳ Ｐゴシック" charset="0"/>
                <a:cs typeface="Geneva" pitchFamily="-110" charset="-128"/>
              </a:rPr>
              <a:t>- Election Notice</a:t>
            </a:r>
          </a:p>
          <a:p>
            <a:pPr lvl="1">
              <a:lnSpc>
                <a:spcPct val="100000"/>
              </a:lnSpc>
            </a:pPr>
            <a:r>
              <a:rPr lang="en-US" sz="1100" kern="1200" dirty="0">
                <a:solidFill>
                  <a:schemeClr val="tx1"/>
                </a:solidFill>
                <a:latin typeface="Open Sans" charset="0"/>
                <a:ea typeface="Geneva" pitchFamily="-110" charset="-128"/>
                <a:cs typeface="Geneva" charset="0"/>
              </a:rPr>
              <a:t>Describes continuation rights and how to make election</a:t>
            </a:r>
          </a:p>
          <a:p>
            <a:pPr lvl="1">
              <a:lnSpc>
                <a:spcPct val="100000"/>
              </a:lnSpc>
            </a:pPr>
            <a:r>
              <a:rPr lang="en-US" sz="1100" kern="1200" dirty="0">
                <a:solidFill>
                  <a:schemeClr val="tx1"/>
                </a:solidFill>
                <a:latin typeface="Open Sans" charset="0"/>
                <a:ea typeface="Geneva" pitchFamily="-110" charset="-128"/>
                <a:cs typeface="Geneva" charset="0"/>
              </a:rPr>
              <a:t>Provided upon qualifying event by COBRA vendor</a:t>
            </a:r>
          </a:p>
          <a:p>
            <a:pPr lvl="1">
              <a:lnSpc>
                <a:spcPct val="100000"/>
              </a:lnSpc>
            </a:pPr>
            <a:r>
              <a:rPr lang="en-US" sz="1100" kern="1200" dirty="0">
                <a:solidFill>
                  <a:schemeClr val="tx1"/>
                </a:solidFill>
                <a:latin typeface="Open Sans" charset="0"/>
                <a:ea typeface="Geneva" pitchFamily="-110" charset="-128"/>
                <a:cs typeface="Geneva" charset="0"/>
              </a:rPr>
              <a:t>Must elect within 60 days</a:t>
            </a:r>
          </a:p>
          <a:p>
            <a:pPr lvl="1">
              <a:lnSpc>
                <a:spcPct val="100000"/>
              </a:lnSpc>
            </a:pPr>
            <a:r>
              <a:rPr lang="en-US" sz="1100" kern="1200" dirty="0">
                <a:solidFill>
                  <a:schemeClr val="tx1"/>
                </a:solidFill>
                <a:latin typeface="Open Sans" charset="0"/>
                <a:ea typeface="Geneva" pitchFamily="-110" charset="-128"/>
                <a:cs typeface="Geneva" charset="0"/>
              </a:rPr>
              <a:t>Must make 1</a:t>
            </a:r>
            <a:r>
              <a:rPr lang="en-US" sz="1100" kern="1200" baseline="30000" dirty="0">
                <a:solidFill>
                  <a:schemeClr val="tx1"/>
                </a:solidFill>
                <a:latin typeface="Open Sans" charset="0"/>
                <a:ea typeface="Geneva" pitchFamily="-110" charset="-128"/>
                <a:cs typeface="Geneva" charset="0"/>
              </a:rPr>
              <a:t>st</a:t>
            </a:r>
            <a:r>
              <a:rPr lang="en-US" sz="1100" kern="1200" dirty="0">
                <a:solidFill>
                  <a:schemeClr val="tx1"/>
                </a:solidFill>
                <a:latin typeface="Open Sans" charset="0"/>
                <a:ea typeface="Geneva" pitchFamily="-110" charset="-128"/>
                <a:cs typeface="Geneva" charset="0"/>
              </a:rPr>
              <a:t> payment within 45 days of election</a:t>
            </a:r>
          </a:p>
          <a:p>
            <a:r>
              <a:rPr lang="en-US" sz="1100" kern="1200" dirty="0">
                <a:solidFill>
                  <a:schemeClr val="tx1"/>
                </a:solidFill>
                <a:latin typeface="Open Sans" charset="0"/>
                <a:ea typeface="ＭＳ Ｐゴシック" charset="0"/>
                <a:cs typeface="Geneva" pitchFamily="-110" charset="-128"/>
              </a:rPr>
              <a:t>-Not</a:t>
            </a:r>
            <a:r>
              <a:rPr lang="en-US" sz="1100" kern="1200" baseline="0" dirty="0">
                <a:solidFill>
                  <a:schemeClr val="tx1"/>
                </a:solidFill>
                <a:latin typeface="Open Sans" charset="0"/>
                <a:ea typeface="ＭＳ Ｐゴシック" charset="0"/>
                <a:cs typeface="Geneva" pitchFamily="-110" charset="-128"/>
              </a:rPr>
              <a:t> common for post-65 retirees to continue Medical/Rx</a:t>
            </a:r>
          </a:p>
          <a:p>
            <a:pPr lvl="1"/>
            <a:r>
              <a:rPr lang="en-US" sz="1100" kern="1200" baseline="0" dirty="0">
                <a:solidFill>
                  <a:schemeClr val="tx1"/>
                </a:solidFill>
                <a:latin typeface="Open Sans" charset="0"/>
                <a:ea typeface="Geneva" pitchFamily="-110" charset="-128"/>
                <a:cs typeface="Geneva" charset="0"/>
              </a:rPr>
              <a:t>Consider continuing coverage under Dental/Vision, or HCFSA</a:t>
            </a:r>
            <a:endParaRPr lang="en-US" sz="1100" kern="1200" dirty="0">
              <a:solidFill>
                <a:schemeClr val="tx1"/>
              </a:solidFill>
              <a:latin typeface="Open Sans" charset="0"/>
              <a:ea typeface="Geneva" pitchFamily="-110" charset="-128"/>
              <a:cs typeface="Geneva" charset="0"/>
            </a:endParaRPr>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29</a:t>
            </a:fld>
            <a:endParaRPr lang="en-US" altLang="x-none"/>
          </a:p>
        </p:txBody>
      </p:sp>
    </p:spTree>
    <p:extLst>
      <p:ext uri="{BB962C8B-B14F-4D97-AF65-F5344CB8AC3E}">
        <p14:creationId xmlns:p14="http://schemas.microsoft.com/office/powerpoint/2010/main" val="201787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Open Sans" charset="0"/>
                <a:ea typeface="ＭＳ Ｐゴシック" charset="0"/>
                <a:cs typeface="Geneva" pitchFamily="-110" charset="-128"/>
              </a:rPr>
              <a:t>Explain COBRA:</a:t>
            </a:r>
          </a:p>
          <a:p>
            <a:pPr>
              <a:lnSpc>
                <a:spcPct val="100000"/>
              </a:lnSpc>
            </a:pPr>
            <a:r>
              <a:rPr lang="en-US" sz="1100" kern="1200" dirty="0">
                <a:solidFill>
                  <a:schemeClr val="tx1"/>
                </a:solidFill>
                <a:latin typeface="Open Sans" charset="0"/>
                <a:ea typeface="ＭＳ Ｐゴシック" charset="0"/>
                <a:cs typeface="Geneva" pitchFamily="-110" charset="-128"/>
              </a:rPr>
              <a:t> – Federal law</a:t>
            </a:r>
            <a:r>
              <a:rPr lang="en-US" sz="1100" kern="1200" baseline="0" dirty="0">
                <a:solidFill>
                  <a:schemeClr val="tx1"/>
                </a:solidFill>
                <a:latin typeface="Open Sans" charset="0"/>
                <a:ea typeface="ＭＳ Ｐゴシック" charset="0"/>
                <a:cs typeface="Geneva" pitchFamily="-110" charset="-128"/>
              </a:rPr>
              <a:t> that r</a:t>
            </a:r>
            <a:r>
              <a:rPr lang="en-US" sz="1100" kern="1200" dirty="0">
                <a:solidFill>
                  <a:schemeClr val="tx1"/>
                </a:solidFill>
                <a:latin typeface="Open Sans" charset="0"/>
                <a:ea typeface="ＭＳ Ｐゴシック" charset="0"/>
                <a:cs typeface="Geneva" pitchFamily="-110" charset="-128"/>
              </a:rPr>
              <a:t>equires health plans to offer continuation coverage when coverage would otherwise be lost due to certain events such as:</a:t>
            </a:r>
          </a:p>
          <a:p>
            <a:pPr lvl="1">
              <a:lnSpc>
                <a:spcPct val="100000"/>
              </a:lnSpc>
            </a:pPr>
            <a:r>
              <a:rPr lang="en-US" sz="1100" kern="1200" dirty="0">
                <a:solidFill>
                  <a:schemeClr val="tx1"/>
                </a:solidFill>
                <a:latin typeface="Open Sans" charset="0"/>
                <a:ea typeface="Geneva" pitchFamily="-110" charset="-128"/>
                <a:cs typeface="Geneva" charset="0"/>
              </a:rPr>
              <a:t>Termination</a:t>
            </a:r>
          </a:p>
          <a:p>
            <a:pPr lvl="1">
              <a:lnSpc>
                <a:spcPct val="100000"/>
              </a:lnSpc>
            </a:pPr>
            <a:r>
              <a:rPr lang="en-US" sz="1100" kern="1200" dirty="0">
                <a:solidFill>
                  <a:schemeClr val="tx1"/>
                </a:solidFill>
                <a:latin typeface="Open Sans" charset="0"/>
                <a:ea typeface="Geneva" pitchFamily="-110" charset="-128"/>
                <a:cs typeface="Geneva" charset="0"/>
              </a:rPr>
              <a:t>Reduction in hours</a:t>
            </a:r>
          </a:p>
          <a:p>
            <a:pPr lvl="1">
              <a:lnSpc>
                <a:spcPct val="100000"/>
              </a:lnSpc>
            </a:pPr>
            <a:r>
              <a:rPr lang="en-US" sz="1100" kern="1200" dirty="0">
                <a:solidFill>
                  <a:schemeClr val="tx1"/>
                </a:solidFill>
                <a:latin typeface="Open Sans" charset="0"/>
                <a:ea typeface="Geneva" pitchFamily="-110" charset="-128"/>
                <a:cs typeface="Geneva" charset="0"/>
              </a:rPr>
              <a:t>Divorce</a:t>
            </a:r>
          </a:p>
          <a:p>
            <a:pPr lvl="1">
              <a:lnSpc>
                <a:spcPct val="100000"/>
              </a:lnSpc>
            </a:pPr>
            <a:r>
              <a:rPr lang="en-US" sz="1100" kern="1200" dirty="0">
                <a:solidFill>
                  <a:schemeClr val="tx1"/>
                </a:solidFill>
                <a:latin typeface="Open Sans" charset="0"/>
                <a:ea typeface="Geneva" pitchFamily="-110" charset="-128"/>
                <a:cs typeface="Geneva" charset="0"/>
              </a:rPr>
              <a:t>Death</a:t>
            </a:r>
          </a:p>
          <a:p>
            <a:pPr lvl="1">
              <a:lnSpc>
                <a:spcPct val="100000"/>
              </a:lnSpc>
            </a:pPr>
            <a:r>
              <a:rPr lang="en-US" sz="1100" kern="1200" dirty="0">
                <a:solidFill>
                  <a:schemeClr val="tx1"/>
                </a:solidFill>
                <a:latin typeface="Open Sans" charset="0"/>
                <a:ea typeface="Geneva" pitchFamily="-110" charset="-128"/>
                <a:cs typeface="Geneva" charset="0"/>
              </a:rPr>
              <a:t>Loss of dependent child status (age 26)</a:t>
            </a:r>
          </a:p>
          <a:p>
            <a:pPr>
              <a:lnSpc>
                <a:spcPct val="100000"/>
              </a:lnSpc>
            </a:pPr>
            <a:r>
              <a:rPr lang="en-US" sz="1100" kern="1200" dirty="0">
                <a:solidFill>
                  <a:schemeClr val="tx1"/>
                </a:solidFill>
                <a:latin typeface="Open Sans" charset="0"/>
                <a:ea typeface="ＭＳ Ｐゴシック" charset="0"/>
                <a:cs typeface="Geneva" pitchFamily="-110" charset="-128"/>
              </a:rPr>
              <a:t>- Group health plans:</a:t>
            </a:r>
          </a:p>
          <a:p>
            <a:pPr lvl="1">
              <a:lnSpc>
                <a:spcPct val="100000"/>
              </a:lnSpc>
            </a:pPr>
            <a:r>
              <a:rPr lang="en-US" sz="1100" kern="1200" dirty="0">
                <a:solidFill>
                  <a:schemeClr val="tx1"/>
                </a:solidFill>
                <a:latin typeface="Open Sans" charset="0"/>
                <a:ea typeface="Geneva" pitchFamily="-110" charset="-128"/>
                <a:cs typeface="Geneva" charset="0"/>
              </a:rPr>
              <a:t>Medical/Rx</a:t>
            </a:r>
          </a:p>
          <a:p>
            <a:pPr lvl="1">
              <a:lnSpc>
                <a:spcPct val="100000"/>
              </a:lnSpc>
            </a:pPr>
            <a:r>
              <a:rPr lang="en-US" sz="1100" kern="1200" dirty="0">
                <a:solidFill>
                  <a:schemeClr val="tx1"/>
                </a:solidFill>
                <a:latin typeface="Open Sans" charset="0"/>
                <a:ea typeface="Geneva" pitchFamily="-110" charset="-128"/>
                <a:cs typeface="Geneva" charset="0"/>
              </a:rPr>
              <a:t>Dental </a:t>
            </a:r>
          </a:p>
          <a:p>
            <a:pPr lvl="1">
              <a:lnSpc>
                <a:spcPct val="100000"/>
              </a:lnSpc>
            </a:pPr>
            <a:r>
              <a:rPr lang="en-US" sz="1100" kern="1200" dirty="0">
                <a:solidFill>
                  <a:schemeClr val="tx1"/>
                </a:solidFill>
                <a:latin typeface="Open Sans" charset="0"/>
                <a:ea typeface="Geneva" pitchFamily="-110" charset="-128"/>
                <a:cs typeface="Geneva" charset="0"/>
              </a:rPr>
              <a:t>Vision</a:t>
            </a:r>
          </a:p>
          <a:p>
            <a:pPr lvl="1">
              <a:lnSpc>
                <a:spcPct val="100000"/>
              </a:lnSpc>
            </a:pPr>
            <a:r>
              <a:rPr lang="en-US" sz="1100" kern="1200" dirty="0">
                <a:solidFill>
                  <a:schemeClr val="tx1"/>
                </a:solidFill>
                <a:latin typeface="Open Sans" charset="0"/>
                <a:ea typeface="Geneva" pitchFamily="-110" charset="-128"/>
                <a:cs typeface="Geneva" charset="0"/>
              </a:rPr>
              <a:t>Health Care FSA</a:t>
            </a:r>
          </a:p>
          <a:p>
            <a:pPr>
              <a:lnSpc>
                <a:spcPct val="100000"/>
              </a:lnSpc>
            </a:pPr>
            <a:r>
              <a:rPr lang="en-US" sz="1100" kern="1200" dirty="0">
                <a:solidFill>
                  <a:schemeClr val="tx1"/>
                </a:solidFill>
                <a:latin typeface="Open Sans" charset="0"/>
                <a:ea typeface="ＭＳ Ｐゴシック" charset="0"/>
                <a:cs typeface="Geneva" pitchFamily="-110" charset="-128"/>
              </a:rPr>
              <a:t>- Coverage offered must be same as current coverage; cannot change plans</a:t>
            </a:r>
          </a:p>
          <a:p>
            <a:pPr lvl="1">
              <a:lnSpc>
                <a:spcPct val="100000"/>
              </a:lnSpc>
            </a:pPr>
            <a:r>
              <a:rPr lang="en-US" sz="1100" kern="1200" dirty="0">
                <a:solidFill>
                  <a:schemeClr val="tx1"/>
                </a:solidFill>
                <a:latin typeface="Open Sans" charset="0"/>
                <a:ea typeface="Geneva" pitchFamily="-110" charset="-128"/>
                <a:cs typeface="Geneva" charset="0"/>
              </a:rPr>
              <a:t>Can pick and choose</a:t>
            </a:r>
            <a:r>
              <a:rPr lang="en-US" sz="1100" kern="1200" baseline="0" dirty="0">
                <a:solidFill>
                  <a:schemeClr val="tx1"/>
                </a:solidFill>
                <a:latin typeface="Open Sans" charset="0"/>
                <a:ea typeface="Geneva" pitchFamily="-110" charset="-128"/>
                <a:cs typeface="Geneva" charset="0"/>
              </a:rPr>
              <a:t> w</a:t>
            </a:r>
            <a:r>
              <a:rPr lang="en-US" sz="1100" kern="1200" dirty="0">
                <a:solidFill>
                  <a:schemeClr val="tx1"/>
                </a:solidFill>
                <a:latin typeface="Open Sans" charset="0"/>
                <a:ea typeface="Geneva" pitchFamily="-110" charset="-128"/>
                <a:cs typeface="Geneva" charset="0"/>
              </a:rPr>
              <a:t>hat plans to continue, and who to continue coverage for</a:t>
            </a:r>
          </a:p>
          <a:p>
            <a:pPr>
              <a:lnSpc>
                <a:spcPct val="100000"/>
              </a:lnSpc>
            </a:pPr>
            <a:r>
              <a:rPr lang="en-US" sz="1100" kern="1200" dirty="0">
                <a:solidFill>
                  <a:schemeClr val="tx1"/>
                </a:solidFill>
                <a:latin typeface="Open Sans" charset="0"/>
                <a:ea typeface="ＭＳ Ｐゴシック" charset="0"/>
                <a:cs typeface="Geneva" pitchFamily="-110" charset="-128"/>
              </a:rPr>
              <a:t>- Pay 102% of premium</a:t>
            </a:r>
          </a:p>
          <a:p>
            <a:pPr>
              <a:lnSpc>
                <a:spcPct val="100000"/>
              </a:lnSpc>
            </a:pPr>
            <a:r>
              <a:rPr lang="en-US" sz="1100" kern="1200" dirty="0">
                <a:solidFill>
                  <a:schemeClr val="tx1"/>
                </a:solidFill>
                <a:latin typeface="Open Sans" charset="0"/>
                <a:ea typeface="ＭＳ Ｐゴシック" charset="0"/>
                <a:cs typeface="Geneva" pitchFamily="-110" charset="-128"/>
              </a:rPr>
              <a:t>- Election Notice</a:t>
            </a:r>
          </a:p>
          <a:p>
            <a:pPr lvl="1">
              <a:lnSpc>
                <a:spcPct val="100000"/>
              </a:lnSpc>
            </a:pPr>
            <a:r>
              <a:rPr lang="en-US" sz="1100" kern="1200" dirty="0">
                <a:solidFill>
                  <a:schemeClr val="tx1"/>
                </a:solidFill>
                <a:latin typeface="Open Sans" charset="0"/>
                <a:ea typeface="Geneva" pitchFamily="-110" charset="-128"/>
                <a:cs typeface="Geneva" charset="0"/>
              </a:rPr>
              <a:t>Describes continuation rights and how to make election</a:t>
            </a:r>
          </a:p>
          <a:p>
            <a:pPr lvl="1">
              <a:lnSpc>
                <a:spcPct val="100000"/>
              </a:lnSpc>
            </a:pPr>
            <a:r>
              <a:rPr lang="en-US" sz="1100" kern="1200" dirty="0">
                <a:solidFill>
                  <a:schemeClr val="tx1"/>
                </a:solidFill>
                <a:latin typeface="Open Sans" charset="0"/>
                <a:ea typeface="Geneva" pitchFamily="-110" charset="-128"/>
                <a:cs typeface="Geneva" charset="0"/>
              </a:rPr>
              <a:t>Provided upon qualifying event by COBRA vendor</a:t>
            </a:r>
          </a:p>
          <a:p>
            <a:pPr lvl="1">
              <a:lnSpc>
                <a:spcPct val="100000"/>
              </a:lnSpc>
            </a:pPr>
            <a:r>
              <a:rPr lang="en-US" sz="1100" kern="1200" dirty="0">
                <a:solidFill>
                  <a:schemeClr val="tx1"/>
                </a:solidFill>
                <a:latin typeface="Open Sans" charset="0"/>
                <a:ea typeface="Geneva" pitchFamily="-110" charset="-128"/>
                <a:cs typeface="Geneva" charset="0"/>
              </a:rPr>
              <a:t>Must elect within 60 days</a:t>
            </a:r>
          </a:p>
          <a:p>
            <a:pPr lvl="1">
              <a:lnSpc>
                <a:spcPct val="100000"/>
              </a:lnSpc>
            </a:pPr>
            <a:r>
              <a:rPr lang="en-US" sz="1100" kern="1200" dirty="0">
                <a:solidFill>
                  <a:schemeClr val="tx1"/>
                </a:solidFill>
                <a:latin typeface="Open Sans" charset="0"/>
                <a:ea typeface="Geneva" pitchFamily="-110" charset="-128"/>
                <a:cs typeface="Geneva" charset="0"/>
              </a:rPr>
              <a:t>Must make 1</a:t>
            </a:r>
            <a:r>
              <a:rPr lang="en-US" sz="1100" kern="1200" baseline="30000" dirty="0">
                <a:solidFill>
                  <a:schemeClr val="tx1"/>
                </a:solidFill>
                <a:latin typeface="Open Sans" charset="0"/>
                <a:ea typeface="Geneva" pitchFamily="-110" charset="-128"/>
                <a:cs typeface="Geneva" charset="0"/>
              </a:rPr>
              <a:t>st</a:t>
            </a:r>
            <a:r>
              <a:rPr lang="en-US" sz="1100" kern="1200" dirty="0">
                <a:solidFill>
                  <a:schemeClr val="tx1"/>
                </a:solidFill>
                <a:latin typeface="Open Sans" charset="0"/>
                <a:ea typeface="Geneva" pitchFamily="-110" charset="-128"/>
                <a:cs typeface="Geneva" charset="0"/>
              </a:rPr>
              <a:t> payment within 45 days of election</a:t>
            </a:r>
          </a:p>
          <a:p>
            <a:r>
              <a:rPr lang="en-US" sz="1100" kern="1200" dirty="0">
                <a:solidFill>
                  <a:schemeClr val="tx1"/>
                </a:solidFill>
                <a:latin typeface="Open Sans" charset="0"/>
                <a:ea typeface="ＭＳ Ｐゴシック" charset="0"/>
                <a:cs typeface="Geneva" pitchFamily="-110" charset="-128"/>
              </a:rPr>
              <a:t>-Not</a:t>
            </a:r>
            <a:r>
              <a:rPr lang="en-US" sz="1100" kern="1200" baseline="0" dirty="0">
                <a:solidFill>
                  <a:schemeClr val="tx1"/>
                </a:solidFill>
                <a:latin typeface="Open Sans" charset="0"/>
                <a:ea typeface="ＭＳ Ｐゴシック" charset="0"/>
                <a:cs typeface="Geneva" pitchFamily="-110" charset="-128"/>
              </a:rPr>
              <a:t> common for post-65 retirees to continue Medical/Rx</a:t>
            </a:r>
          </a:p>
          <a:p>
            <a:pPr lvl="1"/>
            <a:r>
              <a:rPr lang="en-US" sz="1100" kern="1200" baseline="0" dirty="0">
                <a:solidFill>
                  <a:schemeClr val="tx1"/>
                </a:solidFill>
                <a:latin typeface="Open Sans" charset="0"/>
                <a:ea typeface="Geneva" pitchFamily="-110" charset="-128"/>
                <a:cs typeface="Geneva" charset="0"/>
              </a:rPr>
              <a:t>Consider continuing coverage under Dental/Vision, or HCFSA</a:t>
            </a:r>
            <a:endParaRPr lang="en-US" sz="1100" kern="1200" dirty="0">
              <a:solidFill>
                <a:schemeClr val="tx1"/>
              </a:solidFill>
              <a:latin typeface="Open Sans" charset="0"/>
              <a:ea typeface="Geneva" pitchFamily="-110" charset="-128"/>
              <a:cs typeface="Geneva" charset="0"/>
            </a:endParaRPr>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30</a:t>
            </a:fld>
            <a:endParaRPr lang="en-US" altLang="x-none"/>
          </a:p>
        </p:txBody>
      </p:sp>
    </p:spTree>
    <p:extLst>
      <p:ext uri="{BB962C8B-B14F-4D97-AF65-F5344CB8AC3E}">
        <p14:creationId xmlns:p14="http://schemas.microsoft.com/office/powerpoint/2010/main" val="3215992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pic>
        <p:nvPicPr>
          <p:cNvPr id="4" name="Picture 6" descr="_Plaid-Digital_FINAL-NEW.png"/>
          <p:cNvPicPr>
            <a:picLocks noChangeAspect="1"/>
          </p:cNvPicPr>
          <p:nvPr userDrawn="1"/>
        </p:nvPicPr>
        <p:blipFill>
          <a:blip r:embed="rId2">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a:latin typeface="Open Sans Regular" charset="0"/>
            </a:endParaRPr>
          </a:p>
        </p:txBody>
      </p:sp>
      <p:pic>
        <p:nvPicPr>
          <p:cNvPr id="7" name="Picture 12" descr="_Plaid-Digital_FINAL-NEW.png"/>
          <p:cNvPicPr>
            <a:picLocks noChangeAspect="1"/>
          </p:cNvPicPr>
          <p:nvPr userDrawn="1"/>
        </p:nvPicPr>
        <p:blipFill>
          <a:blip r:embed="rId2">
            <a:extLst>
              <a:ext uri="{28A0092B-C50C-407E-A947-70E740481C1C}">
                <a14:useLocalDpi xmlns:a14="http://schemas.microsoft.com/office/drawing/2010/main" val="0"/>
              </a:ext>
            </a:extLst>
          </a:blip>
          <a:srcRect l="84737" t="23988" r="4771" b="1990"/>
          <a:stretch>
            <a:fillRect/>
          </a:stretch>
        </p:blipFill>
        <p:spPr bwMode="auto">
          <a:xfrm>
            <a:off x="457200"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895350"/>
            <a:ext cx="3429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31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5500DA2-C0B5-4C2D-8CB0-67C882DF0129}" type="slidenum">
              <a:rPr lang="en-US" smtClean="0"/>
              <a:pPr/>
              <a:t>‹#›</a:t>
            </a:fld>
            <a:endParaRPr lang="en-US" dirty="0"/>
          </a:p>
        </p:txBody>
      </p:sp>
    </p:spTree>
    <p:extLst>
      <p:ext uri="{BB962C8B-B14F-4D97-AF65-F5344CB8AC3E}">
        <p14:creationId xmlns:p14="http://schemas.microsoft.com/office/powerpoint/2010/main" val="132161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0"/>
          </p:nvPr>
        </p:nvSpPr>
        <p:spPr>
          <a:xfrm>
            <a:off x="457200" y="1200150"/>
            <a:ext cx="8229600" cy="3429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35500DA2-C0B5-4C2D-8CB0-67C882DF0129}" type="slidenum">
              <a:rPr lang="en-US" smtClean="0"/>
              <a:pPr/>
              <a:t>‹#›</a:t>
            </a:fld>
            <a:endParaRPr lang="en-US" dirty="0"/>
          </a:p>
        </p:txBody>
      </p:sp>
    </p:spTree>
    <p:extLst>
      <p:ext uri="{BB962C8B-B14F-4D97-AF65-F5344CB8AC3E}">
        <p14:creationId xmlns:p14="http://schemas.microsoft.com/office/powerpoint/2010/main" val="92811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3962400" cy="3429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727448" y="1212300"/>
            <a:ext cx="3959352"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2"/>
          </p:nvPr>
        </p:nvSpPr>
        <p:spPr/>
        <p:txBody>
          <a:bodyPr/>
          <a:lstStyle/>
          <a:p>
            <a:fld id="{35500DA2-C0B5-4C2D-8CB0-67C882DF0129}" type="slidenum">
              <a:rPr lang="en-US" smtClean="0"/>
              <a:pPr/>
              <a:t>‹#›</a:t>
            </a:fld>
            <a:endParaRPr lang="en-US" dirty="0"/>
          </a:p>
        </p:txBody>
      </p:sp>
    </p:spTree>
    <p:extLst>
      <p:ext uri="{BB962C8B-B14F-4D97-AF65-F5344CB8AC3E}">
        <p14:creationId xmlns:p14="http://schemas.microsoft.com/office/powerpoint/2010/main" val="159828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2590800" cy="3429000"/>
          </a:xfrm>
        </p:spPr>
        <p:txBody>
          <a:bodyPr/>
          <a:lstStyle/>
          <a:p>
            <a:pPr lvl="0"/>
            <a:r>
              <a:rPr lang="en-US" dirty="0"/>
              <a:t>Edit Master text styles</a:t>
            </a:r>
          </a:p>
          <a:p>
            <a:pPr lvl="1"/>
            <a:r>
              <a:rPr lang="en-US" dirty="0"/>
              <a:t>Second level</a:t>
            </a:r>
          </a:p>
          <a:p>
            <a:pPr lvl="2"/>
            <a:r>
              <a:rPr lang="en-US" dirty="0"/>
              <a:t>Third level</a:t>
            </a:r>
          </a:p>
        </p:txBody>
      </p:sp>
      <p:sp>
        <p:nvSpPr>
          <p:cNvPr id="5" name="Content Placeholder 3"/>
          <p:cNvSpPr>
            <a:spLocks noGrp="1"/>
          </p:cNvSpPr>
          <p:nvPr>
            <p:ph sz="quarter" idx="11"/>
          </p:nvPr>
        </p:nvSpPr>
        <p:spPr>
          <a:xfrm>
            <a:off x="3276600" y="1200150"/>
            <a:ext cx="2590800" cy="3429000"/>
          </a:xfrm>
        </p:spPr>
        <p:txBody>
          <a:bodyPr/>
          <a:lstStyle/>
          <a:p>
            <a:pPr lvl="0"/>
            <a:r>
              <a:rPr lang="en-US" dirty="0"/>
              <a:t>Edit Master text styles</a:t>
            </a:r>
          </a:p>
          <a:p>
            <a:pPr lvl="1"/>
            <a:r>
              <a:rPr lang="en-US" dirty="0"/>
              <a:t>Second level</a:t>
            </a:r>
          </a:p>
          <a:p>
            <a:pPr lvl="2"/>
            <a:r>
              <a:rPr lang="en-US" dirty="0"/>
              <a:t>Third level</a:t>
            </a:r>
          </a:p>
        </p:txBody>
      </p:sp>
      <p:sp>
        <p:nvSpPr>
          <p:cNvPr id="6" name="Content Placeholder 3"/>
          <p:cNvSpPr>
            <a:spLocks noGrp="1"/>
          </p:cNvSpPr>
          <p:nvPr>
            <p:ph sz="quarter" idx="12"/>
          </p:nvPr>
        </p:nvSpPr>
        <p:spPr>
          <a:xfrm>
            <a:off x="6096000" y="1200150"/>
            <a:ext cx="2590800" cy="3429000"/>
          </a:xfrm>
        </p:spPr>
        <p:txBody>
          <a:bodyPr/>
          <a:lstStyle/>
          <a:p>
            <a:pPr lvl="0"/>
            <a:r>
              <a:rPr lang="en-US" dirty="0"/>
              <a:t>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3"/>
          </p:nvPr>
        </p:nvSpPr>
        <p:spPr/>
        <p:txBody>
          <a:bodyPr/>
          <a:lstStyle/>
          <a:p>
            <a:fld id="{35500DA2-C0B5-4C2D-8CB0-67C882DF0129}" type="slidenum">
              <a:rPr lang="en-US" smtClean="0"/>
              <a:pPr/>
              <a:t>‹#›</a:t>
            </a:fld>
            <a:endParaRPr lang="en-US" dirty="0"/>
          </a:p>
        </p:txBody>
      </p:sp>
    </p:spTree>
    <p:extLst>
      <p:ext uri="{BB962C8B-B14F-4D97-AF65-F5344CB8AC3E}">
        <p14:creationId xmlns:p14="http://schemas.microsoft.com/office/powerpoint/2010/main" val="166711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00150"/>
            <a:ext cx="1905000" cy="3429000"/>
          </a:xfrm>
        </p:spPr>
        <p:txBody>
          <a:bodyPr/>
          <a:lstStyle/>
          <a:p>
            <a:pPr lvl="0"/>
            <a:r>
              <a:rPr lang="en-US" dirty="0"/>
              <a:t>Edit Master text styles</a:t>
            </a:r>
          </a:p>
          <a:p>
            <a:pPr lvl="1"/>
            <a:r>
              <a:rPr lang="en-US" dirty="0"/>
              <a:t>Second level</a:t>
            </a:r>
          </a:p>
        </p:txBody>
      </p:sp>
      <p:sp>
        <p:nvSpPr>
          <p:cNvPr id="5" name="Content Placeholder 3"/>
          <p:cNvSpPr>
            <a:spLocks noGrp="1"/>
          </p:cNvSpPr>
          <p:nvPr>
            <p:ph sz="quarter" idx="11"/>
          </p:nvPr>
        </p:nvSpPr>
        <p:spPr>
          <a:xfrm>
            <a:off x="2565400" y="1200150"/>
            <a:ext cx="1905000" cy="3429000"/>
          </a:xfrm>
        </p:spPr>
        <p:txBody>
          <a:bodyPr/>
          <a:lstStyle/>
          <a:p>
            <a:pPr lvl="0"/>
            <a:r>
              <a:rPr lang="en-US" dirty="0"/>
              <a:t>Edit Master text styles</a:t>
            </a:r>
          </a:p>
          <a:p>
            <a:pPr lvl="1"/>
            <a:r>
              <a:rPr lang="en-US" dirty="0"/>
              <a:t>Second level</a:t>
            </a:r>
          </a:p>
        </p:txBody>
      </p:sp>
      <p:sp>
        <p:nvSpPr>
          <p:cNvPr id="6" name="Content Placeholder 3"/>
          <p:cNvSpPr>
            <a:spLocks noGrp="1"/>
          </p:cNvSpPr>
          <p:nvPr>
            <p:ph sz="quarter" idx="12"/>
          </p:nvPr>
        </p:nvSpPr>
        <p:spPr>
          <a:xfrm>
            <a:off x="4673600" y="1200150"/>
            <a:ext cx="1905000" cy="3429000"/>
          </a:xfrm>
        </p:spPr>
        <p:txBody>
          <a:bodyPr/>
          <a:lstStyle/>
          <a:p>
            <a:pPr lvl="0"/>
            <a:r>
              <a:rPr lang="en-US" dirty="0"/>
              <a:t>Edit Master text styles</a:t>
            </a:r>
          </a:p>
          <a:p>
            <a:pPr lvl="1"/>
            <a:r>
              <a:rPr lang="en-US" dirty="0"/>
              <a:t>Second level</a:t>
            </a:r>
          </a:p>
        </p:txBody>
      </p:sp>
      <p:sp>
        <p:nvSpPr>
          <p:cNvPr id="7" name="Content Placeholder 3"/>
          <p:cNvSpPr>
            <a:spLocks noGrp="1"/>
          </p:cNvSpPr>
          <p:nvPr>
            <p:ph sz="quarter" idx="13"/>
          </p:nvPr>
        </p:nvSpPr>
        <p:spPr>
          <a:xfrm>
            <a:off x="6781800" y="1200150"/>
            <a:ext cx="1905000" cy="3429000"/>
          </a:xfrm>
        </p:spPr>
        <p:txBody>
          <a:bodyPr/>
          <a:lstStyle/>
          <a:p>
            <a:pPr lvl="0"/>
            <a:r>
              <a:rPr lang="en-US" dirty="0"/>
              <a:t>Edit Master text styles</a:t>
            </a:r>
          </a:p>
          <a:p>
            <a:pPr lvl="1"/>
            <a:r>
              <a:rPr lang="en-US" dirty="0"/>
              <a:t>Second level</a:t>
            </a:r>
          </a:p>
        </p:txBody>
      </p:sp>
      <p:sp>
        <p:nvSpPr>
          <p:cNvPr id="3" name="Slide Number Placeholder 2"/>
          <p:cNvSpPr>
            <a:spLocks noGrp="1"/>
          </p:cNvSpPr>
          <p:nvPr>
            <p:ph type="sldNum" sz="quarter" idx="14"/>
          </p:nvPr>
        </p:nvSpPr>
        <p:spPr/>
        <p:txBody>
          <a:bodyPr/>
          <a:lstStyle/>
          <a:p>
            <a:fld id="{35500DA2-C0B5-4C2D-8CB0-67C882DF0129}" type="slidenum">
              <a:rPr lang="en-US" smtClean="0"/>
              <a:pPr/>
              <a:t>‹#›</a:t>
            </a:fld>
            <a:endParaRPr lang="en-US" dirty="0"/>
          </a:p>
        </p:txBody>
      </p:sp>
    </p:spTree>
    <p:extLst>
      <p:ext uri="{BB962C8B-B14F-4D97-AF65-F5344CB8AC3E}">
        <p14:creationId xmlns:p14="http://schemas.microsoft.com/office/powerpoint/2010/main" val="89906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5500DA2-C0B5-4C2D-8CB0-67C882DF0129}" type="slidenum">
              <a:rPr lang="en-US" smtClean="0"/>
              <a:pPr/>
              <a:t>‹#›</a:t>
            </a:fld>
            <a:endParaRPr lang="en-US" dirty="0"/>
          </a:p>
        </p:txBody>
      </p:sp>
    </p:spTree>
    <p:extLst>
      <p:ext uri="{BB962C8B-B14F-4D97-AF65-F5344CB8AC3E}">
        <p14:creationId xmlns:p14="http://schemas.microsoft.com/office/powerpoint/2010/main" val="88333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Title Placeholder 1"/>
          <p:cNvSpPr>
            <a:spLocks noGrp="1"/>
          </p:cNvSpPr>
          <p:nvPr>
            <p:ph type="title"/>
          </p:nvPr>
        </p:nvSpPr>
        <p:spPr bwMode="auto">
          <a:xfrm>
            <a:off x="457200" y="3619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title style</a:t>
            </a:r>
          </a:p>
        </p:txBody>
      </p:sp>
      <p:sp>
        <p:nvSpPr>
          <p:cNvPr id="1031" name="Text Placeholder 2"/>
          <p:cNvSpPr>
            <a:spLocks noGrp="1"/>
          </p:cNvSpPr>
          <p:nvPr>
            <p:ph type="body" idx="1"/>
          </p:nvPr>
        </p:nvSpPr>
        <p:spPr bwMode="auto">
          <a:xfrm>
            <a:off x="457200" y="120015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First Level</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2" name="Slide Number Placeholder 1"/>
          <p:cNvSpPr>
            <a:spLocks noGrp="1"/>
          </p:cNvSpPr>
          <p:nvPr>
            <p:ph type="sldNum" sz="quarter" idx="4"/>
          </p:nvPr>
        </p:nvSpPr>
        <p:spPr>
          <a:xfrm>
            <a:off x="4305300" y="4868863"/>
            <a:ext cx="533400" cy="274637"/>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fld id="{35500DA2-C0B5-4C2D-8CB0-67C882DF0129}" type="slidenum">
              <a:rPr lang="en-US" smtClean="0"/>
              <a:pPr/>
              <a:t>‹#›</a:t>
            </a:fld>
            <a:endParaRPr lang="en-US" dirty="0"/>
          </a:p>
        </p:txBody>
      </p:sp>
      <p:pic>
        <p:nvPicPr>
          <p:cNvPr id="7" name="Picture 3" descr="_Plaid-Digital_FINAL-NEW.png"/>
          <p:cNvPicPr>
            <a:picLocks noChangeAspect="1"/>
          </p:cNvPicPr>
          <p:nvPr userDrawn="1"/>
        </p:nvPicPr>
        <p:blipFill>
          <a:blip r:embed="rId9">
            <a:extLst>
              <a:ext uri="{28A0092B-C50C-407E-A947-70E740481C1C}">
                <a14:useLocalDpi xmlns:a14="http://schemas.microsoft.com/office/drawing/2010/main" val="0"/>
              </a:ext>
            </a:extLst>
          </a:blip>
          <a:srcRect l="59550" t="20876" r="39888" b="2893"/>
          <a:stretch>
            <a:fillRect/>
          </a:stretch>
        </p:blipFill>
        <p:spPr bwMode="auto">
          <a:xfrm rot="5400000">
            <a:off x="3798887" y="1046163"/>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2400" y="4248150"/>
            <a:ext cx="1154590" cy="736392"/>
          </a:xfrm>
          <a:prstGeom prst="rect">
            <a:avLst/>
          </a:prstGeom>
        </p:spPr>
      </p:pic>
    </p:spTree>
  </p:cSld>
  <p:clrMap bg1="lt1" tx1="dk1" bg2="lt2" tx2="dk2" accent1="accent1" accent2="accent2" accent3="accent3" accent4="accent4" accent5="accent5" accent6="accent6" hlink="hlink" folHlink="folHlink"/>
  <p:sldLayoutIdLst>
    <p:sldLayoutId id="2147483825" r:id="rId1"/>
    <p:sldLayoutId id="2147483819" r:id="rId2"/>
    <p:sldLayoutId id="2147483820" r:id="rId3"/>
    <p:sldLayoutId id="2147483821" r:id="rId4"/>
    <p:sldLayoutId id="2147483822" r:id="rId5"/>
    <p:sldLayoutId id="2147483823" r:id="rId6"/>
    <p:sldLayoutId id="2147483824" r:id="rId7"/>
  </p:sldLayoutIdLst>
  <p:hf hdr="0" ftr="0" dt="0"/>
  <p:txStyles>
    <p:titleStyle>
      <a:lvl1pPr algn="l" rtl="0" eaLnBrk="1" fontAlgn="base" hangingPunct="1">
        <a:spcBef>
          <a:spcPct val="0"/>
        </a:spcBef>
        <a:spcAft>
          <a:spcPct val="0"/>
        </a:spcAft>
        <a:defRPr sz="2600" b="1">
          <a:solidFill>
            <a:schemeClr val="tx1"/>
          </a:solidFill>
          <a:latin typeface="Calibri" panose="020F0502020204030204" pitchFamily="34"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6350" indent="-6350" algn="l" rtl="0" eaLnBrk="1" fontAlgn="base" hangingPunct="1">
        <a:spcBef>
          <a:spcPts val="600"/>
        </a:spcBef>
        <a:spcAft>
          <a:spcPct val="0"/>
        </a:spcAft>
        <a:defRPr sz="1800">
          <a:solidFill>
            <a:schemeClr val="tx1"/>
          </a:solidFill>
          <a:latin typeface="Calibri" panose="020F0502020204030204" pitchFamily="34" charset="0"/>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hyperlink" Target="http://www.ssa.gov/" TargetMode="Externa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u.edu/hr/benefits/retiree.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focusu.skillport.co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retirementplans.vanguard.com/" TargetMode="External"/><Relationship Id="rId2" Type="http://schemas.openxmlformats.org/officeDocument/2006/relationships/hyperlink" Target="http://www.tiaa.org/"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mu.edu/osher/membership/index.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shawngra@andrew.cmu.edu" TargetMode="External"/><Relationship Id="rId2" Type="http://schemas.openxmlformats.org/officeDocument/2006/relationships/hyperlink" Target="mailto:cmu-works@andrew.cmu.edu" TargetMode="External"/><Relationship Id="rId1" Type="http://schemas.openxmlformats.org/officeDocument/2006/relationships/slideLayout" Target="../slideLayouts/slideLayout3.xml"/><Relationship Id="rId5" Type="http://schemas.openxmlformats.org/officeDocument/2006/relationships/hyperlink" Target="mailto:jdkenned@andrew.cmu.edu" TargetMode="External"/><Relationship Id="rId4" Type="http://schemas.openxmlformats.org/officeDocument/2006/relationships/hyperlink" Target="mailto:rmcghee@andrew.cmu.ed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socialsecurity.gov/planners/retire/agereduction.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sa.gov/"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1" name="Straight Connector 11"/>
          <p:cNvCxnSpPr>
            <a:cxnSpLocks noChangeShapeType="1"/>
          </p:cNvCxnSpPr>
          <p:nvPr/>
        </p:nvCxnSpPr>
        <p:spPr bwMode="auto">
          <a:xfrm>
            <a:off x="2209800" y="3486150"/>
            <a:ext cx="5486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
        <p:nvSpPr>
          <p:cNvPr id="5122" name="Text Placeholder 14"/>
          <p:cNvSpPr txBox="1">
            <a:spLocks/>
          </p:cNvSpPr>
          <p:nvPr/>
        </p:nvSpPr>
        <p:spPr bwMode="auto">
          <a:xfrm>
            <a:off x="2133600" y="2038350"/>
            <a:ext cx="518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ts val="0"/>
              </a:spcBef>
            </a:pPr>
            <a:r>
              <a:rPr lang="en-US" altLang="x-none" sz="4400" dirty="0">
                <a:solidFill>
                  <a:schemeClr val="bg1"/>
                </a:solidFill>
                <a:latin typeface="Calibri" panose="020F0502020204030204" pitchFamily="34" charset="0"/>
                <a:ea typeface="ＭＳ Ｐゴシック" charset="-128"/>
              </a:rPr>
              <a:t>Retirement Benefits Open Forum</a:t>
            </a:r>
          </a:p>
        </p:txBody>
      </p:sp>
      <p:sp>
        <p:nvSpPr>
          <p:cNvPr id="5123" name="Text Placeholder 16"/>
          <p:cNvSpPr txBox="1">
            <a:spLocks/>
          </p:cNvSpPr>
          <p:nvPr/>
        </p:nvSpPr>
        <p:spPr bwMode="auto">
          <a:xfrm>
            <a:off x="2133600" y="3638550"/>
            <a:ext cx="525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ct val="20000"/>
              </a:spcBef>
            </a:pPr>
            <a:r>
              <a:rPr lang="en-US" altLang="x-none" sz="2000" dirty="0">
                <a:solidFill>
                  <a:srgbClr val="FFFFFF"/>
                </a:solidFill>
                <a:latin typeface="Calibri" panose="020F0502020204030204" pitchFamily="34" charset="0"/>
                <a:ea typeface="ＭＳ Ｐゴシック" charset="-128"/>
              </a:rPr>
              <a:t>March 7, 2019</a:t>
            </a:r>
            <a:endParaRPr lang="en-US" altLang="x-none" sz="2000" i="1" dirty="0">
              <a:solidFill>
                <a:srgbClr val="FFFFFF"/>
              </a:solidFill>
              <a:latin typeface="Calibri" panose="020F0502020204030204" pitchFamily="34" charset="0"/>
              <a:ea typeface="ＭＳ Ｐゴシック" charset="-128"/>
            </a:endParaRPr>
          </a:p>
        </p:txBody>
      </p:sp>
    </p:spTree>
    <p:extLst>
      <p:ext uri="{BB962C8B-B14F-4D97-AF65-F5344CB8AC3E}">
        <p14:creationId xmlns:p14="http://schemas.microsoft.com/office/powerpoint/2010/main" val="17864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Medicare</a:t>
            </a:r>
            <a:br>
              <a:rPr lang="en-US" dirty="0"/>
            </a:br>
            <a:endParaRPr lang="en-US" dirty="0"/>
          </a:p>
        </p:txBody>
      </p:sp>
      <p:sp>
        <p:nvSpPr>
          <p:cNvPr id="3" name="Content Placeholder 2"/>
          <p:cNvSpPr>
            <a:spLocks noGrp="1"/>
          </p:cNvSpPr>
          <p:nvPr>
            <p:ph sz="quarter" idx="10"/>
          </p:nvPr>
        </p:nvSpPr>
        <p:spPr/>
        <p:txBody>
          <a:bodyPr/>
          <a:lstStyle/>
          <a:p>
            <a:pPr algn="ctr"/>
            <a:r>
              <a:rPr lang="en-US" b="1" dirty="0"/>
              <a:t>Current Parts of the Medicare System</a:t>
            </a:r>
          </a:p>
          <a:p>
            <a:endParaRPr lang="en-US" dirty="0"/>
          </a:p>
        </p:txBody>
      </p:sp>
      <p:pic>
        <p:nvPicPr>
          <p:cNvPr id="4" name="Picture 19">
            <a:extLst>
              <a:ext uri="{FF2B5EF4-FFF2-40B4-BE49-F238E27FC236}">
                <a16:creationId xmlns:a16="http://schemas.microsoft.com/office/drawing/2014/main" id="{011162EB-84FA-4FC4-867F-F495012DA4D3}"/>
              </a:ext>
            </a:extLst>
          </p:cNvPr>
          <p:cNvPicPr>
            <a:picLocks noChangeAspect="1"/>
          </p:cNvPicPr>
          <p:nvPr/>
        </p:nvPicPr>
        <p:blipFill>
          <a:blip r:embed="rId2"/>
          <a:stretch>
            <a:fillRect/>
          </a:stretch>
        </p:blipFill>
        <p:spPr>
          <a:xfrm>
            <a:off x="2087871" y="1581150"/>
            <a:ext cx="4968257" cy="3154997"/>
          </a:xfrm>
          <a:prstGeom prst="rect">
            <a:avLst/>
          </a:prstGeom>
          <a:noFill/>
          <a:ln cap="flat">
            <a:noFill/>
          </a:ln>
        </p:spPr>
      </p:pic>
      <p:sp>
        <p:nvSpPr>
          <p:cNvPr id="5" name="Slide Number Placeholder 4"/>
          <p:cNvSpPr>
            <a:spLocks noGrp="1"/>
          </p:cNvSpPr>
          <p:nvPr>
            <p:ph type="sldNum" sz="quarter" idx="11"/>
          </p:nvPr>
        </p:nvSpPr>
        <p:spPr/>
        <p:txBody>
          <a:bodyPr/>
          <a:lstStyle/>
          <a:p>
            <a:fld id="{35500DA2-C0B5-4C2D-8CB0-67C882DF0129}" type="slidenum">
              <a:rPr lang="en-US" smtClean="0"/>
              <a:pPr/>
              <a:t>10</a:t>
            </a:fld>
            <a:endParaRPr lang="en-US" dirty="0"/>
          </a:p>
        </p:txBody>
      </p:sp>
    </p:spTree>
    <p:extLst>
      <p:ext uri="{BB962C8B-B14F-4D97-AF65-F5344CB8AC3E}">
        <p14:creationId xmlns:p14="http://schemas.microsoft.com/office/powerpoint/2010/main" val="1567491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Medicare</a:t>
            </a:r>
            <a:br>
              <a:rPr lang="en-US" dirty="0"/>
            </a:br>
            <a:endParaRPr lang="en-US" dirty="0"/>
          </a:p>
        </p:txBody>
      </p:sp>
      <p:sp>
        <p:nvSpPr>
          <p:cNvPr id="3" name="Content Placeholder 2"/>
          <p:cNvSpPr>
            <a:spLocks noGrp="1"/>
          </p:cNvSpPr>
          <p:nvPr>
            <p:ph sz="quarter" idx="10"/>
          </p:nvPr>
        </p:nvSpPr>
        <p:spPr>
          <a:xfrm>
            <a:off x="457200" y="1200150"/>
            <a:ext cx="8229600" cy="3429000"/>
          </a:xfrm>
        </p:spPr>
        <p:txBody>
          <a:bodyPr/>
          <a:lstStyle/>
          <a:p>
            <a:r>
              <a:rPr lang="en-US" b="1" dirty="0"/>
              <a:t>Enrollment in Medicare is Administered by Social Security Administration</a:t>
            </a:r>
          </a:p>
          <a:p>
            <a:endParaRPr lang="en-US" dirty="0"/>
          </a:p>
          <a:p>
            <a:pPr marL="285750" indent="-285750">
              <a:buFont typeface="Arial" panose="020B0604020202020204" pitchFamily="34" charset="0"/>
              <a:buChar char="•"/>
            </a:pPr>
            <a:r>
              <a:rPr lang="en-US" dirty="0"/>
              <a:t>Social Security Administration</a:t>
            </a:r>
          </a:p>
          <a:p>
            <a:pPr marL="1022350" lvl="1">
              <a:buFont typeface="Arial" panose="020B0604020202020204" pitchFamily="34" charset="0"/>
              <a:buChar char="•"/>
            </a:pPr>
            <a:r>
              <a:rPr lang="en-US" dirty="0"/>
              <a:t>Call: 1-800-772-1213</a:t>
            </a:r>
          </a:p>
          <a:p>
            <a:pPr marL="1022350" lvl="1">
              <a:buFont typeface="Arial" panose="020B0604020202020204" pitchFamily="34" charset="0"/>
              <a:buChar char="•"/>
            </a:pPr>
            <a:r>
              <a:rPr lang="en-US" dirty="0"/>
              <a:t>Email: </a:t>
            </a:r>
            <a:r>
              <a:rPr lang="en-US" dirty="0">
                <a:hlinkClick r:id="rId2"/>
              </a:rPr>
              <a:t>www.ssa.gov</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Medicare</a:t>
            </a:r>
          </a:p>
          <a:p>
            <a:pPr marL="1022350" lvl="1">
              <a:buFont typeface="Arial" panose="020B0604020202020204" pitchFamily="34" charset="0"/>
              <a:buChar char="•"/>
            </a:pPr>
            <a:r>
              <a:rPr lang="en-US" dirty="0"/>
              <a:t>Call: 1-800-633-4227</a:t>
            </a:r>
          </a:p>
          <a:p>
            <a:pPr marL="1022350" lvl="1">
              <a:buFont typeface="Arial" panose="020B0604020202020204" pitchFamily="34" charset="0"/>
              <a:buChar char="•"/>
            </a:pPr>
            <a:r>
              <a:rPr lang="en-US" dirty="0"/>
              <a:t>Email: </a:t>
            </a:r>
            <a:r>
              <a:rPr lang="en-US" dirty="0">
                <a:hlinkClick r:id="rId3"/>
              </a:rPr>
              <a:t>www.medicare.gov</a:t>
            </a:r>
            <a:r>
              <a:rPr lang="en-US" dirty="0"/>
              <a:t> </a:t>
            </a:r>
          </a:p>
          <a:p>
            <a:endParaRPr lang="en-US"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647355"/>
            <a:ext cx="3102838" cy="1448395"/>
          </a:xfrm>
          <a:prstGeom prst="rect">
            <a:avLst/>
          </a:prstGeom>
        </p:spPr>
      </p:pic>
      <p:sp>
        <p:nvSpPr>
          <p:cNvPr id="4" name="Slide Number Placeholder 3"/>
          <p:cNvSpPr>
            <a:spLocks noGrp="1"/>
          </p:cNvSpPr>
          <p:nvPr>
            <p:ph type="sldNum" sz="quarter" idx="11"/>
          </p:nvPr>
        </p:nvSpPr>
        <p:spPr/>
        <p:txBody>
          <a:bodyPr/>
          <a:lstStyle/>
          <a:p>
            <a:fld id="{35500DA2-C0B5-4C2D-8CB0-67C882DF0129}" type="slidenum">
              <a:rPr lang="en-US" smtClean="0"/>
              <a:pPr/>
              <a:t>11</a:t>
            </a:fld>
            <a:endParaRPr lang="en-US" dirty="0"/>
          </a:p>
        </p:txBody>
      </p:sp>
    </p:spTree>
    <p:extLst>
      <p:ext uri="{BB962C8B-B14F-4D97-AF65-F5344CB8AC3E}">
        <p14:creationId xmlns:p14="http://schemas.microsoft.com/office/powerpoint/2010/main" val="232432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623888" y="965200"/>
            <a:ext cx="788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1"/>
                </a:solidFill>
                <a:latin typeface="Calibri" panose="020F0502020204030204" pitchFamily="34"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a:lstStyle>
          <a:p>
            <a:r>
              <a:rPr lang="en-US" sz="4800" kern="0" dirty="0"/>
              <a:t>CMU Retiree Medical Offerings</a:t>
            </a:r>
          </a:p>
        </p:txBody>
      </p:sp>
      <p:sp>
        <p:nvSpPr>
          <p:cNvPr id="4" name="Text Placeholder 4"/>
          <p:cNvSpPr txBox="1">
            <a:spLocks/>
          </p:cNvSpPr>
          <p:nvPr/>
        </p:nvSpPr>
        <p:spPr bwMode="auto">
          <a:xfrm>
            <a:off x="623888" y="3122612"/>
            <a:ext cx="78867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6350" indent="-6350" algn="l" rtl="0" eaLnBrk="1" fontAlgn="base" hangingPunct="1">
              <a:spcBef>
                <a:spcPts val="600"/>
              </a:spcBef>
              <a:spcAft>
                <a:spcPct val="0"/>
              </a:spcAft>
              <a:defRPr sz="1800">
                <a:solidFill>
                  <a:schemeClr val="tx1"/>
                </a:solidFill>
                <a:latin typeface="Calibri" panose="020F0502020204030204" pitchFamily="34" charset="0"/>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a:lstStyle>
          <a:p>
            <a:pPr>
              <a:spcBef>
                <a:spcPts val="0"/>
              </a:spcBef>
            </a:pPr>
            <a:r>
              <a:rPr lang="en-US" dirty="0">
                <a:cs typeface="Arial" panose="020B0604020202020204" pitchFamily="34" charset="0"/>
              </a:rPr>
              <a:t>Shawn Graham, Retirement Specialist</a:t>
            </a:r>
          </a:p>
          <a:p>
            <a:pPr>
              <a:spcBef>
                <a:spcPts val="0"/>
              </a:spcBef>
            </a:pPr>
            <a:r>
              <a:rPr lang="en-US" kern="0" dirty="0"/>
              <a:t>		</a:t>
            </a:r>
          </a:p>
        </p:txBody>
      </p:sp>
      <p:sp>
        <p:nvSpPr>
          <p:cNvPr id="2" name="Slide Number Placeholder 1"/>
          <p:cNvSpPr>
            <a:spLocks noGrp="1"/>
          </p:cNvSpPr>
          <p:nvPr>
            <p:ph type="sldNum" sz="quarter" idx="10"/>
          </p:nvPr>
        </p:nvSpPr>
        <p:spPr/>
        <p:txBody>
          <a:bodyPr/>
          <a:lstStyle/>
          <a:p>
            <a:fld id="{35500DA2-C0B5-4C2D-8CB0-67C882DF0129}" type="slidenum">
              <a:rPr lang="en-US" smtClean="0"/>
              <a:pPr/>
              <a:t>12</a:t>
            </a:fld>
            <a:endParaRPr lang="en-US" dirty="0"/>
          </a:p>
        </p:txBody>
      </p:sp>
    </p:spTree>
    <p:extLst>
      <p:ext uri="{BB962C8B-B14F-4D97-AF65-F5344CB8AC3E}">
        <p14:creationId xmlns:p14="http://schemas.microsoft.com/office/powerpoint/2010/main" val="54612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Retiree Medical Eligibility</a:t>
            </a:r>
          </a:p>
        </p:txBody>
      </p:sp>
      <p:sp>
        <p:nvSpPr>
          <p:cNvPr id="3" name="Content Placeholder 2"/>
          <p:cNvSpPr>
            <a:spLocks noGrp="1"/>
          </p:cNvSpPr>
          <p:nvPr>
            <p:ph sz="quarter" idx="10"/>
          </p:nvPr>
        </p:nvSpPr>
        <p:spPr/>
        <p:txBody>
          <a:bodyPr/>
          <a:lstStyle/>
          <a:p>
            <a:r>
              <a:rPr lang="en-US" sz="1600" b="1" dirty="0"/>
              <a:t>To participate, you must:</a:t>
            </a:r>
          </a:p>
          <a:p>
            <a:pPr marL="285750" indent="-285750">
              <a:buFont typeface="Arial" panose="020B0604020202020204" pitchFamily="34" charset="0"/>
              <a:buChar char="•"/>
            </a:pPr>
            <a:r>
              <a:rPr lang="en-US" sz="1600" dirty="0"/>
              <a:t>Be eligible for full-time health benefits at time of retirement</a:t>
            </a:r>
          </a:p>
          <a:p>
            <a:pPr marL="285750" indent="-285750">
              <a:buFont typeface="Arial" panose="020B0604020202020204" pitchFamily="34" charset="0"/>
              <a:buChar char="•"/>
            </a:pPr>
            <a:r>
              <a:rPr lang="en-US" sz="1600" dirty="0"/>
              <a:t>Be at least 60 years of age</a:t>
            </a:r>
          </a:p>
          <a:p>
            <a:pPr marL="285750" indent="-285750">
              <a:buFont typeface="Arial" panose="020B0604020202020204" pitchFamily="34" charset="0"/>
              <a:buChar char="•"/>
            </a:pPr>
            <a:r>
              <a:rPr lang="en-US" sz="1600" dirty="0"/>
              <a:t>Have at least 5 years of service with the university</a:t>
            </a:r>
          </a:p>
          <a:p>
            <a:pPr marL="285750" indent="-285750">
              <a:buFont typeface="Arial" panose="020B0604020202020204" pitchFamily="34" charset="0"/>
              <a:buChar char="•"/>
            </a:pPr>
            <a:r>
              <a:rPr lang="en-US" sz="1600" dirty="0"/>
              <a:t>If you retire with eligibility for retiree medical, you retain eligibility to enroll in the plan even if you do not enroll at retirement </a:t>
            </a:r>
          </a:p>
          <a:p>
            <a:r>
              <a:rPr lang="en-US" sz="1600" b="1" dirty="0"/>
              <a:t>Eligible dependents include:</a:t>
            </a:r>
          </a:p>
          <a:p>
            <a:pPr marL="285750" indent="-285750">
              <a:buFont typeface="Arial" panose="020B0604020202020204" pitchFamily="34" charset="0"/>
              <a:buChar char="•"/>
            </a:pPr>
            <a:r>
              <a:rPr lang="en-US" sz="1600" dirty="0"/>
              <a:t>Your spouse/registered domestic partner</a:t>
            </a:r>
          </a:p>
          <a:p>
            <a:pPr marL="285750" indent="-285750">
              <a:buFont typeface="Arial" panose="020B0604020202020204" pitchFamily="34" charset="0"/>
              <a:buChar char="•"/>
            </a:pPr>
            <a:r>
              <a:rPr lang="en-US" sz="1600" dirty="0"/>
              <a:t>Your unmarried children up to their 26th birthday</a:t>
            </a:r>
          </a:p>
          <a:p>
            <a:pPr marL="285750" indent="-285750">
              <a:buFont typeface="Arial" panose="020B0604020202020204" pitchFamily="34" charset="0"/>
              <a:buChar char="•"/>
            </a:pPr>
            <a:r>
              <a:rPr lang="en-US" sz="1600" dirty="0"/>
              <a:t>Your unmarried children of any age who, upon attainment of age 26, were covered under the particular benefit and were disabled</a:t>
            </a:r>
          </a:p>
          <a:p>
            <a:endParaRPr lang="en-US" sz="1600"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13</a:t>
            </a:fld>
            <a:endParaRPr lang="en-US" dirty="0"/>
          </a:p>
        </p:txBody>
      </p:sp>
    </p:spTree>
    <p:extLst>
      <p:ext uri="{BB962C8B-B14F-4D97-AF65-F5344CB8AC3E}">
        <p14:creationId xmlns:p14="http://schemas.microsoft.com/office/powerpoint/2010/main" val="334385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Pre-65 Retiree Medical</a:t>
            </a:r>
          </a:p>
        </p:txBody>
      </p:sp>
      <p:sp>
        <p:nvSpPr>
          <p:cNvPr id="3" name="Content Placeholder 2"/>
          <p:cNvSpPr>
            <a:spLocks noGrp="1"/>
          </p:cNvSpPr>
          <p:nvPr>
            <p:ph sz="quarter" idx="10"/>
          </p:nvPr>
        </p:nvSpPr>
        <p:spPr/>
        <p:txBody>
          <a:bodyPr/>
          <a:lstStyle/>
          <a:p>
            <a:r>
              <a:rPr lang="en-US" b="1" dirty="0"/>
              <a:t>Coverage provided through COBRA</a:t>
            </a:r>
            <a:endParaRPr lang="en-US" dirty="0"/>
          </a:p>
          <a:p>
            <a:pPr marL="285750" indent="-285750">
              <a:buFont typeface="Arial" panose="020B0604020202020204" pitchFamily="34" charset="0"/>
              <a:buChar char="•"/>
            </a:pPr>
            <a:r>
              <a:rPr lang="en-US" dirty="0"/>
              <a:t>Pre-65 retirees (and their eligible dependents) are offered retiree medical coverage through COBRA up until age 65</a:t>
            </a:r>
          </a:p>
          <a:p>
            <a:pPr marL="285750" indent="-285750">
              <a:buFont typeface="Arial" panose="020B0604020202020204" pitchFamily="34" charset="0"/>
              <a:buChar char="•"/>
            </a:pPr>
            <a:r>
              <a:rPr lang="en-US" dirty="0"/>
              <a:t>Plan offerings are the same as active employee coverage</a:t>
            </a:r>
          </a:p>
          <a:p>
            <a:pPr marL="285750" indent="-285750">
              <a:buFont typeface="Arial" panose="020B0604020202020204" pitchFamily="34" charset="0"/>
              <a:buChar char="•"/>
            </a:pPr>
            <a:r>
              <a:rPr lang="en-US" dirty="0"/>
              <a:t>Participants pay full COBRA premiums; no subsidy</a:t>
            </a:r>
          </a:p>
          <a:p>
            <a:pPr marL="285750" indent="-285750">
              <a:buFont typeface="Arial" panose="020B0604020202020204" pitchFamily="34" charset="0"/>
              <a:buChar char="•"/>
            </a:pPr>
            <a:r>
              <a:rPr lang="en-US" dirty="0"/>
              <a:t>Information on COBRA coverage, including premiums, can be found in the Benefits Guide</a:t>
            </a:r>
          </a:p>
          <a:p>
            <a:pPr marL="285750" indent="-285750">
              <a:buFont typeface="Arial" panose="020B0604020202020204" pitchFamily="34" charset="0"/>
              <a:buChar char="•"/>
            </a:pPr>
            <a:r>
              <a:rPr lang="en-US" dirty="0"/>
              <a:t>Annual open enrollment opportunity</a:t>
            </a:r>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14</a:t>
            </a:fld>
            <a:endParaRPr lang="en-US" dirty="0"/>
          </a:p>
        </p:txBody>
      </p:sp>
    </p:spTree>
    <p:extLst>
      <p:ext uri="{BB962C8B-B14F-4D97-AF65-F5344CB8AC3E}">
        <p14:creationId xmlns:p14="http://schemas.microsoft.com/office/powerpoint/2010/main" val="203492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Post-65 Retiree Medical</a:t>
            </a:r>
          </a:p>
        </p:txBody>
      </p:sp>
      <p:sp>
        <p:nvSpPr>
          <p:cNvPr id="4" name="Content Placeholder 3"/>
          <p:cNvSpPr>
            <a:spLocks noGrp="1"/>
          </p:cNvSpPr>
          <p:nvPr>
            <p:ph sz="quarter" idx="10"/>
          </p:nvPr>
        </p:nvSpPr>
        <p:spPr>
          <a:xfrm>
            <a:off x="457200" y="1200150"/>
            <a:ext cx="3962400" cy="3429000"/>
          </a:xfrm>
        </p:spPr>
        <p:txBody>
          <a:bodyPr/>
          <a:lstStyle/>
          <a:p>
            <a:pPr algn="ctr"/>
            <a:r>
              <a:rPr lang="en-US" b="1" dirty="0"/>
              <a:t>Option 1            </a:t>
            </a:r>
            <a:endParaRPr lang="en-US" dirty="0"/>
          </a:p>
          <a:p>
            <a:pPr algn="ctr"/>
            <a:r>
              <a:rPr lang="en-US" b="1" dirty="0"/>
              <a:t>Medicare Advantage Plans</a:t>
            </a:r>
            <a:endParaRPr lang="en-US" dirty="0"/>
          </a:p>
          <a:p>
            <a:pPr marL="285750" indent="-285750">
              <a:buFont typeface="Arial" panose="020B0604020202020204" pitchFamily="34" charset="0"/>
              <a:buChar char="•"/>
            </a:pPr>
            <a:r>
              <a:rPr lang="en-US" dirty="0"/>
              <a:t>Enroll in one of three Medicare Advantage Plans sponsored by CMU</a:t>
            </a:r>
          </a:p>
          <a:p>
            <a:pPr marL="285750" indent="-285750">
              <a:buFont typeface="Arial" panose="020B0604020202020204" pitchFamily="34" charset="0"/>
              <a:buChar char="•"/>
            </a:pPr>
            <a:r>
              <a:rPr lang="en-US" dirty="0"/>
              <a:t>HMO options only available to Pennsylvania-area retirees </a:t>
            </a:r>
          </a:p>
          <a:p>
            <a:pPr marL="285750" indent="-285750">
              <a:buFont typeface="Arial" panose="020B0604020202020204" pitchFamily="34" charset="0"/>
              <a:buChar char="•"/>
            </a:pPr>
            <a:r>
              <a:rPr lang="en-US" dirty="0"/>
              <a:t>$20 monthly subsidy per person with 15 or more years of service</a:t>
            </a:r>
          </a:p>
          <a:p>
            <a:endParaRPr lang="en-US" dirty="0"/>
          </a:p>
        </p:txBody>
      </p:sp>
      <p:sp>
        <p:nvSpPr>
          <p:cNvPr id="5" name="Content Placeholder 4"/>
          <p:cNvSpPr>
            <a:spLocks noGrp="1"/>
          </p:cNvSpPr>
          <p:nvPr>
            <p:ph sz="quarter" idx="11"/>
          </p:nvPr>
        </p:nvSpPr>
        <p:spPr>
          <a:xfrm>
            <a:off x="4727448" y="1200150"/>
            <a:ext cx="3959352" cy="3429000"/>
          </a:xfrm>
        </p:spPr>
        <p:txBody>
          <a:bodyPr/>
          <a:lstStyle/>
          <a:p>
            <a:pPr algn="ctr"/>
            <a:r>
              <a:rPr lang="en-US" b="1" dirty="0"/>
              <a:t>Option 2</a:t>
            </a:r>
          </a:p>
          <a:p>
            <a:pPr algn="ctr"/>
            <a:r>
              <a:rPr lang="en-US" b="1" dirty="0"/>
              <a:t>Major Medical/Supplemental Rx</a:t>
            </a:r>
            <a:endParaRPr lang="en-US" dirty="0"/>
          </a:p>
          <a:p>
            <a:pPr marL="285750" indent="-285750">
              <a:buFont typeface="Arial" panose="020B0604020202020204" pitchFamily="34" charset="0"/>
              <a:buChar char="•"/>
            </a:pPr>
            <a:r>
              <a:rPr lang="en-US" dirty="0"/>
              <a:t>Need to enroll on your own (and at your own expense) in a Medigap or Medicare Advantage plan</a:t>
            </a:r>
          </a:p>
          <a:p>
            <a:pPr marL="285750" indent="-285750">
              <a:buFont typeface="Arial" panose="020B0604020202020204" pitchFamily="34" charset="0"/>
              <a:buChar char="•"/>
            </a:pPr>
            <a:r>
              <a:rPr lang="en-US" dirty="0"/>
              <a:t>Available in and outside Pennsylvania area</a:t>
            </a:r>
          </a:p>
          <a:p>
            <a:pPr marL="285750" indent="-285750">
              <a:buFont typeface="Arial" panose="020B0604020202020204" pitchFamily="34" charset="0"/>
              <a:buChar char="•"/>
            </a:pPr>
            <a:r>
              <a:rPr lang="en-US" dirty="0"/>
              <a:t>$0 premium with 15 or more years of service</a:t>
            </a:r>
          </a:p>
          <a:p>
            <a:endParaRPr lang="en-US" dirty="0"/>
          </a:p>
        </p:txBody>
      </p:sp>
      <p:sp>
        <p:nvSpPr>
          <p:cNvPr id="6" name="TextBox 5"/>
          <p:cNvSpPr txBox="1"/>
          <p:nvPr/>
        </p:nvSpPr>
        <p:spPr>
          <a:xfrm>
            <a:off x="228600" y="4400550"/>
            <a:ext cx="8686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B0000"/>
                </a:solidFill>
                <a:effectLst/>
                <a:uLnTx/>
                <a:uFillTx/>
                <a:latin typeface="Calibri" panose="020F0502020204030204" pitchFamily="34" charset="0"/>
                <a:ea typeface="+mn-ea"/>
                <a:cs typeface="Arial" panose="020B0604020202020204" pitchFamily="34" charset="0"/>
              </a:rPr>
              <a:t>Both Options Require Enrollment in Medicare Part A and B</a:t>
            </a:r>
          </a:p>
        </p:txBody>
      </p:sp>
      <p:sp>
        <p:nvSpPr>
          <p:cNvPr id="7" name="TextBox 6">
            <a:extLst>
              <a:ext uri="{FF2B5EF4-FFF2-40B4-BE49-F238E27FC236}">
                <a16:creationId xmlns:a16="http://schemas.microsoft.com/office/drawing/2014/main" id="{0D074E67-2642-4134-B1A1-139A4E10333A}"/>
              </a:ext>
            </a:extLst>
          </p:cNvPr>
          <p:cNvSpPr txBox="1"/>
          <p:nvPr/>
        </p:nvSpPr>
        <p:spPr>
          <a:xfrm>
            <a:off x="4230624" y="1200150"/>
            <a:ext cx="685800" cy="369332"/>
          </a:xfrm>
          <a:prstGeom prst="rect">
            <a:avLst/>
          </a:prstGeom>
          <a:noFill/>
        </p:spPr>
        <p:txBody>
          <a:bodyPr wrap="square" rtlCol="0">
            <a:spAutoFit/>
          </a:bodyPr>
          <a:lstStyle/>
          <a:p>
            <a:pPr algn="ctr"/>
            <a:r>
              <a:rPr lang="en-US" sz="1800" b="1" i="1" dirty="0">
                <a:latin typeface="Calibri" panose="020F0502020204030204" pitchFamily="34" charset="0"/>
                <a:cs typeface="Arial" panose="020B0604020202020204" pitchFamily="34" charset="0"/>
              </a:rPr>
              <a:t>OR</a:t>
            </a:r>
          </a:p>
        </p:txBody>
      </p:sp>
      <p:sp>
        <p:nvSpPr>
          <p:cNvPr id="3" name="Slide Number Placeholder 2"/>
          <p:cNvSpPr>
            <a:spLocks noGrp="1"/>
          </p:cNvSpPr>
          <p:nvPr>
            <p:ph type="sldNum" sz="quarter" idx="12"/>
          </p:nvPr>
        </p:nvSpPr>
        <p:spPr/>
        <p:txBody>
          <a:bodyPr/>
          <a:lstStyle/>
          <a:p>
            <a:fld id="{35500DA2-C0B5-4C2D-8CB0-67C882DF0129}" type="slidenum">
              <a:rPr lang="en-US" smtClean="0"/>
              <a:pPr/>
              <a:t>15</a:t>
            </a:fld>
            <a:endParaRPr lang="en-US" dirty="0"/>
          </a:p>
        </p:txBody>
      </p:sp>
    </p:spTree>
    <p:extLst>
      <p:ext uri="{BB962C8B-B14F-4D97-AF65-F5344CB8AC3E}">
        <p14:creationId xmlns:p14="http://schemas.microsoft.com/office/powerpoint/2010/main" val="175244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1 — Medicare Advantage Plans</a:t>
            </a:r>
            <a:br>
              <a:rPr lang="en-US" dirty="0"/>
            </a:br>
            <a:endParaRPr lang="en-US" dirty="0"/>
          </a:p>
        </p:txBody>
      </p:sp>
      <p:sp>
        <p:nvSpPr>
          <p:cNvPr id="3" name="Content Placeholder 2"/>
          <p:cNvSpPr>
            <a:spLocks noGrp="1"/>
          </p:cNvSpPr>
          <p:nvPr>
            <p:ph sz="quarter" idx="10"/>
          </p:nvPr>
        </p:nvSpPr>
        <p:spPr/>
        <p:txBody>
          <a:bodyPr/>
          <a:lstStyle/>
          <a:p>
            <a:pPr marL="285750" indent="-285750">
              <a:buFont typeface="Arial" panose="020B0604020202020204" pitchFamily="34" charset="0"/>
              <a:buChar char="•"/>
            </a:pPr>
            <a:r>
              <a:rPr lang="en-US" sz="1600" dirty="0"/>
              <a:t>Three Medicare Advantage Plans available:</a:t>
            </a:r>
          </a:p>
          <a:p>
            <a:pPr marL="1022350" lvl="1">
              <a:buFont typeface="Arial" panose="020B0604020202020204" pitchFamily="34" charset="0"/>
              <a:buChar char="•"/>
            </a:pPr>
            <a:r>
              <a:rPr lang="en-US" sz="1600" dirty="0"/>
              <a:t>Aetna PPO</a:t>
            </a:r>
          </a:p>
          <a:p>
            <a:pPr marL="1022350" lvl="1">
              <a:buFont typeface="Arial" panose="020B0604020202020204" pitchFamily="34" charset="0"/>
              <a:buChar char="•"/>
            </a:pPr>
            <a:r>
              <a:rPr lang="en-US" sz="1600" dirty="0"/>
              <a:t>Highmark BC/BS Security Blue HMO</a:t>
            </a:r>
          </a:p>
          <a:p>
            <a:pPr marL="1022350" lvl="1">
              <a:buFont typeface="Arial" panose="020B0604020202020204" pitchFamily="34" charset="0"/>
              <a:buChar char="•"/>
            </a:pPr>
            <a:r>
              <a:rPr lang="en-US" sz="1600" dirty="0"/>
              <a:t>UPMC for Life HMO</a:t>
            </a:r>
          </a:p>
          <a:p>
            <a:pPr marL="285750" indent="-285750">
              <a:buFont typeface="Arial" panose="020B0604020202020204" pitchFamily="34" charset="0"/>
              <a:buChar char="•"/>
            </a:pPr>
            <a:r>
              <a:rPr lang="en-US" sz="1600" dirty="0"/>
              <a:t>HMO networks only available in Pennsylvania; PPO option has a nationwide network</a:t>
            </a:r>
          </a:p>
          <a:p>
            <a:pPr marL="285750" indent="-285750">
              <a:buFont typeface="Arial" panose="020B0604020202020204" pitchFamily="34" charset="0"/>
              <a:buChar char="•"/>
            </a:pPr>
            <a:r>
              <a:rPr lang="en-US" sz="1600" dirty="0"/>
              <a:t>HMOs must use in-network providers</a:t>
            </a:r>
          </a:p>
          <a:p>
            <a:pPr marL="285750" indent="-285750">
              <a:buFont typeface="Arial" panose="020B0604020202020204" pitchFamily="34" charset="0"/>
              <a:buChar char="•"/>
            </a:pPr>
            <a:r>
              <a:rPr lang="en-US" sz="1600" dirty="0"/>
              <a:t>Includes prescription drug coverage</a:t>
            </a:r>
          </a:p>
          <a:p>
            <a:pPr marL="285750" indent="-285750">
              <a:buFont typeface="Arial" panose="020B0604020202020204" pitchFamily="34" charset="0"/>
              <a:buChar char="•"/>
            </a:pPr>
            <a:r>
              <a:rPr lang="en-US" sz="1600" dirty="0"/>
              <a:t>No need to purchase additional coverage</a:t>
            </a:r>
          </a:p>
          <a:p>
            <a:pPr marL="285750" indent="-285750">
              <a:buFont typeface="Arial" panose="020B0604020202020204" pitchFamily="34" charset="0"/>
              <a:buChar char="•"/>
            </a:pPr>
            <a:r>
              <a:rPr lang="en-US" sz="1600" dirty="0"/>
              <a:t>$20 monthly subsidy per person with 15 or more years of service</a:t>
            </a:r>
          </a:p>
          <a:p>
            <a:pPr marL="0" indent="0"/>
            <a:endParaRPr lang="en-US" sz="1600" dirty="0"/>
          </a:p>
          <a:p>
            <a:pPr marL="0" indent="0"/>
            <a:r>
              <a:rPr lang="en-US" sz="1600" b="1" dirty="0">
                <a:solidFill>
                  <a:srgbClr val="BB0000"/>
                </a:solidFill>
              </a:rPr>
              <a:t>Plan details can be found in Retiree Medical Workbook</a:t>
            </a:r>
          </a:p>
          <a:p>
            <a:endParaRPr lang="en-US" sz="1600"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16</a:t>
            </a:fld>
            <a:endParaRPr lang="en-US" dirty="0"/>
          </a:p>
        </p:txBody>
      </p:sp>
    </p:spTree>
    <p:extLst>
      <p:ext uri="{BB962C8B-B14F-4D97-AF65-F5344CB8AC3E}">
        <p14:creationId xmlns:p14="http://schemas.microsoft.com/office/powerpoint/2010/main" val="21690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2 — Major Medical/Supplemental Rx</a:t>
            </a:r>
            <a:br>
              <a:rPr lang="en-US" dirty="0"/>
            </a:br>
            <a:endParaRPr lang="en-US" dirty="0"/>
          </a:p>
        </p:txBody>
      </p:sp>
      <p:sp>
        <p:nvSpPr>
          <p:cNvPr id="3" name="Content Placeholder 2"/>
          <p:cNvSpPr>
            <a:spLocks noGrp="1"/>
          </p:cNvSpPr>
          <p:nvPr>
            <p:ph sz="quarter" idx="10"/>
          </p:nvPr>
        </p:nvSpPr>
        <p:spPr/>
        <p:txBody>
          <a:bodyPr/>
          <a:lstStyle/>
          <a:p>
            <a:pPr marL="285750" indent="-285750">
              <a:buFont typeface="Arial" panose="020B0604020202020204" pitchFamily="34" charset="0"/>
              <a:buChar char="•"/>
            </a:pPr>
            <a:r>
              <a:rPr lang="en-US" sz="1600" dirty="0"/>
              <a:t>Supplements the coverage for retirees who have enrolled in coverage outside the university</a:t>
            </a:r>
          </a:p>
          <a:p>
            <a:pPr marL="285750" indent="-285750">
              <a:buFont typeface="Arial" panose="020B0604020202020204" pitchFamily="34" charset="0"/>
              <a:buChar char="•"/>
            </a:pPr>
            <a:r>
              <a:rPr lang="en-US" sz="1600" dirty="0"/>
              <a:t>Available in and outside Pennsylvania area</a:t>
            </a:r>
          </a:p>
          <a:p>
            <a:pPr marL="285750" indent="-285750">
              <a:buFont typeface="Arial" panose="020B0604020202020204" pitchFamily="34" charset="0"/>
              <a:buChar char="•"/>
            </a:pPr>
            <a:r>
              <a:rPr lang="en-US" sz="1600" dirty="0"/>
              <a:t>Major Medical — administered by Highmark BC/BS</a:t>
            </a:r>
          </a:p>
          <a:p>
            <a:pPr marL="1022350" lvl="1">
              <a:buFont typeface="Arial" panose="020B0604020202020204" pitchFamily="34" charset="0"/>
              <a:buChar char="•"/>
            </a:pPr>
            <a:r>
              <a:rPr lang="en-US" sz="1600" dirty="0"/>
              <a:t>Covers 80% of eligible expenses</a:t>
            </a:r>
          </a:p>
          <a:p>
            <a:pPr marL="1022350" lvl="1">
              <a:buFont typeface="Arial" panose="020B0604020202020204" pitchFamily="34" charset="0"/>
              <a:buChar char="•"/>
            </a:pPr>
            <a:r>
              <a:rPr lang="en-US" sz="1600" dirty="0"/>
              <a:t>$100,000 lifetime maximum</a:t>
            </a:r>
          </a:p>
          <a:p>
            <a:pPr marL="285750" indent="-285750">
              <a:buFont typeface="Arial" panose="020B0604020202020204" pitchFamily="34" charset="0"/>
              <a:buChar char="•"/>
            </a:pPr>
            <a:r>
              <a:rPr lang="en-US" sz="1600" dirty="0"/>
              <a:t>Supplemental Rx — administered by CVS/Caremark</a:t>
            </a:r>
          </a:p>
          <a:p>
            <a:pPr marL="1022350" lvl="1">
              <a:buFont typeface="Arial" panose="020B0604020202020204" pitchFamily="34" charset="0"/>
              <a:buChar char="•"/>
            </a:pPr>
            <a:r>
              <a:rPr lang="en-US" sz="1600" dirty="0"/>
              <a:t>Covers 80% of eligible expenses after $250 deductible</a:t>
            </a:r>
          </a:p>
          <a:p>
            <a:pPr marL="285750" indent="-285750">
              <a:buFont typeface="Arial" panose="020B0604020202020204" pitchFamily="34" charset="0"/>
              <a:buChar char="•"/>
            </a:pPr>
            <a:r>
              <a:rPr lang="en-US" sz="1600" dirty="0"/>
              <a:t>$0 premium with 15 or more years of service</a:t>
            </a:r>
          </a:p>
          <a:p>
            <a:pPr marL="0" indent="0"/>
            <a:r>
              <a:rPr lang="en-US" sz="1600" b="1" dirty="0">
                <a:solidFill>
                  <a:srgbClr val="BB0000"/>
                </a:solidFill>
              </a:rPr>
              <a:t>Must also enroll on your own in a Medigap or Medicare Advantage Plan</a:t>
            </a:r>
          </a:p>
        </p:txBody>
      </p:sp>
      <p:sp>
        <p:nvSpPr>
          <p:cNvPr id="4" name="Slide Number Placeholder 3"/>
          <p:cNvSpPr>
            <a:spLocks noGrp="1"/>
          </p:cNvSpPr>
          <p:nvPr>
            <p:ph type="sldNum" sz="quarter" idx="11"/>
          </p:nvPr>
        </p:nvSpPr>
        <p:spPr/>
        <p:txBody>
          <a:bodyPr/>
          <a:lstStyle/>
          <a:p>
            <a:fld id="{35500DA2-C0B5-4C2D-8CB0-67C882DF0129}" type="slidenum">
              <a:rPr lang="en-US" smtClean="0"/>
              <a:pPr/>
              <a:t>17</a:t>
            </a:fld>
            <a:endParaRPr lang="en-US" dirty="0"/>
          </a:p>
        </p:txBody>
      </p:sp>
    </p:spTree>
    <p:extLst>
      <p:ext uri="{BB962C8B-B14F-4D97-AF65-F5344CB8AC3E}">
        <p14:creationId xmlns:p14="http://schemas.microsoft.com/office/powerpoint/2010/main" val="406064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Part-Time Employment with the University</a:t>
            </a:r>
          </a:p>
        </p:txBody>
      </p:sp>
      <p:sp>
        <p:nvSpPr>
          <p:cNvPr id="3" name="Content Placeholder 2"/>
          <p:cNvSpPr>
            <a:spLocks noGrp="1"/>
          </p:cNvSpPr>
          <p:nvPr>
            <p:ph sz="quarter" idx="10"/>
          </p:nvPr>
        </p:nvSpPr>
        <p:spPr/>
        <p:txBody>
          <a:bodyPr/>
          <a:lstStyle/>
          <a:p>
            <a:r>
              <a:rPr lang="en-US" b="1" dirty="0"/>
              <a:t>If you transition from full-time to part-time, and then subsequently retire …</a:t>
            </a:r>
          </a:p>
          <a:p>
            <a:pPr marL="285750" indent="-285750">
              <a:buFont typeface="Arial" panose="020B0604020202020204" pitchFamily="34" charset="0"/>
              <a:buChar char="•"/>
            </a:pPr>
            <a:r>
              <a:rPr lang="en-US" dirty="0"/>
              <a:t>You are NOT eligible for retiree medical</a:t>
            </a:r>
          </a:p>
          <a:p>
            <a:endParaRPr lang="en-US" b="1" dirty="0"/>
          </a:p>
          <a:p>
            <a:r>
              <a:rPr lang="en-US" b="1" dirty="0"/>
              <a:t>If you retire with eligibility for retiree medical, and are subsequently rehired part-time …</a:t>
            </a:r>
            <a:endParaRPr lang="en-US" dirty="0"/>
          </a:p>
          <a:p>
            <a:pPr marL="285750" indent="-285750">
              <a:buFont typeface="Arial" panose="020B0604020202020204" pitchFamily="34" charset="0"/>
              <a:buChar char="•"/>
            </a:pPr>
            <a:r>
              <a:rPr lang="en-US" dirty="0"/>
              <a:t>At &lt; 17.5 hours/week (non-benefits-eligible): </a:t>
            </a:r>
            <a:br>
              <a:rPr lang="en-US" dirty="0"/>
            </a:br>
            <a:r>
              <a:rPr lang="en-US" dirty="0"/>
              <a:t>You </a:t>
            </a:r>
            <a:r>
              <a:rPr lang="en-US" b="1" dirty="0"/>
              <a:t>RETAIN</a:t>
            </a:r>
            <a:r>
              <a:rPr lang="en-US" dirty="0"/>
              <a:t> eligibility for retiree medical</a:t>
            </a:r>
          </a:p>
          <a:p>
            <a:pPr marL="285750" indent="-285750">
              <a:buFont typeface="Arial" panose="020B0604020202020204" pitchFamily="34" charset="0"/>
              <a:buChar char="•"/>
            </a:pPr>
            <a:r>
              <a:rPr lang="en-US" dirty="0"/>
              <a:t>At ≥ 17.5 hours/week (part-time benefits-eligible):                                                          You </a:t>
            </a:r>
            <a:r>
              <a:rPr lang="en-US" b="1" dirty="0"/>
              <a:t>LOSE</a:t>
            </a:r>
            <a:r>
              <a:rPr lang="en-US" dirty="0"/>
              <a:t> eligibility for retiree medical</a:t>
            </a:r>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18</a:t>
            </a:fld>
            <a:endParaRPr lang="en-US" dirty="0"/>
          </a:p>
        </p:txBody>
      </p:sp>
    </p:spTree>
    <p:extLst>
      <p:ext uri="{BB962C8B-B14F-4D97-AF65-F5344CB8AC3E}">
        <p14:creationId xmlns:p14="http://schemas.microsoft.com/office/powerpoint/2010/main" val="3949515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sp>
        <p:nvSpPr>
          <p:cNvPr id="3" name="Content Placeholder 2"/>
          <p:cNvSpPr>
            <a:spLocks noGrp="1"/>
          </p:cNvSpPr>
          <p:nvPr>
            <p:ph sz="quarter" idx="10"/>
          </p:nvPr>
        </p:nvSpPr>
        <p:spPr>
          <a:xfrm>
            <a:off x="457200" y="1200150"/>
            <a:ext cx="5867400" cy="3429000"/>
          </a:xfrm>
        </p:spPr>
        <p:txBody>
          <a:bodyPr/>
          <a:lstStyle/>
          <a:p>
            <a:pPr marL="285750" indent="-285750">
              <a:buFont typeface="Arial" panose="020B0604020202020204" pitchFamily="34" charset="0"/>
              <a:buChar char="•"/>
            </a:pPr>
            <a:r>
              <a:rPr lang="en-US" dirty="0"/>
              <a:t>Visit </a:t>
            </a:r>
            <a:r>
              <a:rPr lang="en-US" b="1" dirty="0"/>
              <a:t>Retiree Benefits Webpage</a:t>
            </a:r>
          </a:p>
          <a:p>
            <a:pPr marL="1022350" lvl="1">
              <a:buFont typeface="Arial" panose="020B0604020202020204" pitchFamily="34" charset="0"/>
              <a:buChar char="•"/>
            </a:pPr>
            <a:r>
              <a:rPr lang="en-US" dirty="0">
                <a:hlinkClick r:id="rId3"/>
              </a:rPr>
              <a:t>https://www.cmu.edu/hr/benefits/retiree.html</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 </a:t>
            </a:r>
            <a:r>
              <a:rPr lang="en-US" b="1" dirty="0"/>
              <a:t>Retiree Medical Workbook</a:t>
            </a:r>
            <a:br>
              <a:rPr lang="en-US" b="1" dirty="0"/>
            </a:br>
            <a:endParaRPr lang="en-US" b="1" dirty="0"/>
          </a:p>
          <a:p>
            <a:pPr marL="285750" indent="-285750">
              <a:buFont typeface="Arial" panose="020B0604020202020204" pitchFamily="34" charset="0"/>
              <a:buChar char="•"/>
            </a:pPr>
            <a:r>
              <a:rPr lang="en-US" dirty="0"/>
              <a:t>Attend an Upcoming </a:t>
            </a:r>
            <a:r>
              <a:rPr lang="en-US" b="1" dirty="0"/>
              <a:t>Ready to Retire! </a:t>
            </a:r>
            <a:r>
              <a:rPr lang="en-US" dirty="0"/>
              <a:t>Workshop</a:t>
            </a:r>
          </a:p>
          <a:p>
            <a:pPr marL="1022350" lvl="1">
              <a:buFont typeface="Arial" panose="020B0604020202020204" pitchFamily="34" charset="0"/>
              <a:buChar char="•"/>
            </a:pPr>
            <a:r>
              <a:rPr lang="en-US" dirty="0"/>
              <a:t>Thursday, April 4, 2019</a:t>
            </a:r>
          </a:p>
        </p:txBody>
      </p:sp>
      <p:pic>
        <p:nvPicPr>
          <p:cNvPr id="4" name="Picture 3"/>
          <p:cNvPicPr>
            <a:picLocks noChangeAspect="1"/>
          </p:cNvPicPr>
          <p:nvPr/>
        </p:nvPicPr>
        <p:blipFill>
          <a:blip r:embed="rId4"/>
          <a:stretch>
            <a:fillRect/>
          </a:stretch>
        </p:blipFill>
        <p:spPr>
          <a:xfrm>
            <a:off x="6283624" y="819150"/>
            <a:ext cx="2403176" cy="3276600"/>
          </a:xfrm>
          <a:prstGeom prst="rect">
            <a:avLst/>
          </a:prstGeom>
          <a:ln>
            <a:solidFill>
              <a:schemeClr val="tx1"/>
            </a:solidFill>
          </a:ln>
        </p:spPr>
      </p:pic>
      <p:sp>
        <p:nvSpPr>
          <p:cNvPr id="5" name="Slide Number Placeholder 4"/>
          <p:cNvSpPr>
            <a:spLocks noGrp="1"/>
          </p:cNvSpPr>
          <p:nvPr>
            <p:ph type="sldNum" sz="quarter" idx="11"/>
          </p:nvPr>
        </p:nvSpPr>
        <p:spPr/>
        <p:txBody>
          <a:bodyPr/>
          <a:lstStyle/>
          <a:p>
            <a:fld id="{35500DA2-C0B5-4C2D-8CB0-67C882DF0129}" type="slidenum">
              <a:rPr lang="en-US" smtClean="0"/>
              <a:pPr/>
              <a:t>19</a:t>
            </a:fld>
            <a:endParaRPr lang="en-US" dirty="0"/>
          </a:p>
        </p:txBody>
      </p:sp>
    </p:spTree>
    <p:extLst>
      <p:ext uri="{BB962C8B-B14F-4D97-AF65-F5344CB8AC3E}">
        <p14:creationId xmlns:p14="http://schemas.microsoft.com/office/powerpoint/2010/main" val="6096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a:t>
            </a:r>
            <a:br>
              <a:rPr lang="en-US" dirty="0"/>
            </a:br>
            <a:endParaRPr lang="en-US" dirty="0"/>
          </a:p>
        </p:txBody>
      </p:sp>
      <p:sp>
        <p:nvSpPr>
          <p:cNvPr id="3" name="Content Placeholder 2"/>
          <p:cNvSpPr>
            <a:spLocks noGrp="1"/>
          </p:cNvSpPr>
          <p:nvPr>
            <p:ph sz="quarter" idx="10"/>
          </p:nvPr>
        </p:nvSpPr>
        <p:spPr/>
        <p:txBody>
          <a:bodyPr/>
          <a:lstStyle/>
          <a:p>
            <a:pPr marL="0" indent="0"/>
            <a:r>
              <a:rPr lang="en-US" sz="1600" b="1" dirty="0"/>
              <a:t>Introduction</a:t>
            </a:r>
          </a:p>
          <a:p>
            <a:pPr marL="285750" indent="-285750">
              <a:buFont typeface="Arial" panose="020B0604020202020204" pitchFamily="34" charset="0"/>
              <a:buChar char="•"/>
            </a:pPr>
            <a:r>
              <a:rPr lang="en-US" sz="1600" dirty="0"/>
              <a:t>Kim Sestili, Staff Council Benefits Committee Co-Chair</a:t>
            </a:r>
          </a:p>
          <a:p>
            <a:pPr marL="285750" indent="-285750">
              <a:buFont typeface="Arial" panose="020B0604020202020204" pitchFamily="34" charset="0"/>
              <a:buChar char="•"/>
            </a:pPr>
            <a:r>
              <a:rPr lang="en-US" sz="1600" dirty="0"/>
              <a:t>Lynn </a:t>
            </a:r>
            <a:r>
              <a:rPr lang="en-US" sz="1600" dirty="0" err="1"/>
              <a:t>DeFabio</a:t>
            </a:r>
            <a:r>
              <a:rPr lang="en-US" sz="1600" dirty="0"/>
              <a:t>, Staff Council Benefits Committee Co-Chair</a:t>
            </a:r>
          </a:p>
          <a:p>
            <a:pPr marL="0" indent="0"/>
            <a:r>
              <a:rPr lang="en-US" sz="1600" b="1" dirty="0"/>
              <a:t>Overview of Social Security</a:t>
            </a:r>
            <a:endParaRPr lang="en-US" sz="1600" dirty="0"/>
          </a:p>
          <a:p>
            <a:pPr marL="285750" indent="-285750">
              <a:buFont typeface="Arial" panose="020B0604020202020204" pitchFamily="34" charset="0"/>
              <a:buChar char="•"/>
            </a:pPr>
            <a:r>
              <a:rPr lang="en-US" sz="1600" dirty="0"/>
              <a:t>Jack Kennedy, Director of Benefits</a:t>
            </a:r>
          </a:p>
          <a:p>
            <a:pPr marL="0" indent="0"/>
            <a:r>
              <a:rPr lang="en-US" sz="1600" b="1" dirty="0"/>
              <a:t>Overview of Medicare, CMU Retiree Medical Offerings, CMU Retirement Savings Plans</a:t>
            </a:r>
            <a:endParaRPr lang="en-US" sz="1600" dirty="0"/>
          </a:p>
          <a:p>
            <a:pPr marL="285750" indent="-285750">
              <a:buFont typeface="Arial" panose="020B0604020202020204" pitchFamily="34" charset="0"/>
              <a:buChar char="•"/>
            </a:pPr>
            <a:r>
              <a:rPr lang="en-US" sz="1600" dirty="0"/>
              <a:t>Shawn Graham, Retirement Specialist</a:t>
            </a:r>
          </a:p>
          <a:p>
            <a:pPr marL="0" indent="0"/>
            <a:r>
              <a:rPr lang="en-US" sz="1600" b="1" dirty="0"/>
              <a:t>What Happens to My Benefits When I Leave?</a:t>
            </a:r>
            <a:endParaRPr lang="en-US" sz="1600" dirty="0"/>
          </a:p>
          <a:p>
            <a:pPr marL="285750" indent="-285750">
              <a:buFont typeface="Arial" panose="020B0604020202020204" pitchFamily="34" charset="0"/>
              <a:buChar char="•"/>
            </a:pPr>
            <a:r>
              <a:rPr lang="en-US" sz="1600" dirty="0"/>
              <a:t>Becky McGhee, Senior Benefits Administrator</a:t>
            </a:r>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2</a:t>
            </a:fld>
            <a:endParaRPr lang="en-US" dirty="0"/>
          </a:p>
        </p:txBody>
      </p:sp>
    </p:spTree>
    <p:extLst>
      <p:ext uri="{BB962C8B-B14F-4D97-AF65-F5344CB8AC3E}">
        <p14:creationId xmlns:p14="http://schemas.microsoft.com/office/powerpoint/2010/main" val="2471655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623888" y="965200"/>
            <a:ext cx="788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1"/>
                </a:solidFill>
                <a:latin typeface="Calibri" panose="020F0502020204030204" pitchFamily="34"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a:lstStyle>
          <a:p>
            <a:r>
              <a:rPr lang="en-US" sz="4800" kern="0" dirty="0"/>
              <a:t>CMU Retirement Savings Plans</a:t>
            </a:r>
          </a:p>
        </p:txBody>
      </p:sp>
      <p:sp>
        <p:nvSpPr>
          <p:cNvPr id="4" name="Text Placeholder 4"/>
          <p:cNvSpPr txBox="1">
            <a:spLocks/>
          </p:cNvSpPr>
          <p:nvPr/>
        </p:nvSpPr>
        <p:spPr bwMode="auto">
          <a:xfrm>
            <a:off x="623888" y="3122612"/>
            <a:ext cx="78867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6350" indent="-6350" algn="l" rtl="0" eaLnBrk="1" fontAlgn="base" hangingPunct="1">
              <a:spcBef>
                <a:spcPts val="600"/>
              </a:spcBef>
              <a:spcAft>
                <a:spcPct val="0"/>
              </a:spcAft>
              <a:defRPr sz="1800">
                <a:solidFill>
                  <a:schemeClr val="tx1"/>
                </a:solidFill>
                <a:latin typeface="Calibri" panose="020F0502020204030204" pitchFamily="34" charset="0"/>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a:lstStyle>
          <a:p>
            <a:pPr>
              <a:spcBef>
                <a:spcPts val="0"/>
              </a:spcBef>
            </a:pPr>
            <a:r>
              <a:rPr lang="en-US" dirty="0">
                <a:cs typeface="Arial" panose="020B0604020202020204" pitchFamily="34" charset="0"/>
              </a:rPr>
              <a:t>Shawn Graham, Retirement Specialist</a:t>
            </a:r>
          </a:p>
          <a:p>
            <a:pPr>
              <a:spcBef>
                <a:spcPts val="0"/>
              </a:spcBef>
            </a:pPr>
            <a:r>
              <a:rPr lang="en-US" kern="0" dirty="0"/>
              <a:t>		</a:t>
            </a:r>
          </a:p>
        </p:txBody>
      </p:sp>
      <p:sp>
        <p:nvSpPr>
          <p:cNvPr id="2" name="Slide Number Placeholder 1"/>
          <p:cNvSpPr>
            <a:spLocks noGrp="1"/>
          </p:cNvSpPr>
          <p:nvPr>
            <p:ph type="sldNum" sz="quarter" idx="10"/>
          </p:nvPr>
        </p:nvSpPr>
        <p:spPr/>
        <p:txBody>
          <a:bodyPr/>
          <a:lstStyle/>
          <a:p>
            <a:fld id="{35500DA2-C0B5-4C2D-8CB0-67C882DF0129}" type="slidenum">
              <a:rPr lang="en-US" smtClean="0"/>
              <a:pPr/>
              <a:t>20</a:t>
            </a:fld>
            <a:endParaRPr lang="en-US" dirty="0"/>
          </a:p>
        </p:txBody>
      </p:sp>
    </p:spTree>
    <p:extLst>
      <p:ext uri="{BB962C8B-B14F-4D97-AF65-F5344CB8AC3E}">
        <p14:creationId xmlns:p14="http://schemas.microsoft.com/office/powerpoint/2010/main" val="374025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CMU Retirement Plans</a:t>
            </a:r>
          </a:p>
        </p:txBody>
      </p:sp>
      <p:sp>
        <p:nvSpPr>
          <p:cNvPr id="3" name="Content Placeholder 2"/>
          <p:cNvSpPr>
            <a:spLocks noGrp="1"/>
          </p:cNvSpPr>
          <p:nvPr>
            <p:ph sz="quarter" idx="10"/>
          </p:nvPr>
        </p:nvSpPr>
        <p:spPr/>
        <p:txBody>
          <a:bodyPr/>
          <a:lstStyle/>
          <a:p>
            <a:r>
              <a:rPr lang="en-US" b="1" dirty="0"/>
              <a:t>Carnegie Mellon University Faculty and Staff Retirement Plan (FSRP)</a:t>
            </a:r>
            <a:endParaRPr lang="en-US" dirty="0"/>
          </a:p>
          <a:p>
            <a:pPr marL="285750" indent="-285750">
              <a:buFont typeface="Arial" panose="020B0604020202020204" pitchFamily="34" charset="0"/>
              <a:buChar char="•"/>
            </a:pPr>
            <a:r>
              <a:rPr lang="en-US" dirty="0"/>
              <a:t>403(b) plan for US citizens and US permanent residents</a:t>
            </a:r>
          </a:p>
          <a:p>
            <a:pPr marL="285750" indent="-285750">
              <a:buFont typeface="Arial" panose="020B0604020202020204" pitchFamily="34" charset="0"/>
              <a:buChar char="•"/>
            </a:pPr>
            <a:r>
              <a:rPr lang="en-US" dirty="0"/>
              <a:t>University contributions — TIAA or Vanguard</a:t>
            </a:r>
          </a:p>
          <a:p>
            <a:pPr marL="285750" indent="-285750">
              <a:buFont typeface="Arial" panose="020B0604020202020204" pitchFamily="34" charset="0"/>
              <a:buChar char="•"/>
            </a:pPr>
            <a:r>
              <a:rPr lang="en-US" dirty="0"/>
              <a:t>Employee contributions  — TIAA and/or Vanguard</a:t>
            </a:r>
          </a:p>
          <a:p>
            <a:endParaRPr lang="en-US" dirty="0"/>
          </a:p>
          <a:p>
            <a:r>
              <a:rPr lang="en-US" b="1" dirty="0"/>
              <a:t>Carnegie Mellon University 401(k) Plan (401(k) Plan)</a:t>
            </a:r>
            <a:endParaRPr lang="en-US" dirty="0"/>
          </a:p>
          <a:p>
            <a:pPr marL="285750" indent="-285750">
              <a:buFont typeface="Arial" panose="020B0604020202020204" pitchFamily="34" charset="0"/>
              <a:buChar char="•"/>
            </a:pPr>
            <a:r>
              <a:rPr lang="en-US" dirty="0"/>
              <a:t>401(k) for non-resident aliens</a:t>
            </a:r>
          </a:p>
          <a:p>
            <a:pPr marL="285750" indent="-285750">
              <a:buFont typeface="Arial" panose="020B0604020202020204" pitchFamily="34" charset="0"/>
              <a:buChar char="•"/>
            </a:pPr>
            <a:r>
              <a:rPr lang="en-US" dirty="0"/>
              <a:t>University and Employee contributions — Vanguard only</a:t>
            </a:r>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21</a:t>
            </a:fld>
            <a:endParaRPr lang="en-US" dirty="0"/>
          </a:p>
        </p:txBody>
      </p:sp>
    </p:spTree>
    <p:extLst>
      <p:ext uri="{BB962C8B-B14F-4D97-AF65-F5344CB8AC3E}">
        <p14:creationId xmlns:p14="http://schemas.microsoft.com/office/powerpoint/2010/main" val="113615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Before Retirement</a:t>
            </a:r>
          </a:p>
        </p:txBody>
      </p:sp>
      <p:sp>
        <p:nvSpPr>
          <p:cNvPr id="3" name="Content Placeholder 2"/>
          <p:cNvSpPr>
            <a:spLocks noGrp="1"/>
          </p:cNvSpPr>
          <p:nvPr>
            <p:ph sz="quarter" idx="10"/>
          </p:nvPr>
        </p:nvSpPr>
        <p:spPr/>
        <p:txBody>
          <a:bodyPr/>
          <a:lstStyle/>
          <a:p>
            <a:r>
              <a:rPr lang="en-US" b="1" dirty="0"/>
              <a:t>Vesting</a:t>
            </a:r>
            <a:endParaRPr lang="en-US" dirty="0"/>
          </a:p>
          <a:p>
            <a:pPr marL="285750" indent="-285750">
              <a:buFont typeface="Arial" panose="020B0604020202020204" pitchFamily="34" charset="0"/>
              <a:buChar char="•"/>
            </a:pPr>
            <a:r>
              <a:rPr lang="en-US" dirty="0"/>
              <a:t>University Contributions: Three years of service, 1,000 hours in each of three anniversary years (most full-time employees vest in 2.5 years)</a:t>
            </a:r>
          </a:p>
          <a:p>
            <a:r>
              <a:rPr lang="en-US" b="1" dirty="0"/>
              <a:t>Beneficiaries </a:t>
            </a:r>
            <a:endParaRPr lang="en-US" dirty="0"/>
          </a:p>
          <a:p>
            <a:pPr marL="285750" indent="-285750">
              <a:buFont typeface="Arial" panose="020B0604020202020204" pitchFamily="34" charset="0"/>
              <a:buChar char="•"/>
            </a:pPr>
            <a:r>
              <a:rPr lang="en-US" dirty="0"/>
              <a:t>Review and update your beneficiaries</a:t>
            </a:r>
          </a:p>
          <a:p>
            <a:pPr marL="1022350" lvl="1">
              <a:buFont typeface="Arial" panose="020B0604020202020204" pitchFamily="34" charset="0"/>
              <a:buChar char="•"/>
            </a:pPr>
            <a:r>
              <a:rPr lang="en-US" dirty="0"/>
              <a:t>TIAA — You can have up to six contracts depending on your length of employment with the university. You must indicate your beneficiary(</a:t>
            </a:r>
            <a:r>
              <a:rPr lang="en-US" dirty="0" err="1"/>
              <a:t>ies</a:t>
            </a:r>
            <a:r>
              <a:rPr lang="en-US" dirty="0"/>
              <a:t>) on each contract.</a:t>
            </a:r>
          </a:p>
          <a:p>
            <a:pPr marL="1022350" lvl="1">
              <a:buFont typeface="Arial" panose="020B0604020202020204" pitchFamily="34" charset="0"/>
              <a:buChar char="•"/>
            </a:pPr>
            <a:r>
              <a:rPr lang="en-US" dirty="0"/>
              <a:t>Vanguard — If you have both 401(k) and FSRP, you must designate beneficiary(</a:t>
            </a:r>
            <a:r>
              <a:rPr lang="en-US" dirty="0" err="1"/>
              <a:t>ies</a:t>
            </a:r>
            <a:r>
              <a:rPr lang="en-US" dirty="0"/>
              <a:t>) for </a:t>
            </a:r>
            <a:r>
              <a:rPr lang="en-US"/>
              <a:t>each plan.</a:t>
            </a:r>
            <a:endParaRPr lang="en-US" dirty="0"/>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22</a:t>
            </a:fld>
            <a:endParaRPr lang="en-US" dirty="0"/>
          </a:p>
        </p:txBody>
      </p:sp>
    </p:spTree>
    <p:extLst>
      <p:ext uri="{BB962C8B-B14F-4D97-AF65-F5344CB8AC3E}">
        <p14:creationId xmlns:p14="http://schemas.microsoft.com/office/powerpoint/2010/main" val="607748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Before Retirement</a:t>
            </a:r>
            <a:br>
              <a:rPr lang="en-US" dirty="0"/>
            </a:br>
            <a:endParaRPr lang="en-US" dirty="0"/>
          </a:p>
        </p:txBody>
      </p:sp>
      <p:sp>
        <p:nvSpPr>
          <p:cNvPr id="3" name="Content Placeholder 2"/>
          <p:cNvSpPr>
            <a:spLocks noGrp="1"/>
          </p:cNvSpPr>
          <p:nvPr>
            <p:ph sz="quarter" idx="10"/>
          </p:nvPr>
        </p:nvSpPr>
        <p:spPr/>
        <p:txBody>
          <a:bodyPr/>
          <a:lstStyle/>
          <a:p>
            <a:r>
              <a:rPr lang="en-US" b="1" dirty="0"/>
              <a:t>In-service distributions available prior to retirement</a:t>
            </a:r>
            <a:endParaRPr lang="en-US" dirty="0"/>
          </a:p>
          <a:p>
            <a:pPr marL="285750" indent="-285750">
              <a:buFont typeface="Arial" panose="020B0604020202020204" pitchFamily="34" charset="0"/>
              <a:buChar char="•"/>
            </a:pPr>
            <a:r>
              <a:rPr lang="en-US" b="1" dirty="0"/>
              <a:t>Employee Supplemental Contributions: </a:t>
            </a:r>
          </a:p>
          <a:p>
            <a:pPr marL="1022350" lvl="1">
              <a:buFont typeface="Arial" panose="020B0604020202020204" pitchFamily="34" charset="0"/>
              <a:buChar char="•"/>
            </a:pPr>
            <a:r>
              <a:rPr lang="en-US" dirty="0"/>
              <a:t>Age 59.5</a:t>
            </a:r>
          </a:p>
          <a:p>
            <a:pPr marL="1022350" lvl="1">
              <a:buFont typeface="Arial" panose="020B0604020202020204" pitchFamily="34" charset="0"/>
              <a:buChar char="•"/>
            </a:pPr>
            <a:r>
              <a:rPr lang="en-US" dirty="0"/>
              <a:t>Loans (through TIAA only)</a:t>
            </a:r>
          </a:p>
          <a:p>
            <a:pPr marL="1022350" lvl="1">
              <a:buFont typeface="Arial" panose="020B0604020202020204" pitchFamily="34" charset="0"/>
              <a:buChar char="•"/>
            </a:pPr>
            <a:r>
              <a:rPr lang="en-US" dirty="0"/>
              <a:t>Hardship </a:t>
            </a:r>
          </a:p>
          <a:p>
            <a:pPr marL="736600" lvl="1" indent="0">
              <a:buNone/>
            </a:pPr>
            <a:r>
              <a:rPr lang="en-US" i="1" dirty="0"/>
              <a:t>Loans are not available in the CMU 401(k) Plan</a:t>
            </a:r>
          </a:p>
          <a:p>
            <a:pPr marL="285750" indent="-285750">
              <a:buFont typeface="Arial" panose="020B0604020202020204" pitchFamily="34" charset="0"/>
              <a:buChar char="•"/>
            </a:pPr>
            <a:r>
              <a:rPr lang="en-US" b="1" dirty="0"/>
              <a:t>University Contributions:</a:t>
            </a:r>
          </a:p>
          <a:p>
            <a:pPr marL="1022350" lvl="1">
              <a:buFont typeface="Arial" panose="020B0604020202020204" pitchFamily="34" charset="0"/>
              <a:buChar char="•"/>
            </a:pPr>
            <a:r>
              <a:rPr lang="en-US" dirty="0"/>
              <a:t>Age 59.5 only with hardship reason</a:t>
            </a:r>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23</a:t>
            </a:fld>
            <a:endParaRPr lang="en-US" dirty="0"/>
          </a:p>
        </p:txBody>
      </p:sp>
    </p:spTree>
    <p:extLst>
      <p:ext uri="{BB962C8B-B14F-4D97-AF65-F5344CB8AC3E}">
        <p14:creationId xmlns:p14="http://schemas.microsoft.com/office/powerpoint/2010/main" val="360352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Before Retirement</a:t>
            </a:r>
          </a:p>
        </p:txBody>
      </p:sp>
      <p:sp>
        <p:nvSpPr>
          <p:cNvPr id="3" name="Content Placeholder 2"/>
          <p:cNvSpPr>
            <a:spLocks noGrp="1"/>
          </p:cNvSpPr>
          <p:nvPr>
            <p:ph sz="quarter" idx="10"/>
          </p:nvPr>
        </p:nvSpPr>
        <p:spPr/>
        <p:txBody>
          <a:bodyPr/>
          <a:lstStyle/>
          <a:p>
            <a:r>
              <a:rPr lang="en-US" b="1" dirty="0"/>
              <a:t>Are You On Target?</a:t>
            </a:r>
          </a:p>
          <a:p>
            <a:pPr marL="285750" indent="-285750">
              <a:buFont typeface="Arial" panose="020B0604020202020204" pitchFamily="34" charset="0"/>
              <a:buChar char="•"/>
            </a:pPr>
            <a:r>
              <a:rPr lang="en-US" dirty="0"/>
              <a:t>Faculty and staff can contribute up to 100% of their pay to the plan(s)</a:t>
            </a:r>
          </a:p>
          <a:p>
            <a:pPr marL="285750" indent="-285750">
              <a:buFont typeface="Arial" panose="020B0604020202020204" pitchFamily="34" charset="0"/>
              <a:buChar char="•"/>
            </a:pPr>
            <a:r>
              <a:rPr lang="en-US" dirty="0"/>
              <a:t>Current IRS annual maximum is $25,000 for anyone age 50 or older</a:t>
            </a:r>
          </a:p>
          <a:p>
            <a:pPr marL="285750" indent="-285750">
              <a:buFont typeface="Arial" panose="020B0604020202020204" pitchFamily="34" charset="0"/>
              <a:buChar char="•"/>
            </a:pPr>
            <a:r>
              <a:rPr lang="en-US" dirty="0"/>
              <a:t>Are you contributing enough to replace your salary at retirement?</a:t>
            </a:r>
          </a:p>
          <a:p>
            <a:pPr marL="1022350" lvl="1">
              <a:buFont typeface="Arial" panose="020B0604020202020204" pitchFamily="34" charset="0"/>
              <a:buChar char="•"/>
            </a:pPr>
            <a:r>
              <a:rPr lang="en-US" dirty="0"/>
              <a:t>Review your current contribution </a:t>
            </a:r>
            <a:r>
              <a:rPr lang="en-US"/>
              <a:t>% in </a:t>
            </a:r>
            <a:r>
              <a:rPr lang="en-US" dirty="0"/>
              <a:t>Workday </a:t>
            </a:r>
          </a:p>
          <a:p>
            <a:pPr marL="1022350" lvl="1">
              <a:buFont typeface="Arial" panose="020B0604020202020204" pitchFamily="34" charset="0"/>
              <a:buChar char="•"/>
            </a:pPr>
            <a:r>
              <a:rPr lang="en-US" dirty="0"/>
              <a:t>Increase your contribution % if you can</a:t>
            </a:r>
          </a:p>
        </p:txBody>
      </p:sp>
      <p:sp>
        <p:nvSpPr>
          <p:cNvPr id="4" name="Slide Number Placeholder 3"/>
          <p:cNvSpPr>
            <a:spLocks noGrp="1"/>
          </p:cNvSpPr>
          <p:nvPr>
            <p:ph type="sldNum" sz="quarter" idx="11"/>
          </p:nvPr>
        </p:nvSpPr>
        <p:spPr/>
        <p:txBody>
          <a:bodyPr/>
          <a:lstStyle/>
          <a:p>
            <a:fld id="{35500DA2-C0B5-4C2D-8CB0-67C882DF0129}" type="slidenum">
              <a:rPr lang="en-US" smtClean="0"/>
              <a:pPr/>
              <a:t>24</a:t>
            </a:fld>
            <a:endParaRPr lang="en-US" dirty="0"/>
          </a:p>
        </p:txBody>
      </p:sp>
    </p:spTree>
    <p:extLst>
      <p:ext uri="{BB962C8B-B14F-4D97-AF65-F5344CB8AC3E}">
        <p14:creationId xmlns:p14="http://schemas.microsoft.com/office/powerpoint/2010/main" val="345597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Before Retirement</a:t>
            </a:r>
            <a:br>
              <a:rPr lang="en-US" dirty="0"/>
            </a:br>
            <a:endParaRPr lang="en-US" dirty="0"/>
          </a:p>
        </p:txBody>
      </p:sp>
      <p:sp>
        <p:nvSpPr>
          <p:cNvPr id="3" name="Content Placeholder 2"/>
          <p:cNvSpPr>
            <a:spLocks noGrp="1"/>
          </p:cNvSpPr>
          <p:nvPr>
            <p:ph sz="quarter" idx="10"/>
          </p:nvPr>
        </p:nvSpPr>
        <p:spPr/>
        <p:txBody>
          <a:bodyPr/>
          <a:lstStyle/>
          <a:p>
            <a:r>
              <a:rPr lang="en-US" b="1" dirty="0"/>
              <a:t>Schedule an on-campus meeting with TIAA or Vanguard to discuss:</a:t>
            </a:r>
            <a:endParaRPr lang="en-US" dirty="0"/>
          </a:p>
          <a:p>
            <a:pPr marL="285750" indent="-285750">
              <a:buFont typeface="Arial" panose="020B0604020202020204" pitchFamily="34" charset="0"/>
              <a:buChar char="•"/>
            </a:pPr>
            <a:r>
              <a:rPr lang="en-US" dirty="0"/>
              <a:t>Are you on target for retirement?</a:t>
            </a:r>
          </a:p>
          <a:p>
            <a:pPr marL="285750" indent="-285750">
              <a:buFont typeface="Arial" panose="020B0604020202020204" pitchFamily="34" charset="0"/>
              <a:buChar char="•"/>
            </a:pPr>
            <a:r>
              <a:rPr lang="en-US" dirty="0"/>
              <a:t>Review your investment mix</a:t>
            </a:r>
          </a:p>
          <a:p>
            <a:pPr marL="285750" indent="-285750">
              <a:buFont typeface="Arial" panose="020B0604020202020204" pitchFamily="34" charset="0"/>
              <a:buChar char="•"/>
            </a:pPr>
            <a:r>
              <a:rPr lang="en-US" dirty="0"/>
              <a:t>Elimination of debt</a:t>
            </a:r>
          </a:p>
          <a:p>
            <a:pPr marL="285750" indent="-285750">
              <a:buFont typeface="Arial" panose="020B0604020202020204" pitchFamily="34" charset="0"/>
              <a:buChar char="•"/>
            </a:pPr>
            <a:r>
              <a:rPr lang="en-US" dirty="0"/>
              <a:t>Distribution options</a:t>
            </a:r>
          </a:p>
          <a:p>
            <a:pPr marL="285750" indent="-285750">
              <a:buFont typeface="Arial" panose="020B0604020202020204" pitchFamily="34" charset="0"/>
              <a:buChar char="•"/>
            </a:pPr>
            <a:r>
              <a:rPr lang="en-US" dirty="0"/>
              <a:t>Taxation</a:t>
            </a:r>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25</a:t>
            </a:fld>
            <a:endParaRPr lang="en-US" dirty="0"/>
          </a:p>
        </p:txBody>
      </p:sp>
    </p:spTree>
    <p:extLst>
      <p:ext uri="{BB962C8B-B14F-4D97-AF65-F5344CB8AC3E}">
        <p14:creationId xmlns:p14="http://schemas.microsoft.com/office/powerpoint/2010/main" val="22890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Before Retirement</a:t>
            </a:r>
            <a:br>
              <a:rPr lang="en-US" dirty="0"/>
            </a:br>
            <a:endParaRPr lang="en-US" dirty="0"/>
          </a:p>
        </p:txBody>
      </p:sp>
      <p:sp>
        <p:nvSpPr>
          <p:cNvPr id="3" name="Content Placeholder 2"/>
          <p:cNvSpPr>
            <a:spLocks noGrp="1"/>
          </p:cNvSpPr>
          <p:nvPr>
            <p:ph sz="quarter" idx="10"/>
          </p:nvPr>
        </p:nvSpPr>
        <p:spPr/>
        <p:txBody>
          <a:bodyPr/>
          <a:lstStyle/>
          <a:p>
            <a:r>
              <a:rPr lang="en-US" b="1" dirty="0"/>
              <a:t>Attend on-campus CMU-sponsored information sessions:</a:t>
            </a:r>
            <a:endParaRPr lang="en-US" dirty="0"/>
          </a:p>
          <a:p>
            <a:pPr marL="285750" indent="-285750">
              <a:buFont typeface="Arial" panose="020B0604020202020204" pitchFamily="34" charset="0"/>
              <a:buChar char="•"/>
            </a:pPr>
            <a:r>
              <a:rPr lang="en-US" b="1" dirty="0"/>
              <a:t>Ready to Retire</a:t>
            </a:r>
          </a:p>
          <a:p>
            <a:pPr marL="1022350" lvl="1">
              <a:buFont typeface="Arial" panose="020B0604020202020204" pitchFamily="34" charset="0"/>
              <a:buChar char="•"/>
            </a:pPr>
            <a:r>
              <a:rPr lang="en-US" dirty="0"/>
              <a:t>Next session: Thursday, April 4, 2019</a:t>
            </a:r>
          </a:p>
          <a:p>
            <a:pPr marL="285750" indent="-285750">
              <a:buFont typeface="Arial" panose="020B0604020202020204" pitchFamily="34" charset="0"/>
              <a:buChar char="•"/>
            </a:pPr>
            <a:r>
              <a:rPr lang="en-US" b="1" dirty="0"/>
              <a:t>TIAA/Vanguard Informational Workshops</a:t>
            </a:r>
          </a:p>
          <a:p>
            <a:pPr marL="1022350" lvl="1">
              <a:buFont typeface="Arial" panose="020B0604020202020204" pitchFamily="34" charset="0"/>
              <a:buChar char="•"/>
            </a:pPr>
            <a:r>
              <a:rPr lang="en-US" dirty="0"/>
              <a:t>Next sessions:</a:t>
            </a:r>
          </a:p>
          <a:p>
            <a:pPr marL="1479550" lvl="2">
              <a:buFont typeface="Arial" panose="020B0604020202020204" pitchFamily="34" charset="0"/>
              <a:buChar char="•"/>
            </a:pPr>
            <a:r>
              <a:rPr lang="en-US" dirty="0"/>
              <a:t>Vanguard — March 18, 2019</a:t>
            </a:r>
          </a:p>
          <a:p>
            <a:pPr marL="1479550" lvl="2">
              <a:buFont typeface="Arial" panose="020B0604020202020204" pitchFamily="34" charset="0"/>
              <a:buChar char="•"/>
            </a:pPr>
            <a:r>
              <a:rPr lang="en-US" dirty="0"/>
              <a:t>TIAA — April 17, 2019</a:t>
            </a:r>
          </a:p>
          <a:p>
            <a:pPr marL="279400" indent="0"/>
            <a:endParaRPr lang="en-US" dirty="0"/>
          </a:p>
          <a:p>
            <a:pPr marL="279400" indent="0"/>
            <a:r>
              <a:rPr lang="en-US" dirty="0"/>
              <a:t>Register via FocusU: </a:t>
            </a:r>
            <a:r>
              <a:rPr lang="en-US" dirty="0">
                <a:hlinkClick r:id="rId2"/>
              </a:rPr>
              <a:t>https://focusu.skillport.com/</a:t>
            </a:r>
            <a:endParaRPr lang="en-US" dirty="0"/>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26</a:t>
            </a:fld>
            <a:endParaRPr lang="en-US" dirty="0"/>
          </a:p>
        </p:txBody>
      </p:sp>
    </p:spTree>
    <p:extLst>
      <p:ext uri="{BB962C8B-B14F-4D97-AF65-F5344CB8AC3E}">
        <p14:creationId xmlns:p14="http://schemas.microsoft.com/office/powerpoint/2010/main" val="2856664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Resources</a:t>
            </a:r>
            <a:br>
              <a:rPr lang="en-US" dirty="0"/>
            </a:br>
            <a:endParaRPr lang="en-US" dirty="0"/>
          </a:p>
        </p:txBody>
      </p:sp>
      <p:sp>
        <p:nvSpPr>
          <p:cNvPr id="3" name="Content Placeholder 2"/>
          <p:cNvSpPr>
            <a:spLocks noGrp="1"/>
          </p:cNvSpPr>
          <p:nvPr>
            <p:ph sz="quarter" idx="10"/>
          </p:nvPr>
        </p:nvSpPr>
        <p:spPr/>
        <p:txBody>
          <a:bodyPr/>
          <a:lstStyle/>
          <a:p>
            <a:r>
              <a:rPr lang="en-US" b="1" dirty="0"/>
              <a:t>TIAA</a:t>
            </a:r>
          </a:p>
          <a:p>
            <a:r>
              <a:rPr lang="en-US" dirty="0"/>
              <a:t>Call: 1-800-842-2776	</a:t>
            </a:r>
          </a:p>
          <a:p>
            <a:r>
              <a:rPr lang="en-US" dirty="0"/>
              <a:t>Website: </a:t>
            </a:r>
            <a:r>
              <a:rPr lang="en-US" dirty="0">
                <a:hlinkClick r:id="rId2"/>
              </a:rPr>
              <a:t>www.tiaa.org</a:t>
            </a:r>
            <a:r>
              <a:rPr lang="en-US" dirty="0"/>
              <a:t> </a:t>
            </a:r>
          </a:p>
          <a:p>
            <a:r>
              <a:rPr lang="en-US" dirty="0"/>
              <a:t>Individual Consultation: 1-800-732-8353</a:t>
            </a:r>
          </a:p>
          <a:p>
            <a:endParaRPr lang="en-US" b="1" dirty="0"/>
          </a:p>
          <a:p>
            <a:r>
              <a:rPr lang="en-US" b="1" dirty="0"/>
              <a:t>Vanguard</a:t>
            </a:r>
          </a:p>
          <a:p>
            <a:r>
              <a:rPr lang="en-US" dirty="0"/>
              <a:t>Call: 1-800-523-1188	</a:t>
            </a:r>
          </a:p>
          <a:p>
            <a:r>
              <a:rPr lang="en-US" dirty="0"/>
              <a:t>Website: </a:t>
            </a:r>
            <a:r>
              <a:rPr lang="en-US" dirty="0">
                <a:hlinkClick r:id="rId3"/>
              </a:rPr>
              <a:t>www.retirementplans.vanguard.com</a:t>
            </a:r>
            <a:r>
              <a:rPr lang="en-US" dirty="0"/>
              <a:t> </a:t>
            </a:r>
          </a:p>
          <a:p>
            <a:r>
              <a:rPr lang="en-US" dirty="0"/>
              <a:t>Individual Consultation: 1-800-662-0106, ext. 14500</a:t>
            </a:r>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27</a:t>
            </a:fld>
            <a:endParaRPr lang="en-US" dirty="0"/>
          </a:p>
        </p:txBody>
      </p:sp>
    </p:spTree>
    <p:extLst>
      <p:ext uri="{BB962C8B-B14F-4D97-AF65-F5344CB8AC3E}">
        <p14:creationId xmlns:p14="http://schemas.microsoft.com/office/powerpoint/2010/main" val="127369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623888" y="965200"/>
            <a:ext cx="788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1"/>
                </a:solidFill>
                <a:latin typeface="Calibri" panose="020F0502020204030204" pitchFamily="34"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a:lstStyle>
          <a:p>
            <a:r>
              <a:rPr lang="en-US" sz="4800" kern="0" dirty="0"/>
              <a:t>What Happens to My Benefits When I Leave?</a:t>
            </a:r>
          </a:p>
        </p:txBody>
      </p:sp>
      <p:sp>
        <p:nvSpPr>
          <p:cNvPr id="4" name="Text Placeholder 4"/>
          <p:cNvSpPr txBox="1">
            <a:spLocks/>
          </p:cNvSpPr>
          <p:nvPr/>
        </p:nvSpPr>
        <p:spPr bwMode="auto">
          <a:xfrm>
            <a:off x="623888" y="3122612"/>
            <a:ext cx="78867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6350" indent="-6350" algn="l" rtl="0" eaLnBrk="1" fontAlgn="base" hangingPunct="1">
              <a:spcBef>
                <a:spcPts val="600"/>
              </a:spcBef>
              <a:spcAft>
                <a:spcPct val="0"/>
              </a:spcAft>
              <a:defRPr sz="1800">
                <a:solidFill>
                  <a:schemeClr val="tx1"/>
                </a:solidFill>
                <a:latin typeface="Calibri" panose="020F0502020204030204" pitchFamily="34" charset="0"/>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a:lstStyle>
          <a:p>
            <a:pPr>
              <a:spcBef>
                <a:spcPts val="0"/>
              </a:spcBef>
            </a:pPr>
            <a:r>
              <a:rPr lang="en-US" dirty="0">
                <a:cs typeface="Arial" panose="020B0604020202020204" pitchFamily="34" charset="0"/>
              </a:rPr>
              <a:t>Becky McGhee, Senior Benefits Administrator</a:t>
            </a:r>
          </a:p>
        </p:txBody>
      </p:sp>
      <p:sp>
        <p:nvSpPr>
          <p:cNvPr id="2" name="Slide Number Placeholder 1"/>
          <p:cNvSpPr>
            <a:spLocks noGrp="1"/>
          </p:cNvSpPr>
          <p:nvPr>
            <p:ph type="sldNum" sz="quarter" idx="10"/>
          </p:nvPr>
        </p:nvSpPr>
        <p:spPr/>
        <p:txBody>
          <a:bodyPr/>
          <a:lstStyle/>
          <a:p>
            <a:fld id="{35500DA2-C0B5-4C2D-8CB0-67C882DF0129}" type="slidenum">
              <a:rPr lang="en-US" smtClean="0"/>
              <a:pPr/>
              <a:t>28</a:t>
            </a:fld>
            <a:endParaRPr lang="en-US" dirty="0"/>
          </a:p>
        </p:txBody>
      </p:sp>
    </p:spTree>
    <p:extLst>
      <p:ext uri="{BB962C8B-B14F-4D97-AF65-F5344CB8AC3E}">
        <p14:creationId xmlns:p14="http://schemas.microsoft.com/office/powerpoint/2010/main" val="126513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My Benefits When I Leave?</a:t>
            </a:r>
          </a:p>
        </p:txBody>
      </p:sp>
      <p:sp>
        <p:nvSpPr>
          <p:cNvPr id="3" name="Content Placeholder 2"/>
          <p:cNvSpPr>
            <a:spLocks noGrp="1"/>
          </p:cNvSpPr>
          <p:nvPr>
            <p:ph sz="quarter" idx="10"/>
          </p:nvPr>
        </p:nvSpPr>
        <p:spPr/>
        <p:txBody>
          <a:bodyPr/>
          <a:lstStyle/>
          <a:p>
            <a:pPr marL="0" indent="0"/>
            <a:r>
              <a:rPr lang="en-US" sz="1600" b="1" dirty="0"/>
              <a:t>Health Plans and Flexible Savings Accounts (FSAs)</a:t>
            </a:r>
          </a:p>
          <a:p>
            <a:pPr marL="285750" indent="-285750">
              <a:buFont typeface="Arial" panose="020B0604020202020204" pitchFamily="34" charset="0"/>
              <a:buChar char="•"/>
            </a:pPr>
            <a:r>
              <a:rPr lang="en-US" sz="1600" dirty="0"/>
              <a:t>Coverage ends last day of month in which employment ends</a:t>
            </a:r>
          </a:p>
          <a:p>
            <a:pPr marL="285750" indent="-285750">
              <a:buFont typeface="Arial" panose="020B0604020202020204" pitchFamily="34" charset="0"/>
              <a:buChar char="•"/>
            </a:pPr>
            <a:r>
              <a:rPr lang="en-US" sz="1600" dirty="0"/>
              <a:t>Continue coverage under COBRA for up to 18 months</a:t>
            </a:r>
          </a:p>
          <a:p>
            <a:pPr marL="0" indent="0"/>
            <a:r>
              <a:rPr lang="en-US" sz="1600" b="1" dirty="0"/>
              <a:t>Life Insurance Plans</a:t>
            </a:r>
          </a:p>
          <a:p>
            <a:pPr marL="285750" indent="-285750">
              <a:buFont typeface="Arial" panose="020B0604020202020204" pitchFamily="34" charset="0"/>
              <a:buChar char="•"/>
            </a:pPr>
            <a:r>
              <a:rPr lang="en-US" sz="1600" dirty="0"/>
              <a:t>Coverage ends last day of month in which employment ends</a:t>
            </a:r>
          </a:p>
          <a:p>
            <a:pPr marL="285750" indent="-285750">
              <a:buFont typeface="Arial" panose="020B0604020202020204" pitchFamily="34" charset="0"/>
              <a:buChar char="•"/>
            </a:pPr>
            <a:r>
              <a:rPr lang="en-US" sz="1600" dirty="0"/>
              <a:t>Opportunity to convert to individual policy with MetLife</a:t>
            </a:r>
          </a:p>
          <a:p>
            <a:pPr marL="0" indent="0"/>
            <a:r>
              <a:rPr lang="en-US" sz="1600" b="1" dirty="0"/>
              <a:t>Disability Plans</a:t>
            </a:r>
          </a:p>
          <a:p>
            <a:pPr marL="285750" indent="-285750">
              <a:buFont typeface="Arial" panose="020B0604020202020204" pitchFamily="34" charset="0"/>
              <a:buChar char="•"/>
            </a:pPr>
            <a:r>
              <a:rPr lang="en-US" sz="1600" dirty="0"/>
              <a:t>Coverage ends last day of employment</a:t>
            </a:r>
          </a:p>
          <a:p>
            <a:pPr marL="0" indent="0"/>
            <a:r>
              <a:rPr lang="en-US" sz="1600" b="1" dirty="0"/>
              <a:t>Paid Time Off (PTO)</a:t>
            </a:r>
          </a:p>
          <a:p>
            <a:pPr marL="285750" indent="-285750">
              <a:buFont typeface="Arial" panose="020B0604020202020204" pitchFamily="34" charset="0"/>
              <a:buChar char="•"/>
            </a:pPr>
            <a:r>
              <a:rPr lang="en-US" sz="1600" dirty="0"/>
              <a:t>Earned but unused PTO (up to annual entitlement) is paid out upon separation </a:t>
            </a:r>
          </a:p>
          <a:p>
            <a:endParaRPr lang="en-US" sz="1600"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29</a:t>
            </a:fld>
            <a:endParaRPr lang="en-US" dirty="0"/>
          </a:p>
        </p:txBody>
      </p:sp>
    </p:spTree>
    <p:extLst>
      <p:ext uri="{BB962C8B-B14F-4D97-AF65-F5344CB8AC3E}">
        <p14:creationId xmlns:p14="http://schemas.microsoft.com/office/powerpoint/2010/main" val="409445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623888" y="965200"/>
            <a:ext cx="788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1"/>
                </a:solidFill>
                <a:latin typeface="Calibri" panose="020F0502020204030204" pitchFamily="34"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a:lstStyle>
          <a:p>
            <a:r>
              <a:rPr lang="en-US" sz="4800" kern="0" dirty="0"/>
              <a:t>Overview of Social Security</a:t>
            </a:r>
          </a:p>
        </p:txBody>
      </p:sp>
      <p:sp>
        <p:nvSpPr>
          <p:cNvPr id="4" name="Text Placeholder 4"/>
          <p:cNvSpPr txBox="1">
            <a:spLocks/>
          </p:cNvSpPr>
          <p:nvPr/>
        </p:nvSpPr>
        <p:spPr bwMode="auto">
          <a:xfrm>
            <a:off x="623888" y="3122612"/>
            <a:ext cx="78867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6350" indent="-6350" algn="l" rtl="0" eaLnBrk="1" fontAlgn="base" hangingPunct="1">
              <a:spcBef>
                <a:spcPts val="600"/>
              </a:spcBef>
              <a:spcAft>
                <a:spcPct val="0"/>
              </a:spcAft>
              <a:defRPr sz="1800">
                <a:solidFill>
                  <a:schemeClr val="tx1"/>
                </a:solidFill>
                <a:latin typeface="Calibri" panose="020F0502020204030204" pitchFamily="34" charset="0"/>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a:lstStyle>
          <a:p>
            <a:pPr>
              <a:spcBef>
                <a:spcPts val="0"/>
              </a:spcBef>
            </a:pPr>
            <a:r>
              <a:rPr lang="en-US" dirty="0">
                <a:cs typeface="Arial" panose="020B0604020202020204" pitchFamily="34" charset="0"/>
              </a:rPr>
              <a:t>Jack Kennedy, Director of Benefits</a:t>
            </a:r>
          </a:p>
          <a:p>
            <a:pPr>
              <a:spcBef>
                <a:spcPts val="0"/>
              </a:spcBef>
            </a:pPr>
            <a:r>
              <a:rPr lang="en-US" kern="0" dirty="0"/>
              <a:t>		</a:t>
            </a:r>
          </a:p>
        </p:txBody>
      </p:sp>
      <p:sp>
        <p:nvSpPr>
          <p:cNvPr id="2" name="Slide Number Placeholder 1"/>
          <p:cNvSpPr>
            <a:spLocks noGrp="1"/>
          </p:cNvSpPr>
          <p:nvPr>
            <p:ph type="sldNum" sz="quarter" idx="10"/>
          </p:nvPr>
        </p:nvSpPr>
        <p:spPr/>
        <p:txBody>
          <a:bodyPr/>
          <a:lstStyle/>
          <a:p>
            <a:fld id="{35500DA2-C0B5-4C2D-8CB0-67C882DF0129}" type="slidenum">
              <a:rPr lang="en-US" smtClean="0"/>
              <a:pPr/>
              <a:t>3</a:t>
            </a:fld>
            <a:endParaRPr lang="en-US" dirty="0"/>
          </a:p>
        </p:txBody>
      </p:sp>
    </p:spTree>
    <p:extLst>
      <p:ext uri="{BB962C8B-B14F-4D97-AF65-F5344CB8AC3E}">
        <p14:creationId xmlns:p14="http://schemas.microsoft.com/office/powerpoint/2010/main" val="3458751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My Benefits When I Leave?</a:t>
            </a:r>
          </a:p>
        </p:txBody>
      </p:sp>
      <p:sp>
        <p:nvSpPr>
          <p:cNvPr id="3" name="Content Placeholder 2"/>
          <p:cNvSpPr>
            <a:spLocks noGrp="1"/>
          </p:cNvSpPr>
          <p:nvPr>
            <p:ph sz="quarter" idx="10"/>
          </p:nvPr>
        </p:nvSpPr>
        <p:spPr/>
        <p:txBody>
          <a:bodyPr/>
          <a:lstStyle/>
          <a:p>
            <a:r>
              <a:rPr lang="en-US" b="1" dirty="0"/>
              <a:t>Tuition Benefits for Employees </a:t>
            </a:r>
          </a:p>
          <a:p>
            <a:pPr marL="285750" indent="-285750">
              <a:buFont typeface="Arial" panose="020B0604020202020204" pitchFamily="34" charset="0"/>
              <a:buChar char="•"/>
            </a:pPr>
            <a:r>
              <a:rPr lang="en-US" dirty="0"/>
              <a:t>Tuition benefits will continue through the end of the current term</a:t>
            </a:r>
          </a:p>
          <a:p>
            <a:r>
              <a:rPr lang="en-US" b="1" dirty="0"/>
              <a:t>Tuition Benefits for Dependents </a:t>
            </a:r>
          </a:p>
          <a:p>
            <a:pPr marL="285750" indent="-285750">
              <a:buFont typeface="Arial" panose="020B0604020202020204" pitchFamily="34" charset="0"/>
              <a:buChar char="•"/>
            </a:pPr>
            <a:r>
              <a:rPr lang="en-US" dirty="0"/>
              <a:t>Dependents remain eligible when you retire: </a:t>
            </a:r>
          </a:p>
          <a:p>
            <a:pPr marL="1022350" lvl="1">
              <a:buFont typeface="Arial" panose="020B0604020202020204" pitchFamily="34" charset="0"/>
              <a:buChar char="•"/>
            </a:pPr>
            <a:r>
              <a:rPr lang="en-US" dirty="0"/>
              <a:t>If you are full-time when you retire at age 62 or later with at least 15 years of service </a:t>
            </a:r>
          </a:p>
          <a:p>
            <a:pPr marL="1022350" lvl="1">
              <a:buFont typeface="Arial" panose="020B0604020202020204" pitchFamily="34" charset="0"/>
              <a:buChar char="•"/>
            </a:pPr>
            <a:r>
              <a:rPr lang="en-US" dirty="0"/>
              <a:t>If you are full-time when you retire at age 65 with at least ten years of service </a:t>
            </a:r>
          </a:p>
          <a:p>
            <a:pPr marL="1022350" lvl="1">
              <a:buFont typeface="Arial" panose="020B0604020202020204" pitchFamily="34" charset="0"/>
              <a:buChar char="•"/>
            </a:pPr>
            <a:r>
              <a:rPr lang="en-US" dirty="0"/>
              <a:t>If you are full time when you pass away with 10 or more years of service</a:t>
            </a: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30</a:t>
            </a:fld>
            <a:endParaRPr lang="en-US" dirty="0"/>
          </a:p>
        </p:txBody>
      </p:sp>
    </p:spTree>
    <p:extLst>
      <p:ext uri="{BB962C8B-B14F-4D97-AF65-F5344CB8AC3E}">
        <p14:creationId xmlns:p14="http://schemas.microsoft.com/office/powerpoint/2010/main" val="921150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My Benefits When I Leave?</a:t>
            </a:r>
          </a:p>
        </p:txBody>
      </p:sp>
      <p:sp>
        <p:nvSpPr>
          <p:cNvPr id="3" name="Content Placeholder 2"/>
          <p:cNvSpPr>
            <a:spLocks noGrp="1"/>
          </p:cNvSpPr>
          <p:nvPr>
            <p:ph sz="quarter" idx="10"/>
          </p:nvPr>
        </p:nvSpPr>
        <p:spPr/>
        <p:txBody>
          <a:bodyPr/>
          <a:lstStyle/>
          <a:p>
            <a:r>
              <a:rPr lang="en-US" b="1" dirty="0"/>
              <a:t>Tuition Benefits for Dependents </a:t>
            </a:r>
          </a:p>
          <a:p>
            <a:pPr marL="285750" indent="-285750">
              <a:buFont typeface="Arial" panose="020B0604020202020204" pitchFamily="34" charset="0"/>
              <a:buChar char="•"/>
            </a:pPr>
            <a:r>
              <a:rPr lang="en-US" dirty="0"/>
              <a:t>Dependents must meet the following requirements to be eligible: </a:t>
            </a:r>
          </a:p>
          <a:p>
            <a:pPr marL="1022350" lvl="1">
              <a:buFont typeface="Arial" panose="020B0604020202020204" pitchFamily="34" charset="0"/>
              <a:buChar char="•"/>
            </a:pPr>
            <a:r>
              <a:rPr lang="en-US" dirty="0"/>
              <a:t>Meet IRS dependency exemption criteria</a:t>
            </a:r>
          </a:p>
          <a:p>
            <a:pPr marL="1022350" lvl="1">
              <a:buFont typeface="Arial" panose="020B0604020202020204" pitchFamily="34" charset="0"/>
              <a:buChar char="•"/>
            </a:pPr>
            <a:r>
              <a:rPr lang="en-US" dirty="0"/>
              <a:t>Must be born or legally adopted by the eligible staff member</a:t>
            </a:r>
          </a:p>
          <a:p>
            <a:pPr marL="1022350" lvl="1">
              <a:buFont typeface="Arial" panose="020B0604020202020204" pitchFamily="34" charset="0"/>
              <a:buChar char="•"/>
            </a:pPr>
            <a:r>
              <a:rPr lang="en-US" dirty="0"/>
              <a:t>Must be enrolled in an undergraduate degree program before the age of 30 </a:t>
            </a:r>
          </a:p>
          <a:p>
            <a:pPr marL="285750" indent="-285750">
              <a:buFont typeface="Arial" panose="020B0604020202020204" pitchFamily="34" charset="0"/>
              <a:buChar char="•"/>
            </a:pPr>
            <a:r>
              <a:rPr lang="en-US" dirty="0"/>
              <a:t>Up to two children per family may utilize the tuition benefit at an outside school</a:t>
            </a:r>
          </a:p>
          <a:p>
            <a:pPr marL="285750" indent="-285750">
              <a:buFont typeface="Arial" panose="020B0604020202020204" pitchFamily="34" charset="0"/>
              <a:buChar char="•"/>
            </a:pPr>
            <a:r>
              <a:rPr lang="en-US" dirty="0"/>
              <a:t>An unlimited number of eligible dependent children may attend Carnegie Mellon University </a:t>
            </a:r>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31</a:t>
            </a:fld>
            <a:endParaRPr lang="en-US" dirty="0"/>
          </a:p>
        </p:txBody>
      </p:sp>
    </p:spTree>
    <p:extLst>
      <p:ext uri="{BB962C8B-B14F-4D97-AF65-F5344CB8AC3E}">
        <p14:creationId xmlns:p14="http://schemas.microsoft.com/office/powerpoint/2010/main" val="218448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My Benefits When I Leave?</a:t>
            </a:r>
          </a:p>
        </p:txBody>
      </p:sp>
      <p:sp>
        <p:nvSpPr>
          <p:cNvPr id="3" name="Content Placeholder 2"/>
          <p:cNvSpPr>
            <a:spLocks noGrp="1"/>
          </p:cNvSpPr>
          <p:nvPr>
            <p:ph sz="quarter" idx="10"/>
          </p:nvPr>
        </p:nvSpPr>
        <p:spPr>
          <a:xfrm>
            <a:off x="457200" y="1200150"/>
            <a:ext cx="6629400" cy="3429000"/>
          </a:xfrm>
        </p:spPr>
        <p:txBody>
          <a:bodyPr/>
          <a:lstStyle/>
          <a:p>
            <a:r>
              <a:rPr lang="en-US" b="1" dirty="0" err="1"/>
              <a:t>Osher</a:t>
            </a:r>
            <a:r>
              <a:rPr lang="en-US" b="1" dirty="0"/>
              <a:t> Life Long Learning Institute </a:t>
            </a:r>
            <a:endParaRPr lang="en-US" dirty="0"/>
          </a:p>
          <a:p>
            <a:pPr marL="285750" indent="-285750">
              <a:buFont typeface="Arial" panose="020B0604020202020204" pitchFamily="34" charset="0"/>
              <a:buChar char="•"/>
            </a:pPr>
            <a:r>
              <a:rPr lang="en-US" dirty="0"/>
              <a:t>Non-profit organization that resides on the CMU campus but operates independently from the university</a:t>
            </a:r>
          </a:p>
          <a:p>
            <a:pPr marL="285750" indent="-285750">
              <a:buFont typeface="Arial" panose="020B0604020202020204" pitchFamily="34" charset="0"/>
              <a:buChar char="•"/>
            </a:pPr>
            <a:r>
              <a:rPr lang="en-US" dirty="0"/>
              <a:t>Provides courses taught by </a:t>
            </a:r>
            <a:r>
              <a:rPr lang="en-US" dirty="0" err="1"/>
              <a:t>Osher</a:t>
            </a:r>
            <a:r>
              <a:rPr lang="en-US" dirty="0"/>
              <a:t> members, volunteers, and faculty members on various topics </a:t>
            </a:r>
          </a:p>
          <a:p>
            <a:r>
              <a:rPr lang="en-US" dirty="0"/>
              <a:t>Example courses :</a:t>
            </a:r>
          </a:p>
          <a:p>
            <a:pPr marL="285750" indent="-285750">
              <a:buFont typeface="Arial" panose="020B0604020202020204" pitchFamily="34" charset="0"/>
              <a:buChar char="•"/>
            </a:pPr>
            <a:r>
              <a:rPr lang="en-US" i="1" dirty="0"/>
              <a:t>African Adventures: Traveling with a Medical Team</a:t>
            </a:r>
          </a:p>
          <a:p>
            <a:pPr marL="285750" indent="-285750">
              <a:buFont typeface="Arial" panose="020B0604020202020204" pitchFamily="34" charset="0"/>
              <a:buChar char="•"/>
            </a:pPr>
            <a:r>
              <a:rPr lang="en-US" i="1" dirty="0"/>
              <a:t>A Midsummer Night's Dream: A Dream For Us All </a:t>
            </a:r>
          </a:p>
          <a:p>
            <a:pPr marL="285750" indent="-285750">
              <a:buFont typeface="Arial" panose="020B0604020202020204" pitchFamily="34" charset="0"/>
              <a:buChar char="•"/>
            </a:pPr>
            <a:r>
              <a:rPr lang="en-US" i="1" dirty="0"/>
              <a:t>Origins of the US to the Second Revolution</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200150"/>
            <a:ext cx="1600200" cy="1625803"/>
          </a:xfrm>
          <a:prstGeom prst="rect">
            <a:avLst/>
          </a:prstGeom>
        </p:spPr>
      </p:pic>
      <p:sp>
        <p:nvSpPr>
          <p:cNvPr id="4" name="Slide Number Placeholder 3"/>
          <p:cNvSpPr>
            <a:spLocks noGrp="1"/>
          </p:cNvSpPr>
          <p:nvPr>
            <p:ph type="sldNum" sz="quarter" idx="11"/>
          </p:nvPr>
        </p:nvSpPr>
        <p:spPr/>
        <p:txBody>
          <a:bodyPr/>
          <a:lstStyle/>
          <a:p>
            <a:fld id="{35500DA2-C0B5-4C2D-8CB0-67C882DF0129}" type="slidenum">
              <a:rPr lang="en-US" smtClean="0"/>
              <a:pPr/>
              <a:t>32</a:t>
            </a:fld>
            <a:endParaRPr lang="en-US" dirty="0"/>
          </a:p>
        </p:txBody>
      </p:sp>
    </p:spTree>
    <p:extLst>
      <p:ext uri="{BB962C8B-B14F-4D97-AF65-F5344CB8AC3E}">
        <p14:creationId xmlns:p14="http://schemas.microsoft.com/office/powerpoint/2010/main" val="2948468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My Benefits When I Leave?</a:t>
            </a:r>
          </a:p>
        </p:txBody>
      </p:sp>
      <p:sp>
        <p:nvSpPr>
          <p:cNvPr id="3" name="Content Placeholder 2"/>
          <p:cNvSpPr>
            <a:spLocks noGrp="1"/>
          </p:cNvSpPr>
          <p:nvPr>
            <p:ph sz="quarter" idx="10"/>
          </p:nvPr>
        </p:nvSpPr>
        <p:spPr>
          <a:xfrm>
            <a:off x="457200" y="1200150"/>
            <a:ext cx="6629400" cy="3429000"/>
          </a:xfrm>
        </p:spPr>
        <p:txBody>
          <a:bodyPr/>
          <a:lstStyle/>
          <a:p>
            <a:r>
              <a:rPr lang="en-US" b="1" dirty="0" err="1"/>
              <a:t>Osher</a:t>
            </a:r>
            <a:r>
              <a:rPr lang="en-US" b="1" dirty="0"/>
              <a:t> Life Long Learning Institute </a:t>
            </a:r>
            <a:endParaRPr lang="en-US" dirty="0"/>
          </a:p>
          <a:p>
            <a:r>
              <a:rPr lang="en-US" dirty="0"/>
              <a:t>The </a:t>
            </a:r>
            <a:r>
              <a:rPr lang="en-US" dirty="0" err="1"/>
              <a:t>Osher</a:t>
            </a:r>
            <a:r>
              <a:rPr lang="en-US" dirty="0"/>
              <a:t> Lifelong Learning Institute at CMU accepts immediate membership from the CMU community (active employees, former employees, CMU alumni, and parents/spouse of CMU alumni) </a:t>
            </a:r>
          </a:p>
          <a:p>
            <a:endParaRPr lang="en-US" dirty="0"/>
          </a:p>
          <a:p>
            <a:r>
              <a:rPr lang="en-US" dirty="0">
                <a:hlinkClick r:id="rId3"/>
              </a:rPr>
              <a:t>https://www.cmu.edu/osher/membership/index.html</a:t>
            </a:r>
            <a:r>
              <a:rPr lang="en-US" dirty="0"/>
              <a:t> </a:t>
            </a:r>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200150"/>
            <a:ext cx="1600200" cy="1625803"/>
          </a:xfrm>
          <a:prstGeom prst="rect">
            <a:avLst/>
          </a:prstGeom>
        </p:spPr>
      </p:pic>
      <p:sp>
        <p:nvSpPr>
          <p:cNvPr id="4" name="Slide Number Placeholder 3"/>
          <p:cNvSpPr>
            <a:spLocks noGrp="1"/>
          </p:cNvSpPr>
          <p:nvPr>
            <p:ph type="sldNum" sz="quarter" idx="11"/>
          </p:nvPr>
        </p:nvSpPr>
        <p:spPr/>
        <p:txBody>
          <a:bodyPr/>
          <a:lstStyle/>
          <a:p>
            <a:fld id="{35500DA2-C0B5-4C2D-8CB0-67C882DF0129}" type="slidenum">
              <a:rPr lang="en-US" smtClean="0"/>
              <a:pPr/>
              <a:t>33</a:t>
            </a:fld>
            <a:endParaRPr lang="en-US" dirty="0"/>
          </a:p>
        </p:txBody>
      </p:sp>
    </p:spTree>
    <p:extLst>
      <p:ext uri="{BB962C8B-B14F-4D97-AF65-F5344CB8AC3E}">
        <p14:creationId xmlns:p14="http://schemas.microsoft.com/office/powerpoint/2010/main" val="277653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My Benefits When I Leave?</a:t>
            </a:r>
          </a:p>
        </p:txBody>
      </p:sp>
      <p:sp>
        <p:nvSpPr>
          <p:cNvPr id="3" name="Content Placeholder 2"/>
          <p:cNvSpPr>
            <a:spLocks noGrp="1"/>
          </p:cNvSpPr>
          <p:nvPr>
            <p:ph sz="quarter" idx="10"/>
          </p:nvPr>
        </p:nvSpPr>
        <p:spPr/>
        <p:txBody>
          <a:bodyPr/>
          <a:lstStyle/>
          <a:p>
            <a:r>
              <a:rPr lang="en-US" b="1" dirty="0"/>
              <a:t>Post Retirement Benefits — Retired Faculty/Staff ID Card</a:t>
            </a:r>
            <a:endParaRPr lang="en-US" dirty="0"/>
          </a:p>
          <a:p>
            <a:pPr marL="285750" indent="-285750">
              <a:buFont typeface="Arial" panose="020B0604020202020204" pitchFamily="34" charset="0"/>
              <a:buChar char="•"/>
            </a:pPr>
            <a:r>
              <a:rPr lang="en-US" dirty="0"/>
              <a:t>Card provides access to: </a:t>
            </a:r>
          </a:p>
          <a:p>
            <a:pPr marL="1022350" lvl="1">
              <a:buFont typeface="Arial" panose="020B0604020202020204" pitchFamily="34" charset="0"/>
              <a:buChar char="•"/>
            </a:pPr>
            <a:r>
              <a:rPr lang="en-US" dirty="0"/>
              <a:t>athletic facilities and equipment </a:t>
            </a:r>
          </a:p>
          <a:p>
            <a:pPr marL="1022350" lvl="1">
              <a:buFont typeface="Arial" panose="020B0604020202020204" pitchFamily="34" charset="0"/>
              <a:buChar char="•"/>
            </a:pPr>
            <a:r>
              <a:rPr lang="en-US" dirty="0"/>
              <a:t>campus academic buildings </a:t>
            </a:r>
          </a:p>
          <a:p>
            <a:pPr marL="1022350" lvl="1">
              <a:buFont typeface="Arial" panose="020B0604020202020204" pitchFamily="34" charset="0"/>
              <a:buChar char="•"/>
            </a:pPr>
            <a:r>
              <a:rPr lang="en-US" dirty="0"/>
              <a:t>CMU shuttle and escort services </a:t>
            </a:r>
          </a:p>
          <a:p>
            <a:pPr marL="1022350" lvl="1">
              <a:buFont typeface="Arial" panose="020B0604020202020204" pitchFamily="34" charset="0"/>
              <a:buChar char="•"/>
            </a:pPr>
            <a:r>
              <a:rPr lang="en-US" dirty="0"/>
              <a:t>tickets for athletic events, concerts, films, and other activities </a:t>
            </a:r>
          </a:p>
          <a:p>
            <a:pPr marL="1022350" lvl="1">
              <a:buFont typeface="Arial" panose="020B0604020202020204" pitchFamily="34" charset="0"/>
              <a:buChar char="•"/>
            </a:pPr>
            <a:r>
              <a:rPr lang="en-US" dirty="0"/>
              <a:t>university libraries borrowing privileges </a:t>
            </a:r>
          </a:p>
          <a:p>
            <a:pPr marL="285750" indent="-285750">
              <a:buFont typeface="Arial" panose="020B0604020202020204" pitchFamily="34" charset="0"/>
              <a:buChar char="•"/>
            </a:pPr>
            <a:r>
              <a:rPr lang="en-US" dirty="0"/>
              <a:t>Retired faculty/staff may also obtain Sponsored ID Cards for spouses or domestic partners who meet certain eligibility criteria and for their dependent children (ages 12 to 21). New Sponsored ID cards cost $20, annual renewals cost $5.</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219200"/>
            <a:ext cx="1981200" cy="1624584"/>
          </a:xfrm>
          <a:prstGeom prst="rect">
            <a:avLst/>
          </a:prstGeom>
        </p:spPr>
      </p:pic>
      <p:sp>
        <p:nvSpPr>
          <p:cNvPr id="5" name="Slide Number Placeholder 4"/>
          <p:cNvSpPr>
            <a:spLocks noGrp="1"/>
          </p:cNvSpPr>
          <p:nvPr>
            <p:ph type="sldNum" sz="quarter" idx="11"/>
          </p:nvPr>
        </p:nvSpPr>
        <p:spPr/>
        <p:txBody>
          <a:bodyPr/>
          <a:lstStyle/>
          <a:p>
            <a:fld id="{35500DA2-C0B5-4C2D-8CB0-67C882DF0129}" type="slidenum">
              <a:rPr lang="en-US" smtClean="0"/>
              <a:pPr/>
              <a:t>34</a:t>
            </a:fld>
            <a:endParaRPr lang="en-US" dirty="0"/>
          </a:p>
        </p:txBody>
      </p:sp>
    </p:spTree>
    <p:extLst>
      <p:ext uri="{BB962C8B-B14F-4D97-AF65-F5344CB8AC3E}">
        <p14:creationId xmlns:p14="http://schemas.microsoft.com/office/powerpoint/2010/main" val="1450254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My Benefits When I Leave?</a:t>
            </a:r>
          </a:p>
        </p:txBody>
      </p:sp>
      <p:sp>
        <p:nvSpPr>
          <p:cNvPr id="3" name="Content Placeholder 2"/>
          <p:cNvSpPr>
            <a:spLocks noGrp="1"/>
          </p:cNvSpPr>
          <p:nvPr>
            <p:ph sz="quarter" idx="10"/>
          </p:nvPr>
        </p:nvSpPr>
        <p:spPr/>
        <p:txBody>
          <a:bodyPr/>
          <a:lstStyle/>
          <a:p>
            <a:r>
              <a:rPr lang="en-US" b="1" dirty="0"/>
              <a:t>Other Post-Retirement Benefits </a:t>
            </a:r>
            <a:endParaRPr lang="en-US" dirty="0"/>
          </a:p>
          <a:p>
            <a:pPr marL="285750" indent="-285750">
              <a:buFont typeface="Arial" panose="020B0604020202020204" pitchFamily="34" charset="0"/>
              <a:buChar char="•"/>
            </a:pPr>
            <a:r>
              <a:rPr lang="en-US" dirty="0"/>
              <a:t>Employee Assistance Program (EAP) — Free, confidential counseling and legal resources for personal and post work-life issues </a:t>
            </a:r>
          </a:p>
          <a:p>
            <a:pPr marL="285750" indent="-285750">
              <a:buFont typeface="Arial" panose="020B0604020202020204" pitchFamily="34" charset="0"/>
              <a:buChar char="•"/>
            </a:pPr>
            <a:r>
              <a:rPr lang="en-US" dirty="0"/>
              <a:t>Transportation — CMU bus pass deactivates upon retirement. Seniors age 65+ are eligible to ride free when presenting a Medicare Card or a Pennsylvania Senior Citizen ID card. You may obtain the Pennsylvania Senior Citizen ID card at the Downtown Pittsburgh Port Authority office. </a:t>
            </a:r>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35</a:t>
            </a:fld>
            <a:endParaRPr lang="en-US" dirty="0"/>
          </a:p>
        </p:txBody>
      </p:sp>
    </p:spTree>
    <p:extLst>
      <p:ext uri="{BB962C8B-B14F-4D97-AF65-F5344CB8AC3E}">
        <p14:creationId xmlns:p14="http://schemas.microsoft.com/office/powerpoint/2010/main" val="2001759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quarter" idx="10"/>
          </p:nvPr>
        </p:nvSpPr>
        <p:spPr>
          <a:xfrm>
            <a:off x="457200" y="857250"/>
            <a:ext cx="8229600" cy="3429000"/>
          </a:xfrm>
        </p:spPr>
        <p:txBody>
          <a:bodyPr/>
          <a:lstStyle/>
          <a:p>
            <a:r>
              <a:rPr lang="en-US" sz="1200" b="1" dirty="0"/>
              <a:t>Human Resources CMUWorks Service Center</a:t>
            </a:r>
          </a:p>
          <a:p>
            <a:pPr marL="285750" indent="-285750">
              <a:buFont typeface="Arial" panose="020B0604020202020204" pitchFamily="34" charset="0"/>
              <a:buChar char="•"/>
            </a:pPr>
            <a:r>
              <a:rPr lang="en-US" sz="1200" dirty="0"/>
              <a:t>Email: </a:t>
            </a:r>
            <a:r>
              <a:rPr lang="en-US" sz="1200" dirty="0">
                <a:hlinkClick r:id="rId2"/>
              </a:rPr>
              <a:t>cmu-works@andrew.cmu.edu</a:t>
            </a:r>
            <a:r>
              <a:rPr lang="en-US" sz="1200" dirty="0"/>
              <a:t> </a:t>
            </a:r>
          </a:p>
          <a:p>
            <a:pPr marL="285750" indent="-285750">
              <a:buFont typeface="Arial" panose="020B0604020202020204" pitchFamily="34" charset="0"/>
              <a:buChar char="•"/>
            </a:pPr>
            <a:r>
              <a:rPr lang="en-US" sz="1200" dirty="0"/>
              <a:t>Telephone: 412-268-4600 or 844-625-4600 (toll-free)</a:t>
            </a:r>
          </a:p>
          <a:p>
            <a:pPr marL="285750" indent="-285750">
              <a:buFont typeface="Arial" panose="020B0604020202020204" pitchFamily="34" charset="0"/>
              <a:buChar char="•"/>
            </a:pPr>
            <a:r>
              <a:rPr lang="en-US" sz="1200" dirty="0"/>
              <a:t>Visit In-Person: 4516 Henry Street, Pittsburgh, PA 15213</a:t>
            </a:r>
          </a:p>
          <a:p>
            <a:pPr marL="0" indent="0"/>
            <a:r>
              <a:rPr lang="en-US" sz="1200" b="1" dirty="0"/>
              <a:t>Human Resources — Benefits </a:t>
            </a:r>
          </a:p>
          <a:p>
            <a:pPr marL="285750" indent="-285750">
              <a:buFont typeface="Arial" panose="020B0604020202020204" pitchFamily="34" charset="0"/>
              <a:buChar char="•"/>
            </a:pPr>
            <a:r>
              <a:rPr lang="en-US" sz="1200" dirty="0"/>
              <a:t>Shawn Graham</a:t>
            </a:r>
          </a:p>
          <a:p>
            <a:pPr marL="1022350" lvl="1">
              <a:buFont typeface="Arial" panose="020B0604020202020204" pitchFamily="34" charset="0"/>
              <a:buChar char="•"/>
            </a:pPr>
            <a:r>
              <a:rPr lang="en-US" sz="1200" dirty="0"/>
              <a:t>Email: </a:t>
            </a:r>
            <a:r>
              <a:rPr lang="en-US" sz="1200" dirty="0">
                <a:hlinkClick r:id="rId3"/>
              </a:rPr>
              <a:t>shawngra@andrew.cmu.edu</a:t>
            </a:r>
            <a:r>
              <a:rPr lang="en-US" sz="1200" dirty="0"/>
              <a:t> </a:t>
            </a:r>
          </a:p>
          <a:p>
            <a:pPr marL="1022350" lvl="1">
              <a:buFont typeface="Arial" panose="020B0604020202020204" pitchFamily="34" charset="0"/>
              <a:buChar char="•"/>
            </a:pPr>
            <a:r>
              <a:rPr lang="en-US" sz="1200" dirty="0"/>
              <a:t>Telephone: 412-268-5077</a:t>
            </a:r>
          </a:p>
          <a:p>
            <a:pPr marL="285750" indent="-285750">
              <a:buFont typeface="Arial" panose="020B0604020202020204" pitchFamily="34" charset="0"/>
              <a:buChar char="•"/>
            </a:pPr>
            <a:r>
              <a:rPr lang="en-US" sz="1200" dirty="0"/>
              <a:t>Becky McGhee</a:t>
            </a:r>
          </a:p>
          <a:p>
            <a:pPr marL="1022350" lvl="1">
              <a:buFont typeface="Arial" panose="020B0604020202020204" pitchFamily="34" charset="0"/>
              <a:buChar char="•"/>
            </a:pPr>
            <a:r>
              <a:rPr lang="en-US" sz="1200" dirty="0"/>
              <a:t>Email: </a:t>
            </a:r>
            <a:r>
              <a:rPr lang="en-US" sz="1200" dirty="0">
                <a:hlinkClick r:id="rId4"/>
              </a:rPr>
              <a:t>rmcghee@andrew.cmu.edu</a:t>
            </a:r>
            <a:r>
              <a:rPr lang="en-US" sz="1200" dirty="0"/>
              <a:t> 	</a:t>
            </a:r>
          </a:p>
          <a:p>
            <a:pPr marL="1022350" lvl="1">
              <a:buFont typeface="Arial" panose="020B0604020202020204" pitchFamily="34" charset="0"/>
              <a:buChar char="•"/>
            </a:pPr>
            <a:r>
              <a:rPr lang="en-US" sz="1200" dirty="0"/>
              <a:t>Telephone: 412-268-5076</a:t>
            </a:r>
          </a:p>
          <a:p>
            <a:pPr marL="285750" indent="-285750">
              <a:buFont typeface="Arial" panose="020B0604020202020204" pitchFamily="34" charset="0"/>
              <a:buChar char="•"/>
            </a:pPr>
            <a:r>
              <a:rPr lang="en-US" sz="1200" dirty="0"/>
              <a:t>Jack Kennedy</a:t>
            </a:r>
          </a:p>
          <a:p>
            <a:pPr marL="1022350" lvl="1">
              <a:buFont typeface="Arial" panose="020B0604020202020204" pitchFamily="34" charset="0"/>
              <a:buChar char="•"/>
            </a:pPr>
            <a:r>
              <a:rPr lang="en-US" sz="1200" dirty="0"/>
              <a:t>Email: </a:t>
            </a:r>
            <a:r>
              <a:rPr lang="en-US" sz="1200" dirty="0">
                <a:hlinkClick r:id="rId5"/>
              </a:rPr>
              <a:t>jdkenned@andrew.cmu.edu</a:t>
            </a:r>
            <a:r>
              <a:rPr lang="en-US" sz="1200" dirty="0"/>
              <a:t> </a:t>
            </a:r>
          </a:p>
          <a:p>
            <a:pPr marL="1022350" lvl="1">
              <a:buFont typeface="Arial" panose="020B0604020202020204" pitchFamily="34" charset="0"/>
              <a:buChar char="•"/>
            </a:pPr>
            <a:r>
              <a:rPr lang="en-US" sz="1200" dirty="0"/>
              <a:t>Telephone: 412-268-1193</a:t>
            </a:r>
          </a:p>
          <a:p>
            <a:pPr marL="0" indent="0"/>
            <a:endParaRPr lang="en-US" sz="1200" dirty="0"/>
          </a:p>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36</a:t>
            </a:fld>
            <a:endParaRPr lang="en-US" dirty="0"/>
          </a:p>
        </p:txBody>
      </p:sp>
    </p:spTree>
    <p:extLst>
      <p:ext uri="{BB962C8B-B14F-4D97-AF65-F5344CB8AC3E}">
        <p14:creationId xmlns:p14="http://schemas.microsoft.com/office/powerpoint/2010/main" val="227870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623888" y="965200"/>
            <a:ext cx="788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1"/>
                </a:solidFill>
                <a:latin typeface="Calibri" panose="020F0502020204030204" pitchFamily="34"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a:lstStyle>
          <a:p>
            <a:r>
              <a:rPr lang="en-US" sz="4800" kern="0"/>
              <a:t>Questions?</a:t>
            </a:r>
            <a:endParaRPr lang="en-US" sz="4800" kern="0" dirty="0"/>
          </a:p>
        </p:txBody>
      </p:sp>
      <p:sp>
        <p:nvSpPr>
          <p:cNvPr id="2" name="Slide Number Placeholder 1"/>
          <p:cNvSpPr>
            <a:spLocks noGrp="1"/>
          </p:cNvSpPr>
          <p:nvPr>
            <p:ph type="sldNum" sz="quarter" idx="10"/>
          </p:nvPr>
        </p:nvSpPr>
        <p:spPr/>
        <p:txBody>
          <a:bodyPr/>
          <a:lstStyle/>
          <a:p>
            <a:fld id="{35500DA2-C0B5-4C2D-8CB0-67C882DF0129}" type="slidenum">
              <a:rPr lang="en-US" smtClean="0"/>
              <a:pPr/>
              <a:t>37</a:t>
            </a:fld>
            <a:endParaRPr lang="en-US" dirty="0"/>
          </a:p>
        </p:txBody>
      </p:sp>
    </p:spTree>
    <p:extLst>
      <p:ext uri="{BB962C8B-B14F-4D97-AF65-F5344CB8AC3E}">
        <p14:creationId xmlns:p14="http://schemas.microsoft.com/office/powerpoint/2010/main" val="167016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a:t>
            </a:r>
          </a:p>
        </p:txBody>
      </p:sp>
      <p:sp>
        <p:nvSpPr>
          <p:cNvPr id="3" name="Content Placeholder 2"/>
          <p:cNvSpPr>
            <a:spLocks noGrp="1"/>
          </p:cNvSpPr>
          <p:nvPr>
            <p:ph sz="quarter" idx="10"/>
          </p:nvPr>
        </p:nvSpPr>
        <p:spPr/>
        <p:txBody>
          <a:bodyPr/>
          <a:lstStyle/>
          <a:p>
            <a:pPr marL="285750" indent="-285750">
              <a:buFont typeface="Arial" panose="020B0604020202020204" pitchFamily="34" charset="0"/>
              <a:buChar char="•"/>
            </a:pPr>
            <a:r>
              <a:rPr lang="en-US" dirty="0"/>
              <a:t>Social Security provides:</a:t>
            </a:r>
          </a:p>
          <a:p>
            <a:pPr marL="1022350" lvl="1">
              <a:buFont typeface="Arial" panose="020B0604020202020204" pitchFamily="34" charset="0"/>
              <a:buChar char="•"/>
            </a:pPr>
            <a:r>
              <a:rPr lang="en-US" dirty="0"/>
              <a:t>retirement benefits when someone retires;</a:t>
            </a:r>
          </a:p>
          <a:p>
            <a:pPr marL="1022350" lvl="1">
              <a:buFont typeface="Arial" panose="020B0604020202020204" pitchFamily="34" charset="0"/>
              <a:buChar char="•"/>
            </a:pPr>
            <a:r>
              <a:rPr lang="en-US" dirty="0"/>
              <a:t>benefits to survivors when someone who has paid into the OASDI fund passes away; or</a:t>
            </a:r>
          </a:p>
          <a:p>
            <a:pPr marL="1022350" lvl="1">
              <a:buFont typeface="Arial" panose="020B0604020202020204" pitchFamily="34" charset="0"/>
              <a:buChar char="•"/>
            </a:pPr>
            <a:r>
              <a:rPr lang="en-US" dirty="0"/>
              <a:t>benefits to someone who becomes disabled.</a:t>
            </a:r>
          </a:p>
          <a:p>
            <a:pPr marL="285750" indent="-285750">
              <a:buFont typeface="Arial" panose="020B0604020202020204" pitchFamily="34" charset="0"/>
              <a:buChar char="•"/>
            </a:pPr>
            <a:r>
              <a:rPr lang="en-US" dirty="0"/>
              <a:t>Social Security is dependent on the amount of years the participant worked in a job that contributed to Social Security and the amount the participant earned over those years.</a:t>
            </a: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4</a:t>
            </a:fld>
            <a:endParaRPr lang="en-US" dirty="0"/>
          </a:p>
        </p:txBody>
      </p:sp>
    </p:spTree>
    <p:extLst>
      <p:ext uri="{BB962C8B-B14F-4D97-AF65-F5344CB8AC3E}">
        <p14:creationId xmlns:p14="http://schemas.microsoft.com/office/powerpoint/2010/main" val="269349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Retirement Benefits</a:t>
            </a:r>
            <a:br>
              <a:rPr lang="en-US" dirty="0"/>
            </a:br>
            <a:endParaRPr lang="en-US" dirty="0"/>
          </a:p>
        </p:txBody>
      </p:sp>
      <p:sp>
        <p:nvSpPr>
          <p:cNvPr id="3" name="Content Placeholder 2"/>
          <p:cNvSpPr>
            <a:spLocks noGrp="1"/>
          </p:cNvSpPr>
          <p:nvPr>
            <p:ph sz="quarter" idx="10"/>
          </p:nvPr>
        </p:nvSpPr>
        <p:spPr>
          <a:xfrm>
            <a:off x="457200" y="1200150"/>
            <a:ext cx="5105400" cy="3429000"/>
          </a:xfrm>
        </p:spPr>
        <p:txBody>
          <a:bodyPr/>
          <a:lstStyle/>
          <a:p>
            <a:pPr marL="285750" indent="-285750">
              <a:buFont typeface="Arial" panose="020B0604020202020204" pitchFamily="34" charset="0"/>
              <a:buChar char="•"/>
            </a:pPr>
            <a:r>
              <a:rPr lang="en-US" sz="1600" dirty="0"/>
              <a:t>Benefit payment based on age at commencement </a:t>
            </a:r>
          </a:p>
          <a:p>
            <a:pPr marL="285750" indent="-285750">
              <a:buFont typeface="Arial" panose="020B0604020202020204" pitchFamily="34" charset="0"/>
              <a:buChar char="•"/>
            </a:pPr>
            <a:r>
              <a:rPr lang="en-US" sz="1600" dirty="0"/>
              <a:t>Benefits as early as age 62 and as late as age 70</a:t>
            </a:r>
          </a:p>
          <a:p>
            <a:pPr marL="285750" indent="-285750">
              <a:buFont typeface="Arial" panose="020B0604020202020204" pitchFamily="34" charset="0"/>
              <a:buChar char="•"/>
            </a:pPr>
            <a:r>
              <a:rPr lang="en-US" sz="1600" dirty="0"/>
              <a:t>Permanent reduction in benefits if taken early </a:t>
            </a:r>
          </a:p>
          <a:p>
            <a:pPr marL="285750" indent="-285750">
              <a:buFont typeface="Arial" panose="020B0604020202020204" pitchFamily="34" charset="0"/>
              <a:buChar char="•"/>
            </a:pPr>
            <a:r>
              <a:rPr lang="en-US" sz="1600" dirty="0"/>
              <a:t>If born after 1937 — Full Retirement Age (FRA) is later than age 65 </a:t>
            </a:r>
          </a:p>
          <a:p>
            <a:pPr marL="285750" indent="-285750">
              <a:buFont typeface="Arial" panose="020B0604020202020204" pitchFamily="34" charset="0"/>
              <a:buChar char="•"/>
            </a:pPr>
            <a:r>
              <a:rPr lang="en-US" sz="1600" dirty="0"/>
              <a:t>Example (born in 1962):</a:t>
            </a:r>
          </a:p>
          <a:p>
            <a:pPr marL="1022350" lvl="1">
              <a:buFont typeface="Arial" panose="020B0604020202020204" pitchFamily="34" charset="0"/>
              <a:buChar char="•"/>
            </a:pPr>
            <a:r>
              <a:rPr lang="en-US" sz="1600" dirty="0"/>
              <a:t>Eligible at age 62 = 70% of FRA benefit</a:t>
            </a:r>
          </a:p>
          <a:p>
            <a:pPr marL="1022350" lvl="1">
              <a:buFont typeface="Arial" panose="020B0604020202020204" pitchFamily="34" charset="0"/>
              <a:buChar char="•"/>
            </a:pPr>
            <a:r>
              <a:rPr lang="en-US" sz="1600" dirty="0"/>
              <a:t>FRA (age 67) = 100%</a:t>
            </a:r>
          </a:p>
          <a:p>
            <a:pPr marL="1022350" lvl="1">
              <a:buFont typeface="Arial" panose="020B0604020202020204" pitchFamily="34" charset="0"/>
              <a:buChar char="•"/>
            </a:pPr>
            <a:r>
              <a:rPr lang="en-US" sz="1600" dirty="0"/>
              <a:t>Age 70 = 124% of FRA benefit</a:t>
            </a:r>
          </a:p>
          <a:p>
            <a:r>
              <a:rPr lang="en-US" altLang="en-US" sz="1400" dirty="0">
                <a:hlinkClick r:id="rId2"/>
              </a:rPr>
              <a:t>https://www.socialsecurity.gov/planners/retire/agereduction.html</a:t>
            </a:r>
            <a:endParaRPr lang="en-US" sz="1400" dirty="0"/>
          </a:p>
        </p:txBody>
      </p:sp>
      <p:graphicFrame>
        <p:nvGraphicFramePr>
          <p:cNvPr id="4" name="Content Placeholder 4">
            <a:extLst>
              <a:ext uri="{FF2B5EF4-FFF2-40B4-BE49-F238E27FC236}">
                <a16:creationId xmlns:a16="http://schemas.microsoft.com/office/drawing/2014/main" id="{6815501F-B513-4BCA-9BD3-2CEB50016CD9}"/>
              </a:ext>
            </a:extLst>
          </p:cNvPr>
          <p:cNvGraphicFramePr>
            <a:graphicFrameLocks/>
          </p:cNvGraphicFramePr>
          <p:nvPr>
            <p:extLst>
              <p:ext uri="{D42A27DB-BD31-4B8C-83A1-F6EECF244321}">
                <p14:modId xmlns:p14="http://schemas.microsoft.com/office/powerpoint/2010/main" val="2408156419"/>
              </p:ext>
            </p:extLst>
          </p:nvPr>
        </p:nvGraphicFramePr>
        <p:xfrm>
          <a:off x="5638800" y="506765"/>
          <a:ext cx="3161008" cy="3665185"/>
        </p:xfrm>
        <a:graphic>
          <a:graphicData uri="http://schemas.openxmlformats.org/drawingml/2006/table">
            <a:tbl>
              <a:tblPr firstRow="1" firstCol="1" bandRow="1"/>
              <a:tblGrid>
                <a:gridCol w="991511">
                  <a:extLst>
                    <a:ext uri="{9D8B030D-6E8A-4147-A177-3AD203B41FA5}">
                      <a16:colId xmlns:a16="http://schemas.microsoft.com/office/drawing/2014/main" val="20000"/>
                    </a:ext>
                  </a:extLst>
                </a:gridCol>
                <a:gridCol w="2169497">
                  <a:extLst>
                    <a:ext uri="{9D8B030D-6E8A-4147-A177-3AD203B41FA5}">
                      <a16:colId xmlns:a16="http://schemas.microsoft.com/office/drawing/2014/main" val="20001"/>
                    </a:ext>
                  </a:extLst>
                </a:gridCol>
              </a:tblGrid>
              <a:tr h="312329">
                <a:tc gridSpan="2">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50000"/>
                        </a:lnSpc>
                      </a:pPr>
                      <a:r>
                        <a:rPr lang="en-US" sz="1100" dirty="0">
                          <a:effectLst/>
                          <a:latin typeface="Calibri" panose="020F0502020204030204" pitchFamily="34" charset="0"/>
                          <a:cs typeface="Arial" panose="020B0604020202020204" pitchFamily="34" charset="0"/>
                        </a:rPr>
                        <a:t>Age To Receive Full Social Security Benefits (FRA)</a:t>
                      </a:r>
                    </a:p>
                    <a:p>
                      <a:pPr marL="0" marR="0" algn="ctr">
                        <a:lnSpc>
                          <a:spcPct val="150000"/>
                        </a:lnSpc>
                      </a:pPr>
                      <a:endParaRPr lang="en-US" sz="2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0000"/>
                    </a:solidFill>
                  </a:tcPr>
                </a:tc>
                <a:tc hMerge="1">
                  <a:txBody>
                    <a:bodyPr/>
                    <a:lstStyle/>
                    <a:p>
                      <a:endParaRPr lang="en-US"/>
                    </a:p>
                  </a:txBody>
                  <a:tcPr/>
                </a:tc>
                <a:extLst>
                  <a:ext uri="{0D108BD9-81ED-4DB2-BD59-A6C34878D82A}">
                    <a16:rowId xmlns:a16="http://schemas.microsoft.com/office/drawing/2014/main" val="10000"/>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1937 or earlier</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65</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1"/>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1938</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65 and 2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2"/>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1939</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65 and 4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3"/>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1940</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65 and 6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4"/>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1941</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65 and 8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5"/>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1942</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65 and 10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6"/>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1943 to 1954</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66</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7"/>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1955</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66 and 2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8"/>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1956</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66 and 4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9"/>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1957</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66 and 6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10"/>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1958</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66 and 8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11"/>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1959</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66 and 10 months</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12"/>
                  </a:ext>
                </a:extLst>
              </a:tr>
              <a:tr h="25791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000" dirty="0">
                          <a:effectLst/>
                          <a:latin typeface="Calibri" panose="020F0502020204030204" pitchFamily="34" charset="0"/>
                          <a:cs typeface="Arial" panose="020B0604020202020204" pitchFamily="34" charset="0"/>
                        </a:rPr>
                        <a:t>1960 and later</a:t>
                      </a:r>
                      <a:endParaRPr lang="en-US" sz="900"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50000"/>
                        </a:lnSpc>
                        <a:spcBef>
                          <a:spcPts val="0"/>
                        </a:spcBef>
                        <a:spcAft>
                          <a:spcPts val="0"/>
                        </a:spcAft>
                      </a:pPr>
                      <a:r>
                        <a:rPr lang="en-US" sz="1000" b="1" dirty="0">
                          <a:effectLst/>
                          <a:latin typeface="Calibri" panose="020F0502020204030204" pitchFamily="34" charset="0"/>
                          <a:cs typeface="Arial" panose="020B0604020202020204" pitchFamily="34" charset="0"/>
                        </a:rPr>
                        <a:t>67</a:t>
                      </a:r>
                      <a:endParaRPr lang="en-US" sz="900" b="1" dirty="0">
                        <a:effectLst/>
                        <a:latin typeface="Calibri" panose="020F0502020204030204" pitchFamily="34" charset="0"/>
                        <a:ea typeface="Times New Roman"/>
                        <a:cs typeface="Arial" panose="020B0604020202020204" pitchFamily="34" charset="0"/>
                      </a:endParaRPr>
                    </a:p>
                  </a:txBody>
                  <a:tcPr marL="56879" marR="5687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13"/>
                  </a:ext>
                </a:extLst>
              </a:tr>
            </a:tbl>
          </a:graphicData>
        </a:graphic>
      </p:graphicFrame>
      <p:sp>
        <p:nvSpPr>
          <p:cNvPr id="5" name="Slide Number Placeholder 4"/>
          <p:cNvSpPr>
            <a:spLocks noGrp="1"/>
          </p:cNvSpPr>
          <p:nvPr>
            <p:ph type="sldNum" sz="quarter" idx="11"/>
          </p:nvPr>
        </p:nvSpPr>
        <p:spPr/>
        <p:txBody>
          <a:bodyPr/>
          <a:lstStyle/>
          <a:p>
            <a:fld id="{35500DA2-C0B5-4C2D-8CB0-67C882DF0129}" type="slidenum">
              <a:rPr lang="en-US" smtClean="0"/>
              <a:pPr/>
              <a:t>5</a:t>
            </a:fld>
            <a:endParaRPr lang="en-US" dirty="0"/>
          </a:p>
        </p:txBody>
      </p:sp>
    </p:spTree>
    <p:extLst>
      <p:ext uri="{BB962C8B-B14F-4D97-AF65-F5344CB8AC3E}">
        <p14:creationId xmlns:p14="http://schemas.microsoft.com/office/powerpoint/2010/main" val="311635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Statements and Contact Info</a:t>
            </a:r>
            <a:br>
              <a:rPr lang="en-US" dirty="0"/>
            </a:br>
            <a:endParaRPr lang="en-US" dirty="0"/>
          </a:p>
        </p:txBody>
      </p:sp>
      <p:sp>
        <p:nvSpPr>
          <p:cNvPr id="3" name="Content Placeholder 2"/>
          <p:cNvSpPr>
            <a:spLocks noGrp="1"/>
          </p:cNvSpPr>
          <p:nvPr>
            <p:ph sz="quarter" idx="10"/>
          </p:nvPr>
        </p:nvSpPr>
        <p:spPr/>
        <p:txBody>
          <a:bodyPr/>
          <a:lstStyle/>
          <a:p>
            <a:pPr marL="285750" indent="-285750">
              <a:buFont typeface="Arial" panose="020B0604020202020204" pitchFamily="34" charset="0"/>
              <a:buChar char="•"/>
            </a:pPr>
            <a:r>
              <a:rPr lang="en-US" dirty="0"/>
              <a:t>Social Security statements summarize earning history and provide a picture of the monthly benefit likely at age 62, FRA and age 70.</a:t>
            </a:r>
          </a:p>
          <a:p>
            <a:pPr marL="285750" indent="-285750">
              <a:buFont typeface="Arial" panose="020B0604020202020204" pitchFamily="34" charset="0"/>
              <a:buChar char="•"/>
            </a:pPr>
            <a:r>
              <a:rPr lang="en-US" dirty="0"/>
              <a:t>Available on my Social Security  </a:t>
            </a:r>
          </a:p>
          <a:p>
            <a:pPr marL="1022350" lvl="1">
              <a:buFont typeface="Arial" panose="020B0604020202020204" pitchFamily="34" charset="0"/>
              <a:buChar char="•"/>
            </a:pPr>
            <a:r>
              <a:rPr lang="en-US" dirty="0"/>
              <a:t>Sign up for account at </a:t>
            </a:r>
            <a:r>
              <a:rPr lang="en-US" dirty="0">
                <a:hlinkClick r:id="rId2"/>
              </a:rPr>
              <a:t>www.ssa.gov</a:t>
            </a:r>
            <a:r>
              <a:rPr lang="en-US" dirty="0"/>
              <a:t> </a:t>
            </a:r>
          </a:p>
          <a:p>
            <a:pPr marL="285750" indent="-285750">
              <a:buFont typeface="Arial" panose="020B0604020202020204" pitchFamily="34" charset="0"/>
              <a:buChar char="•"/>
            </a:pPr>
            <a:r>
              <a:rPr lang="en-US" dirty="0"/>
              <a:t>Who to contact:</a:t>
            </a:r>
          </a:p>
          <a:p>
            <a:pPr marL="1022350" lvl="1">
              <a:buFont typeface="Arial" panose="020B0604020202020204" pitchFamily="34" charset="0"/>
              <a:buChar char="•"/>
            </a:pPr>
            <a:r>
              <a:rPr lang="en-US" dirty="0"/>
              <a:t>Call: 1-800-772-1213</a:t>
            </a:r>
          </a:p>
          <a:p>
            <a:pPr marL="1022350" lvl="1">
              <a:buFont typeface="Arial" panose="020B0604020202020204" pitchFamily="34" charset="0"/>
              <a:buChar char="•"/>
            </a:pPr>
            <a:r>
              <a:rPr lang="en-US" dirty="0"/>
              <a:t>Email: </a:t>
            </a:r>
            <a:r>
              <a:rPr lang="en-US" dirty="0">
                <a:hlinkClick r:id="rId2"/>
              </a:rPr>
              <a:t>www.ssa.gov</a:t>
            </a:r>
            <a:r>
              <a:rPr lang="en-US" dirty="0"/>
              <a:t>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2E2BC173-F020-46AC-A6EA-EFB6846896DA}"/>
              </a:ext>
            </a:extLst>
          </p:cNvPr>
          <p:cNvPicPr>
            <a:picLocks noChangeAspect="1"/>
          </p:cNvPicPr>
          <p:nvPr/>
        </p:nvPicPr>
        <p:blipFill>
          <a:blip r:embed="rId3"/>
          <a:stretch>
            <a:fillRect/>
          </a:stretch>
        </p:blipFill>
        <p:spPr>
          <a:xfrm>
            <a:off x="5867400" y="1733550"/>
            <a:ext cx="1981200" cy="1981200"/>
          </a:xfrm>
          <a:prstGeom prst="rect">
            <a:avLst/>
          </a:prstGeom>
        </p:spPr>
      </p:pic>
      <p:sp>
        <p:nvSpPr>
          <p:cNvPr id="5" name="Slide Number Placeholder 4"/>
          <p:cNvSpPr>
            <a:spLocks noGrp="1"/>
          </p:cNvSpPr>
          <p:nvPr>
            <p:ph type="sldNum" sz="quarter" idx="11"/>
          </p:nvPr>
        </p:nvSpPr>
        <p:spPr/>
        <p:txBody>
          <a:bodyPr/>
          <a:lstStyle/>
          <a:p>
            <a:fld id="{35500DA2-C0B5-4C2D-8CB0-67C882DF0129}" type="slidenum">
              <a:rPr lang="en-US" smtClean="0"/>
              <a:pPr/>
              <a:t>6</a:t>
            </a:fld>
            <a:endParaRPr lang="en-US" dirty="0"/>
          </a:p>
        </p:txBody>
      </p:sp>
    </p:spTree>
    <p:extLst>
      <p:ext uri="{BB962C8B-B14F-4D97-AF65-F5344CB8AC3E}">
        <p14:creationId xmlns:p14="http://schemas.microsoft.com/office/powerpoint/2010/main" val="206385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623888" y="965200"/>
            <a:ext cx="788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1"/>
                </a:solidFill>
                <a:latin typeface="Calibri" panose="020F0502020204030204" pitchFamily="34"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2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a:lstStyle>
          <a:p>
            <a:r>
              <a:rPr lang="en-US" sz="4800" kern="0" dirty="0"/>
              <a:t>Overview of Medicare</a:t>
            </a:r>
          </a:p>
        </p:txBody>
      </p:sp>
      <p:sp>
        <p:nvSpPr>
          <p:cNvPr id="4" name="Text Placeholder 4"/>
          <p:cNvSpPr txBox="1">
            <a:spLocks/>
          </p:cNvSpPr>
          <p:nvPr/>
        </p:nvSpPr>
        <p:spPr bwMode="auto">
          <a:xfrm>
            <a:off x="623888" y="3122612"/>
            <a:ext cx="78867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6350" indent="-6350" algn="l" rtl="0" eaLnBrk="1" fontAlgn="base" hangingPunct="1">
              <a:spcBef>
                <a:spcPts val="600"/>
              </a:spcBef>
              <a:spcAft>
                <a:spcPct val="0"/>
              </a:spcAft>
              <a:defRPr sz="1800">
                <a:solidFill>
                  <a:schemeClr val="tx1"/>
                </a:solidFill>
                <a:latin typeface="Calibri" panose="020F0502020204030204" pitchFamily="34" charset="0"/>
                <a:ea typeface="Open Sans" charset="0"/>
                <a:cs typeface="Open Sans" charset="0"/>
              </a:defRPr>
            </a:lvl1pPr>
            <a:lvl2pPr marL="7429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2pPr>
            <a:lvl3pPr marL="1200150" indent="-28575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3pPr>
            <a:lvl4pPr marL="1657350" indent="-285750" algn="l" rtl="0" eaLnBrk="1" fontAlgn="base" hangingPunct="1">
              <a:spcBef>
                <a:spcPts val="600"/>
              </a:spcBef>
              <a:spcAft>
                <a:spcPct val="0"/>
              </a:spcAft>
              <a:buSzPct val="110000"/>
              <a:buFont typeface="Arial" charset="0"/>
              <a:buChar char="•"/>
              <a:defRPr sz="1800">
                <a:solidFill>
                  <a:schemeClr val="tx1"/>
                </a:solidFill>
                <a:latin typeface="Calibri" panose="020F0502020204030204" pitchFamily="34" charset="0"/>
                <a:ea typeface="Open Sans" charset="0"/>
                <a:cs typeface="Open Sans" charset="0"/>
              </a:defRPr>
            </a:lvl4pPr>
            <a:lvl5pPr marL="2057400" indent="-228600" algn="l" rtl="0" eaLnBrk="1" fontAlgn="base" hangingPunct="1">
              <a:spcBef>
                <a:spcPts val="600"/>
              </a:spcBef>
              <a:spcAft>
                <a:spcPct val="0"/>
              </a:spcAft>
              <a:buSzPct val="110000"/>
              <a:buFont typeface=".AppleSystemUIFont" charset="-120"/>
              <a:buChar char="–"/>
              <a:defRPr sz="1800" i="1">
                <a:solidFill>
                  <a:schemeClr val="tx1"/>
                </a:solidFill>
                <a:latin typeface="Calibri" panose="020F0502020204030204" pitchFamily="34" charset="0"/>
                <a:ea typeface="Open Sans" charset="0"/>
                <a:cs typeface="Open Sans" charset="0"/>
              </a:defRPr>
            </a:lvl5pPr>
            <a:lvl6pPr marL="25146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8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90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200" indent="-228600" algn="l" rtl="0" eaLnBrk="1" fontAlgn="base" hangingPunct="1">
              <a:spcBef>
                <a:spcPct val="20000"/>
              </a:spcBef>
              <a:spcAft>
                <a:spcPct val="0"/>
              </a:spcAft>
              <a:buChar char="»"/>
              <a:defRPr sz="2000">
                <a:solidFill>
                  <a:schemeClr val="tx1"/>
                </a:solidFill>
                <a:latin typeface="Arial" pitchFamily="-110" charset="0"/>
                <a:ea typeface="+mn-ea"/>
                <a:cs typeface="+mn-cs"/>
              </a:defRPr>
            </a:lvl9pPr>
          </a:lstStyle>
          <a:p>
            <a:pPr>
              <a:spcBef>
                <a:spcPts val="0"/>
              </a:spcBef>
            </a:pPr>
            <a:r>
              <a:rPr lang="en-US" dirty="0">
                <a:cs typeface="Arial" panose="020B0604020202020204" pitchFamily="34" charset="0"/>
              </a:rPr>
              <a:t>Shawn Graham, Retirement Specialist</a:t>
            </a:r>
          </a:p>
          <a:p>
            <a:pPr>
              <a:spcBef>
                <a:spcPts val="0"/>
              </a:spcBef>
            </a:pPr>
            <a:r>
              <a:rPr lang="en-US" kern="0" dirty="0"/>
              <a:t>		</a:t>
            </a:r>
          </a:p>
        </p:txBody>
      </p:sp>
      <p:sp>
        <p:nvSpPr>
          <p:cNvPr id="2" name="Slide Number Placeholder 1"/>
          <p:cNvSpPr>
            <a:spLocks noGrp="1"/>
          </p:cNvSpPr>
          <p:nvPr>
            <p:ph type="sldNum" sz="quarter" idx="10"/>
          </p:nvPr>
        </p:nvSpPr>
        <p:spPr/>
        <p:txBody>
          <a:bodyPr/>
          <a:lstStyle/>
          <a:p>
            <a:fld id="{35500DA2-C0B5-4C2D-8CB0-67C882DF0129}" type="slidenum">
              <a:rPr lang="en-US" smtClean="0"/>
              <a:pPr/>
              <a:t>7</a:t>
            </a:fld>
            <a:endParaRPr lang="en-US" dirty="0"/>
          </a:p>
        </p:txBody>
      </p:sp>
    </p:spTree>
    <p:extLst>
      <p:ext uri="{BB962C8B-B14F-4D97-AF65-F5344CB8AC3E}">
        <p14:creationId xmlns:p14="http://schemas.microsoft.com/office/powerpoint/2010/main" val="359208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Medicare</a:t>
            </a:r>
            <a:br>
              <a:rPr lang="en-US" dirty="0"/>
            </a:br>
            <a:endParaRPr lang="en-US" dirty="0"/>
          </a:p>
        </p:txBody>
      </p:sp>
      <p:sp>
        <p:nvSpPr>
          <p:cNvPr id="3" name="Content Placeholder 2"/>
          <p:cNvSpPr>
            <a:spLocks noGrp="1"/>
          </p:cNvSpPr>
          <p:nvPr>
            <p:ph sz="quarter" idx="10"/>
          </p:nvPr>
        </p:nvSpPr>
        <p:spPr>
          <a:xfrm>
            <a:off x="457200" y="1200150"/>
            <a:ext cx="5791200" cy="3429000"/>
          </a:xfrm>
        </p:spPr>
        <p:txBody>
          <a:bodyPr/>
          <a:lstStyle/>
          <a:p>
            <a:pPr lvl="0">
              <a:defRPr/>
            </a:pPr>
            <a:r>
              <a:rPr lang="en-US" b="1" dirty="0">
                <a:solidFill>
                  <a:prstClr val="black"/>
                </a:solidFill>
                <a:ea typeface="Tahoma" panose="020B0604030504040204" pitchFamily="34" charset="0"/>
                <a:cs typeface="Arial" panose="020B0604020202020204" pitchFamily="34" charset="0"/>
              </a:rPr>
              <a:t>Medicare Eligibility</a:t>
            </a:r>
            <a:r>
              <a:rPr lang="en-US" dirty="0">
                <a:solidFill>
                  <a:prstClr val="black"/>
                </a:solidFill>
                <a:ea typeface="Tahoma" panose="020B0604030504040204" pitchFamily="34" charset="0"/>
                <a:cs typeface="Arial" panose="020B0604020202020204" pitchFamily="34" charset="0"/>
              </a:rPr>
              <a:t> </a:t>
            </a:r>
            <a:endParaRPr lang="en-US" dirty="0">
              <a:solidFill>
                <a:prstClr val="black"/>
              </a:solidFill>
              <a:cs typeface="Times New Roman" pitchFamily="18" charset="0"/>
            </a:endParaRPr>
          </a:p>
          <a:p>
            <a:pPr lvl="0">
              <a:buSzPct val="110000"/>
              <a:defRPr/>
            </a:pPr>
            <a:r>
              <a:rPr lang="en-US" dirty="0">
                <a:solidFill>
                  <a:prstClr val="black"/>
                </a:solidFill>
                <a:cs typeface="Arial" panose="020B0604020202020204" pitchFamily="34" charset="0"/>
              </a:rPr>
              <a:t>65 years of age and older</a:t>
            </a:r>
          </a:p>
          <a:p>
            <a:pPr lvl="0">
              <a:defRPr/>
            </a:pPr>
            <a:r>
              <a:rPr lang="en-US" b="1" i="1" dirty="0">
                <a:solidFill>
                  <a:srgbClr val="C00000"/>
                </a:solidFill>
                <a:cs typeface="Times New Roman" pitchFamily="18" charset="0"/>
              </a:rPr>
              <a:t>OR</a:t>
            </a:r>
            <a:endParaRPr lang="en-US" b="1" u="sng" dirty="0">
              <a:solidFill>
                <a:srgbClr val="C00000"/>
              </a:solidFill>
              <a:cs typeface="Times New Roman" pitchFamily="18" charset="0"/>
            </a:endParaRPr>
          </a:p>
          <a:p>
            <a:pPr lvl="0">
              <a:buSzPct val="110000"/>
              <a:defRPr/>
            </a:pPr>
            <a:r>
              <a:rPr lang="en-US" dirty="0">
                <a:solidFill>
                  <a:prstClr val="black"/>
                </a:solidFill>
                <a:cs typeface="Arial" panose="020B0604020202020204" pitchFamily="34" charset="0"/>
              </a:rPr>
              <a:t>Under 65 years and receiving disability benefits from Social Security Administration </a:t>
            </a:r>
          </a:p>
          <a:p>
            <a:pPr lvl="0">
              <a:defRPr/>
            </a:pPr>
            <a:r>
              <a:rPr lang="en-US" b="1" i="1" dirty="0">
                <a:solidFill>
                  <a:srgbClr val="C00000"/>
                </a:solidFill>
                <a:cs typeface="Times New Roman" pitchFamily="18" charset="0"/>
              </a:rPr>
              <a:t>OR</a:t>
            </a:r>
            <a:r>
              <a:rPr lang="en-US" i="1" dirty="0">
                <a:solidFill>
                  <a:srgbClr val="C00000"/>
                </a:solidFill>
                <a:cs typeface="Times New Roman" pitchFamily="18" charset="0"/>
              </a:rPr>
              <a:t> </a:t>
            </a:r>
            <a:endParaRPr lang="en-US" dirty="0">
              <a:solidFill>
                <a:srgbClr val="C00000"/>
              </a:solidFill>
              <a:cs typeface="Times New Roman" pitchFamily="18" charset="0"/>
            </a:endParaRPr>
          </a:p>
          <a:p>
            <a:pPr lvl="0">
              <a:defRPr/>
            </a:pPr>
            <a:r>
              <a:rPr lang="en-US" dirty="0">
                <a:cs typeface="Arial" panose="020B0604020202020204" pitchFamily="34" charset="0"/>
              </a:rPr>
              <a:t>U</a:t>
            </a:r>
            <a:r>
              <a:rPr lang="en-US" dirty="0">
                <a:solidFill>
                  <a:prstClr val="black"/>
                </a:solidFill>
                <a:cs typeface="Arial" panose="020B0604020202020204" pitchFamily="34" charset="0"/>
              </a:rPr>
              <a:t>nder 65 years and diagnosed with End Stage Renal Disease</a:t>
            </a:r>
            <a:endParaRPr lang="en-US" kern="1200" dirty="0">
              <a:solidFill>
                <a:prstClr val="black"/>
              </a:solidFill>
              <a:cs typeface="Arial" panose="020B0604020202020204" pitchFamily="34" charset="0"/>
            </a:endParaRPr>
          </a:p>
          <a:p>
            <a:endParaRPr lang="en-US" dirty="0"/>
          </a:p>
        </p:txBody>
      </p:sp>
      <p:pic>
        <p:nvPicPr>
          <p:cNvPr id="4" name="Picture 2" descr="Image result for medicare card">
            <a:extLst>
              <a:ext uri="{FF2B5EF4-FFF2-40B4-BE49-F238E27FC236}">
                <a16:creationId xmlns:a16="http://schemas.microsoft.com/office/drawing/2014/main" id="{B7ABD59A-F8EA-4CC9-960F-B4907C2F4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52550"/>
            <a:ext cx="2059541" cy="1295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35500DA2-C0B5-4C2D-8CB0-67C882DF0129}" type="slidenum">
              <a:rPr lang="en-US" smtClean="0"/>
              <a:pPr/>
              <a:t>8</a:t>
            </a:fld>
            <a:endParaRPr lang="en-US" dirty="0"/>
          </a:p>
        </p:txBody>
      </p:sp>
    </p:spTree>
    <p:extLst>
      <p:ext uri="{BB962C8B-B14F-4D97-AF65-F5344CB8AC3E}">
        <p14:creationId xmlns:p14="http://schemas.microsoft.com/office/powerpoint/2010/main" val="427333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Medicare</a:t>
            </a:r>
          </a:p>
        </p:txBody>
      </p:sp>
      <p:sp>
        <p:nvSpPr>
          <p:cNvPr id="3" name="Content Placeholder 2"/>
          <p:cNvSpPr>
            <a:spLocks noGrp="1"/>
          </p:cNvSpPr>
          <p:nvPr>
            <p:ph sz="quarter" idx="10"/>
          </p:nvPr>
        </p:nvSpPr>
        <p:spPr/>
        <p:txBody>
          <a:bodyPr/>
          <a:lstStyle/>
          <a:p>
            <a:r>
              <a:rPr lang="en-US" sz="1600" b="1" dirty="0"/>
              <a:t>Current Parts of the Medicare System</a:t>
            </a:r>
            <a:endParaRPr lang="en-US" sz="1600" dirty="0"/>
          </a:p>
          <a:p>
            <a:pPr marL="285750" indent="-285750">
              <a:buFont typeface="Arial" panose="020B0604020202020204" pitchFamily="34" charset="0"/>
              <a:buChar char="•"/>
            </a:pPr>
            <a:r>
              <a:rPr lang="en-US" sz="1600" b="1" dirty="0"/>
              <a:t>Part A: Hospital Care</a:t>
            </a:r>
          </a:p>
          <a:p>
            <a:pPr marL="1022350" lvl="1">
              <a:buFont typeface="Arial" panose="020B0604020202020204" pitchFamily="34" charset="0"/>
              <a:buChar char="•"/>
            </a:pPr>
            <a:r>
              <a:rPr lang="en-US" sz="1600" dirty="0"/>
              <a:t>Covers in-patient care/services</a:t>
            </a:r>
          </a:p>
          <a:p>
            <a:pPr marL="1022350" lvl="1">
              <a:buFont typeface="Arial" panose="020B0604020202020204" pitchFamily="34" charset="0"/>
              <a:buChar char="•"/>
            </a:pPr>
            <a:r>
              <a:rPr lang="en-US" sz="1600" dirty="0"/>
              <a:t>Skilled nursing care</a:t>
            </a:r>
          </a:p>
          <a:p>
            <a:pPr marL="1022350" lvl="1">
              <a:buFont typeface="Arial" panose="020B0604020202020204" pitchFamily="34" charset="0"/>
              <a:buChar char="•"/>
            </a:pPr>
            <a:r>
              <a:rPr lang="en-US" sz="1600" dirty="0"/>
              <a:t>Some home health care</a:t>
            </a:r>
          </a:p>
          <a:p>
            <a:pPr marL="1022350" lvl="1">
              <a:buFont typeface="Arial" panose="020B0604020202020204" pitchFamily="34" charset="0"/>
              <a:buChar char="•"/>
            </a:pPr>
            <a:r>
              <a:rPr lang="en-US" sz="1600" dirty="0"/>
              <a:t>Hospice care</a:t>
            </a:r>
          </a:p>
          <a:p>
            <a:pPr marL="285750" indent="-285750">
              <a:buFont typeface="Arial" panose="020B0604020202020204" pitchFamily="34" charset="0"/>
              <a:buChar char="•"/>
            </a:pPr>
            <a:r>
              <a:rPr lang="en-US" sz="1600" b="1" dirty="0"/>
              <a:t>Part B: Medical Care</a:t>
            </a:r>
          </a:p>
          <a:p>
            <a:pPr marL="1022350" lvl="1">
              <a:buFont typeface="Arial" panose="020B0604020202020204" pitchFamily="34" charset="0"/>
              <a:buChar char="•"/>
            </a:pPr>
            <a:r>
              <a:rPr lang="en-US" sz="1600" dirty="0"/>
              <a:t>Covers out-patient care/services</a:t>
            </a:r>
          </a:p>
          <a:p>
            <a:pPr marL="1022350" lvl="1">
              <a:buFont typeface="Arial" panose="020B0604020202020204" pitchFamily="34" charset="0"/>
              <a:buChar char="•"/>
            </a:pPr>
            <a:r>
              <a:rPr lang="en-US" sz="1600" dirty="0"/>
              <a:t>Preventive services</a:t>
            </a:r>
          </a:p>
          <a:p>
            <a:pPr marL="1022350" lvl="1">
              <a:buFont typeface="Arial" panose="020B0604020202020204" pitchFamily="34" charset="0"/>
              <a:buChar char="•"/>
            </a:pPr>
            <a:r>
              <a:rPr lang="en-US" sz="1600" dirty="0"/>
              <a:t>Diagnostic tests</a:t>
            </a:r>
          </a:p>
          <a:p>
            <a:pPr marL="1022350" lvl="1">
              <a:buFont typeface="Arial" panose="020B0604020202020204" pitchFamily="34" charset="0"/>
              <a:buChar char="•"/>
            </a:pPr>
            <a:r>
              <a:rPr lang="en-US" sz="1600" dirty="0"/>
              <a:t>Durable medical equipment</a:t>
            </a:r>
          </a:p>
          <a:p>
            <a:endParaRPr lang="en-US" sz="1600" dirty="0"/>
          </a:p>
        </p:txBody>
      </p:sp>
      <p:sp>
        <p:nvSpPr>
          <p:cNvPr id="4" name="Slide Number Placeholder 3"/>
          <p:cNvSpPr>
            <a:spLocks noGrp="1"/>
          </p:cNvSpPr>
          <p:nvPr>
            <p:ph type="sldNum" sz="quarter" idx="11"/>
          </p:nvPr>
        </p:nvSpPr>
        <p:spPr/>
        <p:txBody>
          <a:bodyPr/>
          <a:lstStyle/>
          <a:p>
            <a:fld id="{35500DA2-C0B5-4C2D-8CB0-67C882DF0129}" type="slidenum">
              <a:rPr lang="en-US" smtClean="0"/>
              <a:pPr/>
              <a:t>9</a:t>
            </a:fld>
            <a:endParaRPr lang="en-US" dirty="0"/>
          </a:p>
        </p:txBody>
      </p:sp>
    </p:spTree>
    <p:extLst>
      <p:ext uri="{BB962C8B-B14F-4D97-AF65-F5344CB8AC3E}">
        <p14:creationId xmlns:p14="http://schemas.microsoft.com/office/powerpoint/2010/main" val="1279568272"/>
      </p:ext>
    </p:extLst>
  </p:cSld>
  <p:clrMapOvr>
    <a:masterClrMapping/>
  </p:clrMapOvr>
</p:sld>
</file>

<file path=ppt/theme/theme1.xml><?xml version="1.0" encoding="utf-8"?>
<a:theme xmlns:a="http://schemas.openxmlformats.org/drawingml/2006/main" name="CMU PPT Theme">
  <a:themeElements>
    <a:clrScheme name="Custom 1">
      <a:dk1>
        <a:srgbClr val="000000"/>
      </a:dk1>
      <a:lt1>
        <a:srgbClr val="FFFFFF"/>
      </a:lt1>
      <a:dk2>
        <a:srgbClr val="75787B"/>
      </a:dk2>
      <a:lt2>
        <a:srgbClr val="C8C9C7"/>
      </a:lt2>
      <a:accent1>
        <a:srgbClr val="BB0000"/>
      </a:accent1>
      <a:accent2>
        <a:srgbClr val="75787B"/>
      </a:accent2>
      <a:accent3>
        <a:srgbClr val="00833C"/>
      </a:accent3>
      <a:accent4>
        <a:srgbClr val="F2A900"/>
      </a:accent4>
      <a:accent5>
        <a:srgbClr val="002C71"/>
      </a:accent5>
      <a:accent6>
        <a:srgbClr val="C8C9C7"/>
      </a:accent6>
      <a:hlink>
        <a:srgbClr val="BB0000"/>
      </a:hlink>
      <a:folHlink>
        <a:srgbClr val="8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U_PPT_Template" id="{DB2D8003-C580-7940-9974-E3F0DE4BFAC9}" vid="{B3C37CB1-306B-BF44-AB84-35F53A677E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CMU-PowerPoint-Template-1</Template>
  <TotalTime>422</TotalTime>
  <Words>3143</Words>
  <Application>Microsoft Office PowerPoint</Application>
  <PresentationFormat>On-screen Show (16:9)</PresentationFormat>
  <Paragraphs>520</Paragraphs>
  <Slides>37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.AppleSystemUIFont</vt:lpstr>
      <vt:lpstr>45 Helvetica Light</vt:lpstr>
      <vt:lpstr>Arial</vt:lpstr>
      <vt:lpstr>Calibri</vt:lpstr>
      <vt:lpstr>Open Sans</vt:lpstr>
      <vt:lpstr>Open Sans Regular</vt:lpstr>
      <vt:lpstr>Times</vt:lpstr>
      <vt:lpstr>CMU PPT Theme</vt:lpstr>
      <vt:lpstr>PowerPoint Presentation</vt:lpstr>
      <vt:lpstr>Today’s Topics </vt:lpstr>
      <vt:lpstr>PowerPoint Presentation</vt:lpstr>
      <vt:lpstr>Social Security</vt:lpstr>
      <vt:lpstr>Social Security: Retirement Benefits </vt:lpstr>
      <vt:lpstr>Social Security: Statements and Contact Info </vt:lpstr>
      <vt:lpstr>PowerPoint Presentation</vt:lpstr>
      <vt:lpstr>Overview of Medicare </vt:lpstr>
      <vt:lpstr>Overview of Medicare</vt:lpstr>
      <vt:lpstr>Overview of Medicare </vt:lpstr>
      <vt:lpstr>Overview of Medicare </vt:lpstr>
      <vt:lpstr>PowerPoint Presentation</vt:lpstr>
      <vt:lpstr>Retiree Medical Eligibility</vt:lpstr>
      <vt:lpstr>Pre-65 Retiree Medical</vt:lpstr>
      <vt:lpstr>Post-65 Retiree Medical</vt:lpstr>
      <vt:lpstr>Option 1 — Medicare Advantage Plans </vt:lpstr>
      <vt:lpstr>Option 2 — Major Medical/Supplemental Rx </vt:lpstr>
      <vt:lpstr>Part-Time Employment with the University</vt:lpstr>
      <vt:lpstr>Additional Information</vt:lpstr>
      <vt:lpstr>PowerPoint Presentation</vt:lpstr>
      <vt:lpstr>CMU Retirement Plans</vt:lpstr>
      <vt:lpstr>Things to Consider Before Retirement</vt:lpstr>
      <vt:lpstr>Things to Consider Before Retirement </vt:lpstr>
      <vt:lpstr>Things to Consider Before Retirement</vt:lpstr>
      <vt:lpstr>Things to Consider Before Retirement </vt:lpstr>
      <vt:lpstr>Things to Consider Before Retirement </vt:lpstr>
      <vt:lpstr>Retirement Resources </vt:lpstr>
      <vt:lpstr>PowerPoint Presentation</vt:lpstr>
      <vt:lpstr>What Happens to My Benefits When I Leave?</vt:lpstr>
      <vt:lpstr>What Happens to My Benefits When I Leave?</vt:lpstr>
      <vt:lpstr>What Happens to My Benefits When I Leave?</vt:lpstr>
      <vt:lpstr>What Happens to My Benefits When I Leave?</vt:lpstr>
      <vt:lpstr>What Happens to My Benefits When I Leave?</vt:lpstr>
      <vt:lpstr>What Happens to My Benefits When I Leave?</vt:lpstr>
      <vt:lpstr>What Happens to My Benefits When I Leave?</vt:lpstr>
      <vt:lpstr>Contact Information</vt:lpstr>
      <vt:lpstr>PowerPoint Presentation</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Wainer</dc:creator>
  <cp:lastModifiedBy>John Kennedy</cp:lastModifiedBy>
  <cp:revision>51</cp:revision>
  <cp:lastPrinted>2018-07-19T17:19:33Z</cp:lastPrinted>
  <dcterms:created xsi:type="dcterms:W3CDTF">2018-04-11T19:30:33Z</dcterms:created>
  <dcterms:modified xsi:type="dcterms:W3CDTF">2019-03-06T15:58:15Z</dcterms:modified>
</cp:coreProperties>
</file>